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1"/>
  </p:notesMasterIdLst>
  <p:handoutMasterIdLst>
    <p:handoutMasterId r:id="rId252"/>
  </p:handoutMasterIdLst>
  <p:sldIdLst>
    <p:sldId id="728" r:id="rId5"/>
    <p:sldId id="602" r:id="rId6"/>
    <p:sldId id="606" r:id="rId7"/>
    <p:sldId id="729" r:id="rId8"/>
    <p:sldId id="731" r:id="rId9"/>
    <p:sldId id="732" r:id="rId10"/>
    <p:sldId id="733" r:id="rId11"/>
    <p:sldId id="734" r:id="rId12"/>
    <p:sldId id="735" r:id="rId13"/>
    <p:sldId id="736" r:id="rId14"/>
    <p:sldId id="737" r:id="rId15"/>
    <p:sldId id="738" r:id="rId16"/>
    <p:sldId id="739" r:id="rId17"/>
    <p:sldId id="740" r:id="rId18"/>
    <p:sldId id="741" r:id="rId19"/>
    <p:sldId id="742" r:id="rId20"/>
    <p:sldId id="743" r:id="rId21"/>
    <p:sldId id="744" r:id="rId22"/>
    <p:sldId id="745" r:id="rId23"/>
    <p:sldId id="746" r:id="rId24"/>
    <p:sldId id="747" r:id="rId25"/>
    <p:sldId id="749" r:id="rId26"/>
    <p:sldId id="750" r:id="rId27"/>
    <p:sldId id="751" r:id="rId28"/>
    <p:sldId id="752" r:id="rId29"/>
    <p:sldId id="753" r:id="rId30"/>
    <p:sldId id="754" r:id="rId31"/>
    <p:sldId id="755" r:id="rId32"/>
    <p:sldId id="756" r:id="rId33"/>
    <p:sldId id="757" r:id="rId34"/>
    <p:sldId id="758" r:id="rId35"/>
    <p:sldId id="759" r:id="rId36"/>
    <p:sldId id="760" r:id="rId37"/>
    <p:sldId id="761" r:id="rId38"/>
    <p:sldId id="762" r:id="rId39"/>
    <p:sldId id="763" r:id="rId40"/>
    <p:sldId id="764" r:id="rId41"/>
    <p:sldId id="765" r:id="rId42"/>
    <p:sldId id="766" r:id="rId43"/>
    <p:sldId id="767" r:id="rId44"/>
    <p:sldId id="768" r:id="rId45"/>
    <p:sldId id="770" r:id="rId46"/>
    <p:sldId id="771" r:id="rId47"/>
    <p:sldId id="772" r:id="rId48"/>
    <p:sldId id="773" r:id="rId49"/>
    <p:sldId id="774" r:id="rId50"/>
    <p:sldId id="775" r:id="rId51"/>
    <p:sldId id="776" r:id="rId52"/>
    <p:sldId id="777" r:id="rId53"/>
    <p:sldId id="778" r:id="rId54"/>
    <p:sldId id="779" r:id="rId55"/>
    <p:sldId id="780" r:id="rId56"/>
    <p:sldId id="781" r:id="rId57"/>
    <p:sldId id="782" r:id="rId58"/>
    <p:sldId id="783" r:id="rId59"/>
    <p:sldId id="784" r:id="rId60"/>
    <p:sldId id="785" r:id="rId61"/>
    <p:sldId id="786" r:id="rId62"/>
    <p:sldId id="787" r:id="rId63"/>
    <p:sldId id="788" r:id="rId64"/>
    <p:sldId id="915" r:id="rId65"/>
    <p:sldId id="789" r:id="rId66"/>
    <p:sldId id="790" r:id="rId67"/>
    <p:sldId id="791" r:id="rId68"/>
    <p:sldId id="792" r:id="rId69"/>
    <p:sldId id="793" r:id="rId70"/>
    <p:sldId id="794" r:id="rId71"/>
    <p:sldId id="795" r:id="rId72"/>
    <p:sldId id="796" r:id="rId73"/>
    <p:sldId id="916" r:id="rId74"/>
    <p:sldId id="797" r:id="rId75"/>
    <p:sldId id="798" r:id="rId76"/>
    <p:sldId id="799" r:id="rId77"/>
    <p:sldId id="800" r:id="rId78"/>
    <p:sldId id="801" r:id="rId79"/>
    <p:sldId id="917" r:id="rId80"/>
    <p:sldId id="802" r:id="rId81"/>
    <p:sldId id="803" r:id="rId82"/>
    <p:sldId id="804" r:id="rId83"/>
    <p:sldId id="805" r:id="rId84"/>
    <p:sldId id="589" r:id="rId85"/>
    <p:sldId id="730" r:id="rId86"/>
    <p:sldId id="818" r:id="rId87"/>
    <p:sldId id="819" r:id="rId88"/>
    <p:sldId id="820" r:id="rId89"/>
    <p:sldId id="821" r:id="rId90"/>
    <p:sldId id="822" r:id="rId91"/>
    <p:sldId id="808" r:id="rId92"/>
    <p:sldId id="823" r:id="rId93"/>
    <p:sldId id="824" r:id="rId94"/>
    <p:sldId id="825" r:id="rId95"/>
    <p:sldId id="918" r:id="rId96"/>
    <p:sldId id="809" r:id="rId97"/>
    <p:sldId id="826" r:id="rId98"/>
    <p:sldId id="827" r:id="rId99"/>
    <p:sldId id="828" r:id="rId100"/>
    <p:sldId id="810" r:id="rId101"/>
    <p:sldId id="829" r:id="rId102"/>
    <p:sldId id="830" r:id="rId103"/>
    <p:sldId id="831" r:id="rId104"/>
    <p:sldId id="832" r:id="rId105"/>
    <p:sldId id="919" r:id="rId106"/>
    <p:sldId id="833" r:id="rId107"/>
    <p:sldId id="834" r:id="rId108"/>
    <p:sldId id="811" r:id="rId109"/>
    <p:sldId id="812" r:id="rId110"/>
    <p:sldId id="920" r:id="rId111"/>
    <p:sldId id="835" r:id="rId112"/>
    <p:sldId id="836" r:id="rId113"/>
    <p:sldId id="837" r:id="rId114"/>
    <p:sldId id="813" r:id="rId115"/>
    <p:sldId id="838" r:id="rId116"/>
    <p:sldId id="814" r:id="rId117"/>
    <p:sldId id="841" r:id="rId118"/>
    <p:sldId id="842" r:id="rId119"/>
    <p:sldId id="843" r:id="rId120"/>
    <p:sldId id="844" r:id="rId121"/>
    <p:sldId id="845" r:id="rId122"/>
    <p:sldId id="815" r:id="rId123"/>
    <p:sldId id="846" r:id="rId124"/>
    <p:sldId id="921" r:id="rId125"/>
    <p:sldId id="816" r:id="rId126"/>
    <p:sldId id="847" r:id="rId127"/>
    <p:sldId id="817" r:id="rId128"/>
    <p:sldId id="848" r:id="rId129"/>
    <p:sldId id="849" r:id="rId130"/>
    <p:sldId id="850" r:id="rId131"/>
    <p:sldId id="851" r:id="rId132"/>
    <p:sldId id="852" r:id="rId133"/>
    <p:sldId id="806" r:id="rId134"/>
    <p:sldId id="807" r:id="rId135"/>
    <p:sldId id="860" r:id="rId136"/>
    <p:sldId id="853" r:id="rId137"/>
    <p:sldId id="863" r:id="rId138"/>
    <p:sldId id="864" r:id="rId139"/>
    <p:sldId id="865" r:id="rId140"/>
    <p:sldId id="866" r:id="rId141"/>
    <p:sldId id="867" r:id="rId142"/>
    <p:sldId id="854" r:id="rId143"/>
    <p:sldId id="922" r:id="rId144"/>
    <p:sldId id="927" r:id="rId145"/>
    <p:sldId id="868" r:id="rId146"/>
    <p:sldId id="855" r:id="rId147"/>
    <p:sldId id="856" r:id="rId148"/>
    <p:sldId id="928" r:id="rId149"/>
    <p:sldId id="869" r:id="rId150"/>
    <p:sldId id="870" r:id="rId151"/>
    <p:sldId id="857" r:id="rId152"/>
    <p:sldId id="929" r:id="rId153"/>
    <p:sldId id="871" r:id="rId154"/>
    <p:sldId id="858" r:id="rId155"/>
    <p:sldId id="923" r:id="rId156"/>
    <p:sldId id="872" r:id="rId157"/>
    <p:sldId id="924" r:id="rId158"/>
    <p:sldId id="859" r:id="rId159"/>
    <p:sldId id="873" r:id="rId160"/>
    <p:sldId id="874" r:id="rId161"/>
    <p:sldId id="875" r:id="rId162"/>
    <p:sldId id="876" r:id="rId163"/>
    <p:sldId id="877" r:id="rId164"/>
    <p:sldId id="878" r:id="rId165"/>
    <p:sldId id="879" r:id="rId166"/>
    <p:sldId id="880" r:id="rId167"/>
    <p:sldId id="839" r:id="rId168"/>
    <p:sldId id="840" r:id="rId169"/>
    <p:sldId id="887" r:id="rId170"/>
    <p:sldId id="888" r:id="rId171"/>
    <p:sldId id="930" r:id="rId172"/>
    <p:sldId id="889" r:id="rId173"/>
    <p:sldId id="890" r:id="rId174"/>
    <p:sldId id="881" r:id="rId175"/>
    <p:sldId id="891" r:id="rId176"/>
    <p:sldId id="925" r:id="rId177"/>
    <p:sldId id="892" r:id="rId178"/>
    <p:sldId id="893" r:id="rId179"/>
    <p:sldId id="894" r:id="rId180"/>
    <p:sldId id="895" r:id="rId181"/>
    <p:sldId id="896" r:id="rId182"/>
    <p:sldId id="897" r:id="rId183"/>
    <p:sldId id="898" r:id="rId184"/>
    <p:sldId id="899" r:id="rId185"/>
    <p:sldId id="900" r:id="rId186"/>
    <p:sldId id="882" r:id="rId187"/>
    <p:sldId id="883" r:id="rId188"/>
    <p:sldId id="926" r:id="rId189"/>
    <p:sldId id="901" r:id="rId190"/>
    <p:sldId id="902" r:id="rId191"/>
    <p:sldId id="903" r:id="rId192"/>
    <p:sldId id="904" r:id="rId193"/>
    <p:sldId id="931" r:id="rId194"/>
    <p:sldId id="884" r:id="rId195"/>
    <p:sldId id="905" r:id="rId196"/>
    <p:sldId id="906" r:id="rId197"/>
    <p:sldId id="885" r:id="rId198"/>
    <p:sldId id="886" r:id="rId199"/>
    <p:sldId id="907" r:id="rId200"/>
    <p:sldId id="908" r:id="rId201"/>
    <p:sldId id="909" r:id="rId202"/>
    <p:sldId id="910" r:id="rId203"/>
    <p:sldId id="911" r:id="rId204"/>
    <p:sldId id="912" r:id="rId205"/>
    <p:sldId id="913" r:id="rId206"/>
    <p:sldId id="914" r:id="rId207"/>
    <p:sldId id="264" r:id="rId208"/>
    <p:sldId id="442" r:id="rId209"/>
    <p:sldId id="343" r:id="rId210"/>
    <p:sldId id="258" r:id="rId211"/>
    <p:sldId id="590" r:id="rId212"/>
    <p:sldId id="591" r:id="rId213"/>
    <p:sldId id="592" r:id="rId214"/>
    <p:sldId id="593" r:id="rId215"/>
    <p:sldId id="594" r:id="rId216"/>
    <p:sldId id="346" r:id="rId217"/>
    <p:sldId id="598" r:id="rId218"/>
    <p:sldId id="348" r:id="rId219"/>
    <p:sldId id="599" r:id="rId220"/>
    <p:sldId id="596" r:id="rId221"/>
    <p:sldId id="597" r:id="rId222"/>
    <p:sldId id="481" r:id="rId223"/>
    <p:sldId id="482" r:id="rId224"/>
    <p:sldId id="283" r:id="rId225"/>
    <p:sldId id="285" r:id="rId226"/>
    <p:sldId id="284" r:id="rId227"/>
    <p:sldId id="287" r:id="rId228"/>
    <p:sldId id="298" r:id="rId229"/>
    <p:sldId id="299" r:id="rId230"/>
    <p:sldId id="302" r:id="rId231"/>
    <p:sldId id="303" r:id="rId232"/>
    <p:sldId id="300" r:id="rId233"/>
    <p:sldId id="301" r:id="rId234"/>
    <p:sldId id="305" r:id="rId235"/>
    <p:sldId id="306" r:id="rId236"/>
    <p:sldId id="315" r:id="rId237"/>
    <p:sldId id="319" r:id="rId238"/>
    <p:sldId id="499" r:id="rId239"/>
    <p:sldId id="587" r:id="rId240"/>
    <p:sldId id="588" r:id="rId241"/>
    <p:sldId id="304" r:id="rId242"/>
    <p:sldId id="328" r:id="rId243"/>
    <p:sldId id="332" r:id="rId244"/>
    <p:sldId id="324" r:id="rId245"/>
    <p:sldId id="327" r:id="rId246"/>
    <p:sldId id="600" r:id="rId247"/>
    <p:sldId id="601" r:id="rId248"/>
    <p:sldId id="333" r:id="rId249"/>
    <p:sldId id="335" r:id="rId25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valie este conteúdo (Professor)" id="{C419C695-B7A8-4498-BC7B-BBA617EFEAED}">
          <p14:sldIdLst>
            <p14:sldId id="728"/>
          </p14:sldIdLst>
        </p14:section>
        <p14:section name="capa disciplina" id="{C6DE0C41-112F-4289-92CA-3F81FAD1B2A9}">
          <p14:sldIdLst>
            <p14:sldId id="602"/>
          </p14:sldIdLst>
        </p14:section>
        <p14:section name="Tema 1" id="{180DAB21-147F-4C51-A7C0-422B3519D4BF}">
          <p14:sldIdLst>
            <p14:sldId id="606"/>
            <p14:sldId id="729"/>
            <p14:sldId id="731"/>
            <p14:sldId id="732"/>
            <p14:sldId id="733"/>
            <p14:sldId id="734"/>
            <p14:sldId id="735"/>
            <p14:sldId id="736"/>
            <p14:sldId id="737"/>
            <p14:sldId id="738"/>
            <p14:sldId id="739"/>
            <p14:sldId id="740"/>
            <p14:sldId id="741"/>
            <p14:sldId id="742"/>
            <p14:sldId id="743"/>
            <p14:sldId id="744"/>
            <p14:sldId id="745"/>
            <p14:sldId id="746"/>
            <p14:sldId id="747"/>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915"/>
            <p14:sldId id="789"/>
            <p14:sldId id="790"/>
            <p14:sldId id="791"/>
            <p14:sldId id="792"/>
            <p14:sldId id="793"/>
            <p14:sldId id="794"/>
            <p14:sldId id="795"/>
            <p14:sldId id="796"/>
            <p14:sldId id="916"/>
            <p14:sldId id="797"/>
            <p14:sldId id="798"/>
            <p14:sldId id="799"/>
            <p14:sldId id="800"/>
            <p14:sldId id="801"/>
            <p14:sldId id="917"/>
            <p14:sldId id="802"/>
            <p14:sldId id="803"/>
            <p14:sldId id="804"/>
            <p14:sldId id="805"/>
          </p14:sldIdLst>
        </p14:section>
        <p14:section name="Tema 2" id="{D200FF14-C448-4587-BE4D-1768BCFFA8F4}">
          <p14:sldIdLst>
            <p14:sldId id="589"/>
            <p14:sldId id="730"/>
            <p14:sldId id="818"/>
            <p14:sldId id="819"/>
            <p14:sldId id="820"/>
            <p14:sldId id="821"/>
            <p14:sldId id="822"/>
            <p14:sldId id="808"/>
            <p14:sldId id="823"/>
            <p14:sldId id="824"/>
            <p14:sldId id="825"/>
            <p14:sldId id="918"/>
            <p14:sldId id="809"/>
            <p14:sldId id="826"/>
            <p14:sldId id="827"/>
            <p14:sldId id="828"/>
            <p14:sldId id="810"/>
            <p14:sldId id="829"/>
            <p14:sldId id="830"/>
            <p14:sldId id="831"/>
            <p14:sldId id="832"/>
            <p14:sldId id="919"/>
            <p14:sldId id="833"/>
            <p14:sldId id="834"/>
            <p14:sldId id="811"/>
            <p14:sldId id="812"/>
            <p14:sldId id="920"/>
            <p14:sldId id="835"/>
            <p14:sldId id="836"/>
            <p14:sldId id="837"/>
            <p14:sldId id="813"/>
            <p14:sldId id="838"/>
            <p14:sldId id="814"/>
            <p14:sldId id="841"/>
            <p14:sldId id="842"/>
            <p14:sldId id="843"/>
            <p14:sldId id="844"/>
            <p14:sldId id="845"/>
            <p14:sldId id="815"/>
            <p14:sldId id="846"/>
            <p14:sldId id="921"/>
            <p14:sldId id="816"/>
            <p14:sldId id="847"/>
            <p14:sldId id="817"/>
            <p14:sldId id="848"/>
            <p14:sldId id="849"/>
            <p14:sldId id="850"/>
            <p14:sldId id="851"/>
            <p14:sldId id="852"/>
          </p14:sldIdLst>
        </p14:section>
        <p14:section name="Tema 3" id="{C092DCE5-E4FE-4F36-9F91-157F2529D3E4}">
          <p14:sldIdLst>
            <p14:sldId id="806"/>
            <p14:sldId id="807"/>
            <p14:sldId id="860"/>
            <p14:sldId id="853"/>
            <p14:sldId id="863"/>
            <p14:sldId id="864"/>
            <p14:sldId id="865"/>
            <p14:sldId id="866"/>
            <p14:sldId id="867"/>
            <p14:sldId id="854"/>
            <p14:sldId id="922"/>
            <p14:sldId id="927"/>
            <p14:sldId id="868"/>
            <p14:sldId id="855"/>
            <p14:sldId id="856"/>
            <p14:sldId id="928"/>
            <p14:sldId id="869"/>
            <p14:sldId id="870"/>
            <p14:sldId id="857"/>
            <p14:sldId id="929"/>
            <p14:sldId id="871"/>
            <p14:sldId id="858"/>
            <p14:sldId id="923"/>
            <p14:sldId id="872"/>
            <p14:sldId id="924"/>
            <p14:sldId id="859"/>
            <p14:sldId id="873"/>
            <p14:sldId id="874"/>
            <p14:sldId id="875"/>
            <p14:sldId id="876"/>
            <p14:sldId id="877"/>
            <p14:sldId id="878"/>
            <p14:sldId id="879"/>
            <p14:sldId id="880"/>
          </p14:sldIdLst>
        </p14:section>
        <p14:section name="Tema 4" id="{58C46CB9-D157-49C5-B660-3FE113C8431F}">
          <p14:sldIdLst>
            <p14:sldId id="839"/>
            <p14:sldId id="840"/>
            <p14:sldId id="887"/>
            <p14:sldId id="888"/>
            <p14:sldId id="930"/>
            <p14:sldId id="889"/>
            <p14:sldId id="890"/>
            <p14:sldId id="881"/>
            <p14:sldId id="891"/>
            <p14:sldId id="925"/>
            <p14:sldId id="892"/>
            <p14:sldId id="893"/>
            <p14:sldId id="894"/>
            <p14:sldId id="895"/>
            <p14:sldId id="896"/>
            <p14:sldId id="897"/>
            <p14:sldId id="898"/>
            <p14:sldId id="899"/>
            <p14:sldId id="900"/>
            <p14:sldId id="882"/>
            <p14:sldId id="883"/>
            <p14:sldId id="926"/>
            <p14:sldId id="901"/>
            <p14:sldId id="902"/>
            <p14:sldId id="903"/>
            <p14:sldId id="904"/>
            <p14:sldId id="931"/>
            <p14:sldId id="884"/>
            <p14:sldId id="905"/>
            <p14:sldId id="906"/>
            <p14:sldId id="885"/>
            <p14:sldId id="886"/>
            <p14:sldId id="907"/>
            <p14:sldId id="908"/>
            <p14:sldId id="909"/>
            <p14:sldId id="910"/>
            <p14:sldId id="911"/>
            <p14:sldId id="912"/>
            <p14:sldId id="913"/>
            <p14:sldId id="914"/>
          </p14:sldIdLst>
        </p14:section>
        <p14:section name="Componentes" id="{256529E2-E094-4290-881A-5B1BA66E562E}">
          <p14:sldIdLst>
            <p14:sldId id="264"/>
            <p14:sldId id="442"/>
            <p14:sldId id="343"/>
            <p14:sldId id="258"/>
            <p14:sldId id="590"/>
            <p14:sldId id="591"/>
            <p14:sldId id="592"/>
            <p14:sldId id="593"/>
            <p14:sldId id="594"/>
            <p14:sldId id="346"/>
            <p14:sldId id="598"/>
            <p14:sldId id="348"/>
            <p14:sldId id="599"/>
            <p14:sldId id="596"/>
            <p14:sldId id="597"/>
            <p14:sldId id="481"/>
            <p14:sldId id="482"/>
            <p14:sldId id="283"/>
            <p14:sldId id="285"/>
            <p14:sldId id="284"/>
            <p14:sldId id="287"/>
            <p14:sldId id="298"/>
            <p14:sldId id="299"/>
            <p14:sldId id="302"/>
            <p14:sldId id="303"/>
            <p14:sldId id="300"/>
            <p14:sldId id="301"/>
            <p14:sldId id="305"/>
            <p14:sldId id="306"/>
            <p14:sldId id="315"/>
            <p14:sldId id="319"/>
            <p14:sldId id="499"/>
            <p14:sldId id="587"/>
            <p14:sldId id="588"/>
            <p14:sldId id="304"/>
            <p14:sldId id="328"/>
            <p14:sldId id="332"/>
            <p14:sldId id="324"/>
            <p14:sldId id="327"/>
            <p14:sldId id="600"/>
            <p14:sldId id="601"/>
            <p14:sldId id="333"/>
            <p14:sldId id="3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7EF"/>
    <a:srgbClr val="1C8BBB"/>
    <a:srgbClr val="198ABA"/>
    <a:srgbClr val="0A6640"/>
    <a:srgbClr val="6D7D9B"/>
    <a:srgbClr val="F5F8FA"/>
    <a:srgbClr val="E3EA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FBEA77-5704-4236-AE2A-062A1E20AE58}" v="21" dt="2023-10-02T16:02:37.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0075" autoAdjust="0"/>
  </p:normalViewPr>
  <p:slideViewPr>
    <p:cSldViewPr snapToGrid="0">
      <p:cViewPr varScale="1">
        <p:scale>
          <a:sx n="61" d="100"/>
          <a:sy n="61" d="100"/>
        </p:scale>
        <p:origin x="852" y="72"/>
      </p:cViewPr>
      <p:guideLst/>
    </p:cSldViewPr>
  </p:slideViewPr>
  <p:notesTextViewPr>
    <p:cViewPr>
      <p:scale>
        <a:sx n="1" d="1"/>
        <a:sy n="1" d="1"/>
      </p:scale>
      <p:origin x="0" y="0"/>
    </p:cViewPr>
  </p:notesTextViewPr>
  <p:notesViewPr>
    <p:cSldViewPr snapToGrid="0">
      <p:cViewPr>
        <p:scale>
          <a:sx n="1" d="2"/>
          <a:sy n="1" d="2"/>
        </p:scale>
        <p:origin x="2886" y="11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notesMaster" Target="notesMasters/notes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handoutMaster" Target="handoutMasters/handout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viewProps" Target="view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theme" Target="theme/theme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tableStyles" Target="tableStyle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microsoft.com/office/2015/10/relationships/revisionInfo" Target="revisionInfo.xml"/></Relationships>
</file>

<file path=ppt/diagrams/_rels/data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image" Target="../media/image123.jpg"/></Relationships>
</file>

<file path=ppt/diagrams/_rels/data5.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sv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image" Target="../media/image123.jpg"/></Relationships>
</file>

<file path=ppt/diagrams/_rels/drawing5.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sv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388035-1414-4D60-9C07-82C51B68810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6F66333C-4757-4E83-BA7C-D59C858D6021}">
      <dgm:prSet custT="1">
        <dgm:style>
          <a:lnRef idx="2">
            <a:schemeClr val="accent3">
              <a:shade val="15000"/>
            </a:schemeClr>
          </a:lnRef>
          <a:fillRef idx="1">
            <a:schemeClr val="accent3"/>
          </a:fillRef>
          <a:effectRef idx="0">
            <a:schemeClr val="accent3"/>
          </a:effectRef>
          <a:fontRef idx="minor">
            <a:schemeClr val="lt1"/>
          </a:fontRef>
        </dgm:style>
      </dgm:prSet>
      <dgm:spPr>
        <a:ln>
          <a:noFill/>
        </a:ln>
      </dgm:spPr>
      <dgm:t>
        <a:bodyPr/>
        <a:lstStyle/>
        <a:p>
          <a:pPr algn="l"/>
          <a:r>
            <a:rPr lang="pt-BR" sz="1800" b="1" kern="1200" dirty="0" err="1">
              <a:solidFill>
                <a:schemeClr val="tx1"/>
              </a:solidFill>
              <a:effectLst/>
              <a:latin typeface="+mn-lt"/>
              <a:ea typeface="+mn-ea"/>
              <a:cs typeface="+mn-cs"/>
            </a:rPr>
            <a:t>TIER</a:t>
          </a:r>
          <a:r>
            <a:rPr lang="pt-BR" sz="1800" b="1" kern="1200" dirty="0">
              <a:solidFill>
                <a:schemeClr val="tx1"/>
              </a:solidFill>
              <a:effectLst/>
              <a:latin typeface="+mn-lt"/>
              <a:ea typeface="+mn-ea"/>
              <a:cs typeface="+mn-cs"/>
            </a:rPr>
            <a:t> 1 (Datacenter)</a:t>
          </a:r>
        </a:p>
        <a:p>
          <a:pPr algn="l"/>
          <a:r>
            <a:rPr lang="pt-BR" sz="1600" kern="1200" dirty="0">
              <a:solidFill>
                <a:schemeClr val="bg2">
                  <a:lumMod val="25000"/>
                </a:schemeClr>
              </a:solidFill>
            </a:rPr>
            <a:t>Não possui redundância (N).</a:t>
          </a:r>
        </a:p>
        <a:p>
          <a:pPr algn="l"/>
          <a:r>
            <a:rPr lang="pt-BR" sz="1600" kern="1200" dirty="0">
              <a:solidFill>
                <a:schemeClr val="bg2">
                  <a:lumMod val="25000"/>
                </a:schemeClr>
              </a:solidFill>
            </a:rPr>
            <a:t> Único meio de fornecimento para sistemas críticos.</a:t>
          </a:r>
        </a:p>
        <a:p>
          <a:pPr algn="l"/>
          <a:r>
            <a:rPr lang="pt-BR" sz="1600" kern="1200" dirty="0">
              <a:solidFill>
                <a:schemeClr val="bg2">
                  <a:lumMod val="25000"/>
                </a:schemeClr>
              </a:solidFill>
            </a:rPr>
            <a:t> Necessita interrupções para manutenções planejadas.</a:t>
          </a:r>
        </a:p>
        <a:p>
          <a:pPr algn="l"/>
          <a:r>
            <a:rPr lang="pt-BR" sz="1600" kern="1200" dirty="0">
              <a:solidFill>
                <a:schemeClr val="bg2">
                  <a:lumMod val="25000"/>
                </a:schemeClr>
              </a:solidFill>
            </a:rPr>
            <a:t> Vulnerável a falhas esporádicas.</a:t>
          </a:r>
          <a:endParaRPr lang="en-US" sz="1600" kern="1200" dirty="0">
            <a:solidFill>
              <a:schemeClr val="bg2">
                <a:lumMod val="25000"/>
              </a:schemeClr>
            </a:solidFill>
          </a:endParaRPr>
        </a:p>
      </dgm:t>
    </dgm:pt>
    <dgm:pt modelId="{7453BF52-6B57-4CAE-A668-348B6FE5C015}" type="parTrans" cxnId="{8DC91CCA-2872-4D67-B95D-454087DC2D51}">
      <dgm:prSet/>
      <dgm:spPr/>
      <dgm:t>
        <a:bodyPr/>
        <a:lstStyle/>
        <a:p>
          <a:endParaRPr lang="en-US"/>
        </a:p>
      </dgm:t>
    </dgm:pt>
    <dgm:pt modelId="{D5B11C1A-86AC-4B5E-823D-937F199F41FA}" type="sibTrans" cxnId="{8DC91CCA-2872-4D67-B95D-454087DC2D51}">
      <dgm:prSet/>
      <dgm:spPr>
        <a:solidFill>
          <a:srgbClr val="1C8BBB"/>
        </a:solidFill>
      </dgm:spPr>
      <dgm:t>
        <a:bodyPr/>
        <a:lstStyle/>
        <a:p>
          <a:endParaRPr lang="en-US"/>
        </a:p>
      </dgm:t>
    </dgm:pt>
    <dgm:pt modelId="{C13AD6EC-1821-49D4-86AD-0BA7A2672D02}" type="pres">
      <dgm:prSet presAssocID="{83388035-1414-4D60-9C07-82C51B68810F}" presName="diagram" presStyleCnt="0">
        <dgm:presLayoutVars>
          <dgm:dir/>
          <dgm:resizeHandles val="exact"/>
        </dgm:presLayoutVars>
      </dgm:prSet>
      <dgm:spPr/>
    </dgm:pt>
    <dgm:pt modelId="{DB88E9E4-C007-4C65-B423-EED7F55C0756}" type="pres">
      <dgm:prSet presAssocID="{6F66333C-4757-4E83-BA7C-D59C858D6021}" presName="node" presStyleLbl="node1" presStyleIdx="0" presStyleCnt="1" custScaleX="116517" custScaleY="259112" custLinFactNeighborX="-1334" custLinFactNeighborY="863">
        <dgm:presLayoutVars>
          <dgm:bulletEnabled val="1"/>
        </dgm:presLayoutVars>
      </dgm:prSet>
      <dgm:spPr/>
    </dgm:pt>
  </dgm:ptLst>
  <dgm:cxnLst>
    <dgm:cxn modelId="{45E83888-C726-4CD1-A59B-11CA0D7822C0}" type="presOf" srcId="{83388035-1414-4D60-9C07-82C51B68810F}" destId="{C13AD6EC-1821-49D4-86AD-0BA7A2672D02}" srcOrd="0" destOrd="0" presId="urn:microsoft.com/office/officeart/2005/8/layout/process5"/>
    <dgm:cxn modelId="{68B3978F-4D2F-44BD-B082-C3DC75170675}" type="presOf" srcId="{6F66333C-4757-4E83-BA7C-D59C858D6021}" destId="{DB88E9E4-C007-4C65-B423-EED7F55C0756}" srcOrd="0" destOrd="0" presId="urn:microsoft.com/office/officeart/2005/8/layout/process5"/>
    <dgm:cxn modelId="{8DC91CCA-2872-4D67-B95D-454087DC2D51}" srcId="{83388035-1414-4D60-9C07-82C51B68810F}" destId="{6F66333C-4757-4E83-BA7C-D59C858D6021}" srcOrd="0" destOrd="0" parTransId="{7453BF52-6B57-4CAE-A668-348B6FE5C015}" sibTransId="{D5B11C1A-86AC-4B5E-823D-937F199F41FA}"/>
    <dgm:cxn modelId="{483A1ACA-F7DE-4936-B913-21438938E1B7}" type="presParOf" srcId="{C13AD6EC-1821-49D4-86AD-0BA7A2672D02}" destId="{DB88E9E4-C007-4C65-B423-EED7F55C0756}"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88D67D-65FB-48F9-9C9C-D9DAAEDA40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pt-BR"/>
        </a:p>
      </dgm:t>
    </dgm:pt>
    <dgm:pt modelId="{96F7D62A-E8FA-47D9-9F30-A5F1541BB601}">
      <dgm:prSet phldrT="[Texto]" custT="1">
        <dgm:style>
          <a:lnRef idx="2">
            <a:schemeClr val="accent3">
              <a:shade val="15000"/>
            </a:schemeClr>
          </a:lnRef>
          <a:fillRef idx="1">
            <a:schemeClr val="accent3"/>
          </a:fillRef>
          <a:effectRef idx="0">
            <a:schemeClr val="accent3"/>
          </a:effectRef>
          <a:fontRef idx="minor">
            <a:schemeClr val="lt1"/>
          </a:fontRef>
        </dgm:style>
      </dgm:prSet>
      <dgm:spPr>
        <a:ln>
          <a:noFill/>
        </a:ln>
      </dgm:spPr>
      <dgm:t>
        <a:bodyPr/>
        <a:lstStyle/>
        <a:p>
          <a:pPr>
            <a:buFont typeface="Arial" panose="020B0604020202020204" pitchFamily="34" charset="0"/>
            <a:buChar char="•"/>
          </a:pPr>
          <a:r>
            <a:rPr lang="pt-BR" sz="1800" kern="1200" dirty="0">
              <a:solidFill>
                <a:srgbClr val="E7E6E6">
                  <a:lumMod val="25000"/>
                </a:srgbClr>
              </a:solidFill>
              <a:latin typeface="Calibri" panose="020F0502020204030204"/>
              <a:ea typeface="+mn-ea"/>
              <a:cs typeface="+mn-cs"/>
            </a:rPr>
            <a:t>Entrance Room </a:t>
          </a:r>
          <a:r>
            <a:rPr lang="pt-BR" sz="1800" kern="1200" dirty="0">
              <a:solidFill>
                <a:schemeClr val="bg2">
                  <a:lumMod val="25000"/>
                </a:schemeClr>
              </a:solidFill>
            </a:rPr>
            <a:t>(ER)</a:t>
          </a:r>
          <a:endParaRPr lang="pt-BR" sz="1800" kern="1200" dirty="0"/>
        </a:p>
      </dgm:t>
    </dgm:pt>
    <dgm:pt modelId="{159F971D-1CA1-4315-871B-E2B186955F84}" type="parTrans" cxnId="{9B77ED7B-F9D5-4D52-A149-F16B0E44D4E0}">
      <dgm:prSet/>
      <dgm:spPr/>
      <dgm:t>
        <a:bodyPr/>
        <a:lstStyle/>
        <a:p>
          <a:endParaRPr lang="pt-BR" sz="1800"/>
        </a:p>
      </dgm:t>
    </dgm:pt>
    <dgm:pt modelId="{DE4E8BEA-5632-4098-AB6D-DB60945573B3}" type="sibTrans" cxnId="{9B77ED7B-F9D5-4D52-A149-F16B0E44D4E0}">
      <dgm:prSet/>
      <dgm:spPr/>
      <dgm:t>
        <a:bodyPr/>
        <a:lstStyle/>
        <a:p>
          <a:endParaRPr lang="pt-BR" sz="1800"/>
        </a:p>
      </dgm:t>
    </dgm:pt>
    <dgm:pt modelId="{C2266E2F-08F8-4C9C-A7D0-139D9FFFBA40}">
      <dgm:prSet phldrT="[Texto]" custT="1">
        <dgm:style>
          <a:lnRef idx="3">
            <a:schemeClr val="lt1"/>
          </a:lnRef>
          <a:fillRef idx="1">
            <a:schemeClr val="accent3"/>
          </a:fillRef>
          <a:effectRef idx="1">
            <a:schemeClr val="accent3"/>
          </a:effectRef>
          <a:fontRef idx="minor">
            <a:schemeClr val="lt1"/>
          </a:fontRef>
        </dgm:style>
      </dgm:prSet>
      <dgm:spPr/>
      <dgm:t>
        <a:bodyPr/>
        <a:lstStyle/>
        <a:p>
          <a:pPr>
            <a:buFont typeface="Arial" panose="020B0604020202020204" pitchFamily="34" charset="0"/>
            <a:buChar char="•"/>
          </a:pPr>
          <a:r>
            <a:rPr lang="pt-BR" sz="1800" dirty="0">
              <a:solidFill>
                <a:schemeClr val="bg2">
                  <a:lumMod val="25000"/>
                </a:schemeClr>
              </a:solidFill>
            </a:rPr>
            <a:t>Horizontal </a:t>
          </a:r>
          <a:r>
            <a:rPr lang="pt-BR" sz="1800" dirty="0" err="1">
              <a:solidFill>
                <a:schemeClr val="bg2">
                  <a:lumMod val="25000"/>
                </a:schemeClr>
              </a:solidFill>
            </a:rPr>
            <a:t>Distribution</a:t>
          </a:r>
          <a:r>
            <a:rPr lang="pt-BR" sz="1800" dirty="0">
              <a:solidFill>
                <a:schemeClr val="bg2">
                  <a:lumMod val="25000"/>
                </a:schemeClr>
              </a:solidFill>
            </a:rPr>
            <a:t> Area (</a:t>
          </a:r>
          <a:r>
            <a:rPr lang="pt-BR" sz="1800" dirty="0" err="1">
              <a:solidFill>
                <a:schemeClr val="bg2">
                  <a:lumMod val="25000"/>
                </a:schemeClr>
              </a:solidFill>
            </a:rPr>
            <a:t>HDA</a:t>
          </a:r>
          <a:r>
            <a:rPr lang="pt-BR" sz="1800" dirty="0">
              <a:solidFill>
                <a:schemeClr val="bg2">
                  <a:lumMod val="25000"/>
                </a:schemeClr>
              </a:solidFill>
            </a:rPr>
            <a:t>)</a:t>
          </a:r>
          <a:endParaRPr lang="pt-BR" sz="1800" dirty="0"/>
        </a:p>
      </dgm:t>
    </dgm:pt>
    <dgm:pt modelId="{3FA8BC78-B38D-499F-B58A-9FEAD4C197EE}" type="parTrans" cxnId="{87CCE923-A3B1-427B-A6A2-34EB851C6531}">
      <dgm:prSet/>
      <dgm:spPr/>
      <dgm:t>
        <a:bodyPr/>
        <a:lstStyle/>
        <a:p>
          <a:endParaRPr lang="pt-BR" sz="1800"/>
        </a:p>
      </dgm:t>
    </dgm:pt>
    <dgm:pt modelId="{B6077F22-459B-49C3-87CD-3C5132E6B6CB}" type="sibTrans" cxnId="{87CCE923-A3B1-427B-A6A2-34EB851C6531}">
      <dgm:prSet/>
      <dgm:spPr/>
      <dgm:t>
        <a:bodyPr/>
        <a:lstStyle/>
        <a:p>
          <a:endParaRPr lang="pt-BR" sz="1800"/>
        </a:p>
      </dgm:t>
    </dgm:pt>
    <dgm:pt modelId="{7BF936E6-0C1F-4032-A175-BF76651C1230}">
      <dgm:prSet phldrT="[Texto]" custT="1">
        <dgm:style>
          <a:lnRef idx="3">
            <a:schemeClr val="lt1"/>
          </a:lnRef>
          <a:fillRef idx="1">
            <a:schemeClr val="accent3"/>
          </a:fillRef>
          <a:effectRef idx="1">
            <a:schemeClr val="accent3"/>
          </a:effectRef>
          <a:fontRef idx="minor">
            <a:schemeClr val="lt1"/>
          </a:fontRef>
        </dgm:style>
      </dgm:prSet>
      <dgm:spPr/>
      <dgm:t>
        <a:bodyPr/>
        <a:lstStyle/>
        <a:p>
          <a:pPr>
            <a:buFont typeface="Arial" panose="020B0604020202020204" pitchFamily="34" charset="0"/>
            <a:buChar char="•"/>
          </a:pPr>
          <a:r>
            <a:rPr lang="pt-BR" sz="1800" dirty="0">
              <a:solidFill>
                <a:schemeClr val="bg2">
                  <a:lumMod val="25000"/>
                </a:schemeClr>
              </a:solidFill>
            </a:rPr>
            <a:t> Zone </a:t>
          </a:r>
          <a:r>
            <a:rPr lang="pt-BR" sz="1800" dirty="0" err="1">
              <a:solidFill>
                <a:schemeClr val="bg2">
                  <a:lumMod val="25000"/>
                </a:schemeClr>
              </a:solidFill>
            </a:rPr>
            <a:t>Distributuin</a:t>
          </a:r>
          <a:r>
            <a:rPr lang="pt-BR" sz="1800" dirty="0">
              <a:solidFill>
                <a:schemeClr val="bg2">
                  <a:lumMod val="25000"/>
                </a:schemeClr>
              </a:solidFill>
            </a:rPr>
            <a:t> Area (</a:t>
          </a:r>
          <a:r>
            <a:rPr lang="pt-BR" sz="1800" dirty="0" err="1">
              <a:solidFill>
                <a:schemeClr val="bg2">
                  <a:lumMod val="25000"/>
                </a:schemeClr>
              </a:solidFill>
            </a:rPr>
            <a:t>ZDA</a:t>
          </a:r>
          <a:r>
            <a:rPr lang="pt-BR" sz="1800" dirty="0">
              <a:solidFill>
                <a:schemeClr val="bg2">
                  <a:lumMod val="25000"/>
                </a:schemeClr>
              </a:solidFill>
            </a:rPr>
            <a:t>)</a:t>
          </a:r>
          <a:endParaRPr lang="pt-BR" sz="1800" dirty="0"/>
        </a:p>
      </dgm:t>
    </dgm:pt>
    <dgm:pt modelId="{770FE1EF-040F-4EB2-95F6-D4BF392C67F4}" type="parTrans" cxnId="{D23B6AA2-0652-480C-AB76-070EFC0F7DEB}">
      <dgm:prSet/>
      <dgm:spPr/>
      <dgm:t>
        <a:bodyPr/>
        <a:lstStyle/>
        <a:p>
          <a:endParaRPr lang="pt-BR" sz="1800"/>
        </a:p>
      </dgm:t>
    </dgm:pt>
    <dgm:pt modelId="{06CDC4E3-7970-4E96-AFD8-B9894B2C3E46}" type="sibTrans" cxnId="{D23B6AA2-0652-480C-AB76-070EFC0F7DEB}">
      <dgm:prSet/>
      <dgm:spPr/>
      <dgm:t>
        <a:bodyPr/>
        <a:lstStyle/>
        <a:p>
          <a:endParaRPr lang="pt-BR" sz="1800"/>
        </a:p>
      </dgm:t>
    </dgm:pt>
    <dgm:pt modelId="{35C95C25-357E-41CE-95F2-02B88C3F51A4}">
      <dgm:prSet phldrT="[Texto]" custT="1">
        <dgm:style>
          <a:lnRef idx="3">
            <a:schemeClr val="lt1"/>
          </a:lnRef>
          <a:fillRef idx="1">
            <a:schemeClr val="accent3"/>
          </a:fillRef>
          <a:effectRef idx="1">
            <a:schemeClr val="accent3"/>
          </a:effectRef>
          <a:fontRef idx="minor">
            <a:schemeClr val="lt1"/>
          </a:fontRef>
        </dgm:style>
      </dgm:prSet>
      <dgm:spPr>
        <a:ln/>
      </dgm:spPr>
      <dgm:t>
        <a:bodyPr/>
        <a:lstStyle/>
        <a:p>
          <a:r>
            <a:rPr lang="pt-BR" sz="1800" dirty="0" err="1">
              <a:solidFill>
                <a:schemeClr val="bg2">
                  <a:lumMod val="25000"/>
                </a:schemeClr>
              </a:solidFill>
            </a:rPr>
            <a:t>Main</a:t>
          </a:r>
          <a:r>
            <a:rPr lang="pt-BR" sz="1800" dirty="0">
              <a:solidFill>
                <a:schemeClr val="bg2">
                  <a:lumMod val="25000"/>
                </a:schemeClr>
              </a:solidFill>
            </a:rPr>
            <a:t> </a:t>
          </a:r>
          <a:r>
            <a:rPr lang="pt-BR" sz="1800" dirty="0" err="1">
              <a:solidFill>
                <a:schemeClr val="bg2">
                  <a:lumMod val="25000"/>
                </a:schemeClr>
              </a:solidFill>
            </a:rPr>
            <a:t>Distribution</a:t>
          </a:r>
          <a:r>
            <a:rPr lang="pt-BR" sz="1800" dirty="0">
              <a:solidFill>
                <a:schemeClr val="bg2">
                  <a:lumMod val="25000"/>
                </a:schemeClr>
              </a:solidFill>
            </a:rPr>
            <a:t> Area (MDA)</a:t>
          </a:r>
          <a:endParaRPr lang="pt-BR" sz="1800" dirty="0"/>
        </a:p>
      </dgm:t>
    </dgm:pt>
    <dgm:pt modelId="{1B40DF15-F63E-4336-9266-C6CEA62EAE64}" type="parTrans" cxnId="{4A3CB3E5-EA88-40F0-9F47-2268015C58E1}">
      <dgm:prSet/>
      <dgm:spPr/>
      <dgm:t>
        <a:bodyPr/>
        <a:lstStyle/>
        <a:p>
          <a:endParaRPr lang="pt-BR" sz="1800"/>
        </a:p>
      </dgm:t>
    </dgm:pt>
    <dgm:pt modelId="{68279059-A947-43FE-93FB-5FE164B721D0}" type="sibTrans" cxnId="{4A3CB3E5-EA88-40F0-9F47-2268015C58E1}">
      <dgm:prSet/>
      <dgm:spPr/>
      <dgm:t>
        <a:bodyPr/>
        <a:lstStyle/>
        <a:p>
          <a:endParaRPr lang="pt-BR" sz="1800"/>
        </a:p>
      </dgm:t>
    </dgm:pt>
    <dgm:pt modelId="{6D12D0D5-2C02-4500-939B-86423DCACB74}">
      <dgm:prSet phldrT="[Texto]" custT="1">
        <dgm:style>
          <a:lnRef idx="3">
            <a:schemeClr val="lt1"/>
          </a:lnRef>
          <a:fillRef idx="1">
            <a:schemeClr val="accent3"/>
          </a:fillRef>
          <a:effectRef idx="1">
            <a:schemeClr val="accent3"/>
          </a:effectRef>
          <a:fontRef idx="minor">
            <a:schemeClr val="lt1"/>
          </a:fontRef>
        </dgm:style>
      </dgm:prSet>
      <dgm:spPr/>
      <dgm:t>
        <a:bodyPr/>
        <a:lstStyle/>
        <a:p>
          <a:pPr>
            <a:buFont typeface="Arial" panose="020B0604020202020204" pitchFamily="34" charset="0"/>
            <a:buNone/>
          </a:pPr>
          <a:r>
            <a:rPr lang="pt-BR" sz="1800" dirty="0" err="1">
              <a:solidFill>
                <a:schemeClr val="bg2">
                  <a:lumMod val="25000"/>
                </a:schemeClr>
              </a:solidFill>
            </a:rPr>
            <a:t>Equipment</a:t>
          </a:r>
          <a:r>
            <a:rPr lang="pt-BR" sz="1800" dirty="0">
              <a:solidFill>
                <a:schemeClr val="bg2">
                  <a:lumMod val="25000"/>
                </a:schemeClr>
              </a:solidFill>
            </a:rPr>
            <a:t> </a:t>
          </a:r>
          <a:r>
            <a:rPr lang="pt-BR" sz="1800" dirty="0" err="1">
              <a:solidFill>
                <a:schemeClr val="bg2">
                  <a:lumMod val="25000"/>
                </a:schemeClr>
              </a:solidFill>
            </a:rPr>
            <a:t>Distribution</a:t>
          </a:r>
          <a:r>
            <a:rPr lang="pt-BR" sz="1800" dirty="0">
              <a:solidFill>
                <a:schemeClr val="bg2">
                  <a:lumMod val="25000"/>
                </a:schemeClr>
              </a:solidFill>
            </a:rPr>
            <a:t> Area (</a:t>
          </a:r>
          <a:r>
            <a:rPr lang="pt-BR" sz="1800" dirty="0" err="1">
              <a:solidFill>
                <a:schemeClr val="bg2">
                  <a:lumMod val="25000"/>
                </a:schemeClr>
              </a:solidFill>
            </a:rPr>
            <a:t>EDA</a:t>
          </a:r>
          <a:r>
            <a:rPr lang="pt-BR" sz="1800" dirty="0">
              <a:solidFill>
                <a:schemeClr val="bg2">
                  <a:lumMod val="25000"/>
                </a:schemeClr>
              </a:solidFill>
            </a:rPr>
            <a:t>)</a:t>
          </a:r>
          <a:endParaRPr lang="pt-BR" sz="1800" dirty="0"/>
        </a:p>
      </dgm:t>
    </dgm:pt>
    <dgm:pt modelId="{7AB57D7F-2425-4607-B254-0DB4A3E75F01}" type="parTrans" cxnId="{E131AF0B-68EA-4F77-92FC-F853AD4C3F03}">
      <dgm:prSet/>
      <dgm:spPr/>
      <dgm:t>
        <a:bodyPr/>
        <a:lstStyle/>
        <a:p>
          <a:endParaRPr lang="pt-BR" sz="1800"/>
        </a:p>
      </dgm:t>
    </dgm:pt>
    <dgm:pt modelId="{4A0F3A8E-9C28-43FF-92AA-AB7DE5CC79CF}" type="sibTrans" cxnId="{E131AF0B-68EA-4F77-92FC-F853AD4C3F03}">
      <dgm:prSet/>
      <dgm:spPr/>
      <dgm:t>
        <a:bodyPr/>
        <a:lstStyle/>
        <a:p>
          <a:endParaRPr lang="pt-BR" sz="1800"/>
        </a:p>
      </dgm:t>
    </dgm:pt>
    <dgm:pt modelId="{A4905529-DDAA-4106-A68E-33C5F99D5200}" type="pres">
      <dgm:prSet presAssocID="{FC88D67D-65FB-48F9-9C9C-D9DAAEDA40A7}" presName="linear" presStyleCnt="0">
        <dgm:presLayoutVars>
          <dgm:dir/>
          <dgm:animLvl val="lvl"/>
          <dgm:resizeHandles val="exact"/>
        </dgm:presLayoutVars>
      </dgm:prSet>
      <dgm:spPr/>
    </dgm:pt>
    <dgm:pt modelId="{EC7994F6-9491-41FE-B054-35855E4614D3}" type="pres">
      <dgm:prSet presAssocID="{96F7D62A-E8FA-47D9-9F30-A5F1541BB601}" presName="parentLin" presStyleCnt="0"/>
      <dgm:spPr/>
    </dgm:pt>
    <dgm:pt modelId="{8ACC1DFC-9269-4CD6-AFA8-680C1B50F3F5}" type="pres">
      <dgm:prSet presAssocID="{96F7D62A-E8FA-47D9-9F30-A5F1541BB601}" presName="parentLeftMargin" presStyleLbl="node1" presStyleIdx="0" presStyleCnt="5"/>
      <dgm:spPr/>
    </dgm:pt>
    <dgm:pt modelId="{DB88A460-9D86-4F26-B202-8DFC1C83D75E}" type="pres">
      <dgm:prSet presAssocID="{96F7D62A-E8FA-47D9-9F30-A5F1541BB601}" presName="parentText" presStyleLbl="node1" presStyleIdx="0" presStyleCnt="5">
        <dgm:presLayoutVars>
          <dgm:chMax val="0"/>
          <dgm:bulletEnabled val="1"/>
        </dgm:presLayoutVars>
      </dgm:prSet>
      <dgm:spPr/>
    </dgm:pt>
    <dgm:pt modelId="{DD776013-F32F-4C0B-BF51-D704351A7936}" type="pres">
      <dgm:prSet presAssocID="{96F7D62A-E8FA-47D9-9F30-A5F1541BB601}" presName="negativeSpace" presStyleCnt="0"/>
      <dgm:spPr/>
    </dgm:pt>
    <dgm:pt modelId="{2BB8745A-0095-4299-92E9-6DAF75CD1127}" type="pres">
      <dgm:prSet presAssocID="{96F7D62A-E8FA-47D9-9F30-A5F1541BB601}" presName="childText" presStyleLbl="conFgAcc1" presStyleIdx="0" presStyleCnt="5" custScaleX="82645" custLinFactNeighborX="2410" custLinFactNeighborY="-44615">
        <dgm:presLayoutVars>
          <dgm:bulletEnabled val="1"/>
        </dgm:presLayoutVars>
      </dgm:prSet>
      <dgm:spPr/>
    </dgm:pt>
    <dgm:pt modelId="{52E404BA-0898-4AE0-A7FC-BED5D75C2706}" type="pres">
      <dgm:prSet presAssocID="{DE4E8BEA-5632-4098-AB6D-DB60945573B3}" presName="spaceBetweenRectangles" presStyleCnt="0"/>
      <dgm:spPr/>
    </dgm:pt>
    <dgm:pt modelId="{DB6D01DE-259C-4F87-93EF-53FB49E371A2}" type="pres">
      <dgm:prSet presAssocID="{35C95C25-357E-41CE-95F2-02B88C3F51A4}" presName="parentLin" presStyleCnt="0"/>
      <dgm:spPr/>
    </dgm:pt>
    <dgm:pt modelId="{26C12199-EA43-4C7F-A052-377205A37D7A}" type="pres">
      <dgm:prSet presAssocID="{35C95C25-357E-41CE-95F2-02B88C3F51A4}" presName="parentLeftMargin" presStyleLbl="node1" presStyleIdx="0" presStyleCnt="5"/>
      <dgm:spPr/>
    </dgm:pt>
    <dgm:pt modelId="{BD8436FA-758C-41C7-8F2F-694D29FBF301}" type="pres">
      <dgm:prSet presAssocID="{35C95C25-357E-41CE-95F2-02B88C3F51A4}" presName="parentText" presStyleLbl="node1" presStyleIdx="1" presStyleCnt="5">
        <dgm:presLayoutVars>
          <dgm:chMax val="0"/>
          <dgm:bulletEnabled val="1"/>
        </dgm:presLayoutVars>
      </dgm:prSet>
      <dgm:spPr/>
    </dgm:pt>
    <dgm:pt modelId="{A8DF4D83-4652-4106-9805-682A09C9BEE5}" type="pres">
      <dgm:prSet presAssocID="{35C95C25-357E-41CE-95F2-02B88C3F51A4}" presName="negativeSpace" presStyleCnt="0"/>
      <dgm:spPr/>
    </dgm:pt>
    <dgm:pt modelId="{BC327C44-9260-486B-AC32-C57AFF101C68}" type="pres">
      <dgm:prSet presAssocID="{35C95C25-357E-41CE-95F2-02B88C3F51A4}" presName="childText" presStyleLbl="conFgAcc1" presStyleIdx="1" presStyleCnt="5" custScaleX="82645" custLinFactNeighborX="2410" custLinFactNeighborY="-52511">
        <dgm:presLayoutVars>
          <dgm:bulletEnabled val="1"/>
        </dgm:presLayoutVars>
      </dgm:prSet>
      <dgm:spPr/>
    </dgm:pt>
    <dgm:pt modelId="{6B46563C-1509-4A07-9299-87F6007C91AB}" type="pres">
      <dgm:prSet presAssocID="{68279059-A947-43FE-93FB-5FE164B721D0}" presName="spaceBetweenRectangles" presStyleCnt="0"/>
      <dgm:spPr/>
    </dgm:pt>
    <dgm:pt modelId="{277C6804-86AA-4B0C-BF48-D9FFDB62EF41}" type="pres">
      <dgm:prSet presAssocID="{C2266E2F-08F8-4C9C-A7D0-139D9FFFBA40}" presName="parentLin" presStyleCnt="0"/>
      <dgm:spPr/>
    </dgm:pt>
    <dgm:pt modelId="{C2AA0D32-8F29-4DDF-A484-B492BAD84D6A}" type="pres">
      <dgm:prSet presAssocID="{C2266E2F-08F8-4C9C-A7D0-139D9FFFBA40}" presName="parentLeftMargin" presStyleLbl="node1" presStyleIdx="1" presStyleCnt="5"/>
      <dgm:spPr/>
    </dgm:pt>
    <dgm:pt modelId="{B08EBA6A-D3A7-4ABB-89C5-34350304FA75}" type="pres">
      <dgm:prSet presAssocID="{C2266E2F-08F8-4C9C-A7D0-139D9FFFBA40}" presName="parentText" presStyleLbl="node1" presStyleIdx="2" presStyleCnt="5">
        <dgm:presLayoutVars>
          <dgm:chMax val="0"/>
          <dgm:bulletEnabled val="1"/>
        </dgm:presLayoutVars>
      </dgm:prSet>
      <dgm:spPr/>
    </dgm:pt>
    <dgm:pt modelId="{5ECE54C3-DF54-43BF-A21C-4C15774E14E4}" type="pres">
      <dgm:prSet presAssocID="{C2266E2F-08F8-4C9C-A7D0-139D9FFFBA40}" presName="negativeSpace" presStyleCnt="0"/>
      <dgm:spPr/>
    </dgm:pt>
    <dgm:pt modelId="{94283861-38A3-4E13-890A-42AF5D1CCFA2}" type="pres">
      <dgm:prSet presAssocID="{C2266E2F-08F8-4C9C-A7D0-139D9FFFBA40}" presName="childText" presStyleLbl="conFgAcc1" presStyleIdx="2" presStyleCnt="5" custScaleX="82645" custLinFactNeighborX="2410" custLinFactNeighborY="-31333">
        <dgm:presLayoutVars>
          <dgm:bulletEnabled val="1"/>
        </dgm:presLayoutVars>
      </dgm:prSet>
      <dgm:spPr/>
    </dgm:pt>
    <dgm:pt modelId="{1E73E331-8E67-46C5-B5A6-128A7D7D7835}" type="pres">
      <dgm:prSet presAssocID="{B6077F22-459B-49C3-87CD-3C5132E6B6CB}" presName="spaceBetweenRectangles" presStyleCnt="0"/>
      <dgm:spPr/>
    </dgm:pt>
    <dgm:pt modelId="{21C526B4-6C9C-49C9-861B-22BC1C9E3CBE}" type="pres">
      <dgm:prSet presAssocID="{7BF936E6-0C1F-4032-A175-BF76651C1230}" presName="parentLin" presStyleCnt="0"/>
      <dgm:spPr/>
    </dgm:pt>
    <dgm:pt modelId="{4C4F790C-0F26-4524-9CED-20E37CEA0CDA}" type="pres">
      <dgm:prSet presAssocID="{7BF936E6-0C1F-4032-A175-BF76651C1230}" presName="parentLeftMargin" presStyleLbl="node1" presStyleIdx="2" presStyleCnt="5"/>
      <dgm:spPr/>
    </dgm:pt>
    <dgm:pt modelId="{91776FCE-6AC7-4026-B69B-B900B3F98190}" type="pres">
      <dgm:prSet presAssocID="{7BF936E6-0C1F-4032-A175-BF76651C1230}" presName="parentText" presStyleLbl="node1" presStyleIdx="3" presStyleCnt="5">
        <dgm:presLayoutVars>
          <dgm:chMax val="0"/>
          <dgm:bulletEnabled val="1"/>
        </dgm:presLayoutVars>
      </dgm:prSet>
      <dgm:spPr/>
    </dgm:pt>
    <dgm:pt modelId="{CB4D6687-2CC8-4FD8-9980-8CCA7A4CEC08}" type="pres">
      <dgm:prSet presAssocID="{7BF936E6-0C1F-4032-A175-BF76651C1230}" presName="negativeSpace" presStyleCnt="0"/>
      <dgm:spPr/>
    </dgm:pt>
    <dgm:pt modelId="{B6B43DD0-F29B-4094-BC57-ED5A5365F183}" type="pres">
      <dgm:prSet presAssocID="{7BF936E6-0C1F-4032-A175-BF76651C1230}" presName="childText" presStyleLbl="conFgAcc1" presStyleIdx="3" presStyleCnt="5" custScaleX="82645" custLinFactNeighborX="2410" custLinFactNeighborY="-31127">
        <dgm:presLayoutVars>
          <dgm:bulletEnabled val="1"/>
        </dgm:presLayoutVars>
      </dgm:prSet>
      <dgm:spPr/>
    </dgm:pt>
    <dgm:pt modelId="{FA6C58E7-E0C9-48A7-B88A-A868E2E2AD73}" type="pres">
      <dgm:prSet presAssocID="{06CDC4E3-7970-4E96-AFD8-B9894B2C3E46}" presName="spaceBetweenRectangles" presStyleCnt="0"/>
      <dgm:spPr/>
    </dgm:pt>
    <dgm:pt modelId="{886533AF-16B2-449E-98DF-186603667A4B}" type="pres">
      <dgm:prSet presAssocID="{6D12D0D5-2C02-4500-939B-86423DCACB74}" presName="parentLin" presStyleCnt="0"/>
      <dgm:spPr/>
    </dgm:pt>
    <dgm:pt modelId="{E896CFCF-F3D8-4928-8AA1-1155D0822B29}" type="pres">
      <dgm:prSet presAssocID="{6D12D0D5-2C02-4500-939B-86423DCACB74}" presName="parentLeftMargin" presStyleLbl="node1" presStyleIdx="3" presStyleCnt="5"/>
      <dgm:spPr/>
    </dgm:pt>
    <dgm:pt modelId="{1E60E9B6-A321-4B02-B87F-DDF3A861ED80}" type="pres">
      <dgm:prSet presAssocID="{6D12D0D5-2C02-4500-939B-86423DCACB74}" presName="parentText" presStyleLbl="node1" presStyleIdx="4" presStyleCnt="5">
        <dgm:presLayoutVars>
          <dgm:chMax val="0"/>
          <dgm:bulletEnabled val="1"/>
        </dgm:presLayoutVars>
      </dgm:prSet>
      <dgm:spPr/>
    </dgm:pt>
    <dgm:pt modelId="{9480C7E9-F890-4C95-B427-90646733A812}" type="pres">
      <dgm:prSet presAssocID="{6D12D0D5-2C02-4500-939B-86423DCACB74}" presName="negativeSpace" presStyleCnt="0"/>
      <dgm:spPr/>
    </dgm:pt>
    <dgm:pt modelId="{E6F7E141-A21A-42C5-BC5A-D8A9CD430BA0}" type="pres">
      <dgm:prSet presAssocID="{6D12D0D5-2C02-4500-939B-86423DCACB74}" presName="childText" presStyleLbl="conFgAcc1" presStyleIdx="4" presStyleCnt="5" custScaleX="82645" custLinFactNeighborX="2410" custLinFactNeighborY="-26572">
        <dgm:presLayoutVars>
          <dgm:bulletEnabled val="1"/>
        </dgm:presLayoutVars>
      </dgm:prSet>
      <dgm:spPr/>
    </dgm:pt>
  </dgm:ptLst>
  <dgm:cxnLst>
    <dgm:cxn modelId="{E131AF0B-68EA-4F77-92FC-F853AD4C3F03}" srcId="{FC88D67D-65FB-48F9-9C9C-D9DAAEDA40A7}" destId="{6D12D0D5-2C02-4500-939B-86423DCACB74}" srcOrd="4" destOrd="0" parTransId="{7AB57D7F-2425-4607-B254-0DB4A3E75F01}" sibTransId="{4A0F3A8E-9C28-43FF-92AA-AB7DE5CC79CF}"/>
    <dgm:cxn modelId="{F978A810-D772-43D5-A2DF-411B9BB1350A}" type="presOf" srcId="{96F7D62A-E8FA-47D9-9F30-A5F1541BB601}" destId="{8ACC1DFC-9269-4CD6-AFA8-680C1B50F3F5}" srcOrd="0" destOrd="0" presId="urn:microsoft.com/office/officeart/2005/8/layout/list1"/>
    <dgm:cxn modelId="{87CCE923-A3B1-427B-A6A2-34EB851C6531}" srcId="{FC88D67D-65FB-48F9-9C9C-D9DAAEDA40A7}" destId="{C2266E2F-08F8-4C9C-A7D0-139D9FFFBA40}" srcOrd="2" destOrd="0" parTransId="{3FA8BC78-B38D-499F-B58A-9FEAD4C197EE}" sibTransId="{B6077F22-459B-49C3-87CD-3C5132E6B6CB}"/>
    <dgm:cxn modelId="{FBCC5527-8556-4B76-9D12-786759040F70}" type="presOf" srcId="{7BF936E6-0C1F-4032-A175-BF76651C1230}" destId="{4C4F790C-0F26-4524-9CED-20E37CEA0CDA}" srcOrd="0" destOrd="0" presId="urn:microsoft.com/office/officeart/2005/8/layout/list1"/>
    <dgm:cxn modelId="{56D65A37-1C1F-443C-994F-2BDF75739270}" type="presOf" srcId="{35C95C25-357E-41CE-95F2-02B88C3F51A4}" destId="{26C12199-EA43-4C7F-A052-377205A37D7A}" srcOrd="0" destOrd="0" presId="urn:microsoft.com/office/officeart/2005/8/layout/list1"/>
    <dgm:cxn modelId="{61618C6E-87A3-4054-9F50-793463CBA654}" type="presOf" srcId="{96F7D62A-E8FA-47D9-9F30-A5F1541BB601}" destId="{DB88A460-9D86-4F26-B202-8DFC1C83D75E}" srcOrd="1" destOrd="0" presId="urn:microsoft.com/office/officeart/2005/8/layout/list1"/>
    <dgm:cxn modelId="{4BD34956-6328-4E09-8A8F-BE7D4BBF43DF}" type="presOf" srcId="{6D12D0D5-2C02-4500-939B-86423DCACB74}" destId="{E896CFCF-F3D8-4928-8AA1-1155D0822B29}" srcOrd="0" destOrd="0" presId="urn:microsoft.com/office/officeart/2005/8/layout/list1"/>
    <dgm:cxn modelId="{9B77ED7B-F9D5-4D52-A149-F16B0E44D4E0}" srcId="{FC88D67D-65FB-48F9-9C9C-D9DAAEDA40A7}" destId="{96F7D62A-E8FA-47D9-9F30-A5F1541BB601}" srcOrd="0" destOrd="0" parTransId="{159F971D-1CA1-4315-871B-E2B186955F84}" sibTransId="{DE4E8BEA-5632-4098-AB6D-DB60945573B3}"/>
    <dgm:cxn modelId="{AFF9817F-2291-41A6-870A-E7DC0BFF6F97}" type="presOf" srcId="{C2266E2F-08F8-4C9C-A7D0-139D9FFFBA40}" destId="{C2AA0D32-8F29-4DDF-A484-B492BAD84D6A}" srcOrd="0" destOrd="0" presId="urn:microsoft.com/office/officeart/2005/8/layout/list1"/>
    <dgm:cxn modelId="{8726BE80-6E60-41D7-9369-A667DD63F64E}" type="presOf" srcId="{6D12D0D5-2C02-4500-939B-86423DCACB74}" destId="{1E60E9B6-A321-4B02-B87F-DDF3A861ED80}" srcOrd="1" destOrd="0" presId="urn:microsoft.com/office/officeart/2005/8/layout/list1"/>
    <dgm:cxn modelId="{68E83182-6C47-4604-A2D6-3BDFC02552F7}" type="presOf" srcId="{C2266E2F-08F8-4C9C-A7D0-139D9FFFBA40}" destId="{B08EBA6A-D3A7-4ABB-89C5-34350304FA75}" srcOrd="1" destOrd="0" presId="urn:microsoft.com/office/officeart/2005/8/layout/list1"/>
    <dgm:cxn modelId="{A2281685-7C63-47E1-8E06-D20CD244B2AF}" type="presOf" srcId="{7BF936E6-0C1F-4032-A175-BF76651C1230}" destId="{91776FCE-6AC7-4026-B69B-B900B3F98190}" srcOrd="1" destOrd="0" presId="urn:microsoft.com/office/officeart/2005/8/layout/list1"/>
    <dgm:cxn modelId="{D23B6AA2-0652-480C-AB76-070EFC0F7DEB}" srcId="{FC88D67D-65FB-48F9-9C9C-D9DAAEDA40A7}" destId="{7BF936E6-0C1F-4032-A175-BF76651C1230}" srcOrd="3" destOrd="0" parTransId="{770FE1EF-040F-4EB2-95F6-D4BF392C67F4}" sibTransId="{06CDC4E3-7970-4E96-AFD8-B9894B2C3E46}"/>
    <dgm:cxn modelId="{FCC1F9C5-6CE5-48F2-AAC6-D475E15CE851}" type="presOf" srcId="{35C95C25-357E-41CE-95F2-02B88C3F51A4}" destId="{BD8436FA-758C-41C7-8F2F-694D29FBF301}" srcOrd="1" destOrd="0" presId="urn:microsoft.com/office/officeart/2005/8/layout/list1"/>
    <dgm:cxn modelId="{4A3CB3E5-EA88-40F0-9F47-2268015C58E1}" srcId="{FC88D67D-65FB-48F9-9C9C-D9DAAEDA40A7}" destId="{35C95C25-357E-41CE-95F2-02B88C3F51A4}" srcOrd="1" destOrd="0" parTransId="{1B40DF15-F63E-4336-9266-C6CEA62EAE64}" sibTransId="{68279059-A947-43FE-93FB-5FE164B721D0}"/>
    <dgm:cxn modelId="{0DEA40FE-8D09-4AB3-8AF1-B8C84C952B10}" type="presOf" srcId="{FC88D67D-65FB-48F9-9C9C-D9DAAEDA40A7}" destId="{A4905529-DDAA-4106-A68E-33C5F99D5200}" srcOrd="0" destOrd="0" presId="urn:microsoft.com/office/officeart/2005/8/layout/list1"/>
    <dgm:cxn modelId="{75DB3B68-6620-4DC8-B46E-B0CBF668BCED}" type="presParOf" srcId="{A4905529-DDAA-4106-A68E-33C5F99D5200}" destId="{EC7994F6-9491-41FE-B054-35855E4614D3}" srcOrd="0" destOrd="0" presId="urn:microsoft.com/office/officeart/2005/8/layout/list1"/>
    <dgm:cxn modelId="{90E2AF43-8DAC-4CB9-9291-589E46E93FC0}" type="presParOf" srcId="{EC7994F6-9491-41FE-B054-35855E4614D3}" destId="{8ACC1DFC-9269-4CD6-AFA8-680C1B50F3F5}" srcOrd="0" destOrd="0" presId="urn:microsoft.com/office/officeart/2005/8/layout/list1"/>
    <dgm:cxn modelId="{A64B987A-36A7-41B0-B9E7-B22DB160A857}" type="presParOf" srcId="{EC7994F6-9491-41FE-B054-35855E4614D3}" destId="{DB88A460-9D86-4F26-B202-8DFC1C83D75E}" srcOrd="1" destOrd="0" presId="urn:microsoft.com/office/officeart/2005/8/layout/list1"/>
    <dgm:cxn modelId="{E20E94E6-8342-47C4-843B-86A6561ACABC}" type="presParOf" srcId="{A4905529-DDAA-4106-A68E-33C5F99D5200}" destId="{DD776013-F32F-4C0B-BF51-D704351A7936}" srcOrd="1" destOrd="0" presId="urn:microsoft.com/office/officeart/2005/8/layout/list1"/>
    <dgm:cxn modelId="{7CC1A7C2-88B6-4D81-B69F-AED94D32B560}" type="presParOf" srcId="{A4905529-DDAA-4106-A68E-33C5F99D5200}" destId="{2BB8745A-0095-4299-92E9-6DAF75CD1127}" srcOrd="2" destOrd="0" presId="urn:microsoft.com/office/officeart/2005/8/layout/list1"/>
    <dgm:cxn modelId="{DE7158D6-53D3-4164-9AB5-75D9F3741E25}" type="presParOf" srcId="{A4905529-DDAA-4106-A68E-33C5F99D5200}" destId="{52E404BA-0898-4AE0-A7FC-BED5D75C2706}" srcOrd="3" destOrd="0" presId="urn:microsoft.com/office/officeart/2005/8/layout/list1"/>
    <dgm:cxn modelId="{E7F9F11B-7712-43AD-8899-0769A1A38572}" type="presParOf" srcId="{A4905529-DDAA-4106-A68E-33C5F99D5200}" destId="{DB6D01DE-259C-4F87-93EF-53FB49E371A2}" srcOrd="4" destOrd="0" presId="urn:microsoft.com/office/officeart/2005/8/layout/list1"/>
    <dgm:cxn modelId="{A4CC8854-A444-44DE-A96F-BDA1C93C41D4}" type="presParOf" srcId="{DB6D01DE-259C-4F87-93EF-53FB49E371A2}" destId="{26C12199-EA43-4C7F-A052-377205A37D7A}" srcOrd="0" destOrd="0" presId="urn:microsoft.com/office/officeart/2005/8/layout/list1"/>
    <dgm:cxn modelId="{1DD55FA5-B6F6-45EF-A8EA-BC5BC74D1F55}" type="presParOf" srcId="{DB6D01DE-259C-4F87-93EF-53FB49E371A2}" destId="{BD8436FA-758C-41C7-8F2F-694D29FBF301}" srcOrd="1" destOrd="0" presId="urn:microsoft.com/office/officeart/2005/8/layout/list1"/>
    <dgm:cxn modelId="{FBF8C3FA-2ACF-4FF4-9F7F-E3E3CC73B4A7}" type="presParOf" srcId="{A4905529-DDAA-4106-A68E-33C5F99D5200}" destId="{A8DF4D83-4652-4106-9805-682A09C9BEE5}" srcOrd="5" destOrd="0" presId="urn:microsoft.com/office/officeart/2005/8/layout/list1"/>
    <dgm:cxn modelId="{D327D335-4EBA-4522-8D1C-C7E37D2123EF}" type="presParOf" srcId="{A4905529-DDAA-4106-A68E-33C5F99D5200}" destId="{BC327C44-9260-486B-AC32-C57AFF101C68}" srcOrd="6" destOrd="0" presId="urn:microsoft.com/office/officeart/2005/8/layout/list1"/>
    <dgm:cxn modelId="{09B0CDB8-C875-417C-9A58-3D96832E9973}" type="presParOf" srcId="{A4905529-DDAA-4106-A68E-33C5F99D5200}" destId="{6B46563C-1509-4A07-9299-87F6007C91AB}" srcOrd="7" destOrd="0" presId="urn:microsoft.com/office/officeart/2005/8/layout/list1"/>
    <dgm:cxn modelId="{265FC799-19D7-46F9-A39C-93800700E042}" type="presParOf" srcId="{A4905529-DDAA-4106-A68E-33C5F99D5200}" destId="{277C6804-86AA-4B0C-BF48-D9FFDB62EF41}" srcOrd="8" destOrd="0" presId="urn:microsoft.com/office/officeart/2005/8/layout/list1"/>
    <dgm:cxn modelId="{3EBAC977-2B30-4841-AD82-634369D15F9B}" type="presParOf" srcId="{277C6804-86AA-4B0C-BF48-D9FFDB62EF41}" destId="{C2AA0D32-8F29-4DDF-A484-B492BAD84D6A}" srcOrd="0" destOrd="0" presId="urn:microsoft.com/office/officeart/2005/8/layout/list1"/>
    <dgm:cxn modelId="{C038D5FA-FCE7-4105-8982-C743FA8D1F39}" type="presParOf" srcId="{277C6804-86AA-4B0C-BF48-D9FFDB62EF41}" destId="{B08EBA6A-D3A7-4ABB-89C5-34350304FA75}" srcOrd="1" destOrd="0" presId="urn:microsoft.com/office/officeart/2005/8/layout/list1"/>
    <dgm:cxn modelId="{AB0B900B-B0A4-4480-B3FC-ACF89D010202}" type="presParOf" srcId="{A4905529-DDAA-4106-A68E-33C5F99D5200}" destId="{5ECE54C3-DF54-43BF-A21C-4C15774E14E4}" srcOrd="9" destOrd="0" presId="urn:microsoft.com/office/officeart/2005/8/layout/list1"/>
    <dgm:cxn modelId="{26E1FAD0-E8BC-48C0-BC0F-381910BAE6A2}" type="presParOf" srcId="{A4905529-DDAA-4106-A68E-33C5F99D5200}" destId="{94283861-38A3-4E13-890A-42AF5D1CCFA2}" srcOrd="10" destOrd="0" presId="urn:microsoft.com/office/officeart/2005/8/layout/list1"/>
    <dgm:cxn modelId="{6B238397-8CC2-4080-8596-2E7B01345043}" type="presParOf" srcId="{A4905529-DDAA-4106-A68E-33C5F99D5200}" destId="{1E73E331-8E67-46C5-B5A6-128A7D7D7835}" srcOrd="11" destOrd="0" presId="urn:microsoft.com/office/officeart/2005/8/layout/list1"/>
    <dgm:cxn modelId="{67D942EE-6A9B-4518-9780-595705162F48}" type="presParOf" srcId="{A4905529-DDAA-4106-A68E-33C5F99D5200}" destId="{21C526B4-6C9C-49C9-861B-22BC1C9E3CBE}" srcOrd="12" destOrd="0" presId="urn:microsoft.com/office/officeart/2005/8/layout/list1"/>
    <dgm:cxn modelId="{90C129E9-D69E-4737-A998-8C889FFC301B}" type="presParOf" srcId="{21C526B4-6C9C-49C9-861B-22BC1C9E3CBE}" destId="{4C4F790C-0F26-4524-9CED-20E37CEA0CDA}" srcOrd="0" destOrd="0" presId="urn:microsoft.com/office/officeart/2005/8/layout/list1"/>
    <dgm:cxn modelId="{62D737BD-ABAC-4EDD-A167-822E5080BF2F}" type="presParOf" srcId="{21C526B4-6C9C-49C9-861B-22BC1C9E3CBE}" destId="{91776FCE-6AC7-4026-B69B-B900B3F98190}" srcOrd="1" destOrd="0" presId="urn:microsoft.com/office/officeart/2005/8/layout/list1"/>
    <dgm:cxn modelId="{F9DD0A20-DE3A-4F8A-82C7-19F918F97AE0}" type="presParOf" srcId="{A4905529-DDAA-4106-A68E-33C5F99D5200}" destId="{CB4D6687-2CC8-4FD8-9980-8CCA7A4CEC08}" srcOrd="13" destOrd="0" presId="urn:microsoft.com/office/officeart/2005/8/layout/list1"/>
    <dgm:cxn modelId="{01651F1E-F85F-444B-B6E2-4D5E612C5757}" type="presParOf" srcId="{A4905529-DDAA-4106-A68E-33C5F99D5200}" destId="{B6B43DD0-F29B-4094-BC57-ED5A5365F183}" srcOrd="14" destOrd="0" presId="urn:microsoft.com/office/officeart/2005/8/layout/list1"/>
    <dgm:cxn modelId="{2A5DDA1F-780C-4B51-A8BD-95936880536B}" type="presParOf" srcId="{A4905529-DDAA-4106-A68E-33C5F99D5200}" destId="{FA6C58E7-E0C9-48A7-B88A-A868E2E2AD73}" srcOrd="15" destOrd="0" presId="urn:microsoft.com/office/officeart/2005/8/layout/list1"/>
    <dgm:cxn modelId="{CD7F36CF-C8A1-4EB7-80D7-B9E7C6DF8288}" type="presParOf" srcId="{A4905529-DDAA-4106-A68E-33C5F99D5200}" destId="{886533AF-16B2-449E-98DF-186603667A4B}" srcOrd="16" destOrd="0" presId="urn:microsoft.com/office/officeart/2005/8/layout/list1"/>
    <dgm:cxn modelId="{822C4EC6-08A4-4693-AE41-21B1B3B7DB99}" type="presParOf" srcId="{886533AF-16B2-449E-98DF-186603667A4B}" destId="{E896CFCF-F3D8-4928-8AA1-1155D0822B29}" srcOrd="0" destOrd="0" presId="urn:microsoft.com/office/officeart/2005/8/layout/list1"/>
    <dgm:cxn modelId="{2064F3F5-C09A-4086-ACF7-5F0EE3B2E533}" type="presParOf" srcId="{886533AF-16B2-449E-98DF-186603667A4B}" destId="{1E60E9B6-A321-4B02-B87F-DDF3A861ED80}" srcOrd="1" destOrd="0" presId="urn:microsoft.com/office/officeart/2005/8/layout/list1"/>
    <dgm:cxn modelId="{C33C769D-5B7B-4BA2-BAA5-001B7EB7E355}" type="presParOf" srcId="{A4905529-DDAA-4106-A68E-33C5F99D5200}" destId="{9480C7E9-F890-4C95-B427-90646733A812}" srcOrd="17" destOrd="0" presId="urn:microsoft.com/office/officeart/2005/8/layout/list1"/>
    <dgm:cxn modelId="{9C0AD6CE-DFFA-4D72-B08F-0CEEAAC06005}" type="presParOf" srcId="{A4905529-DDAA-4106-A68E-33C5F99D5200}" destId="{E6F7E141-A21A-42C5-BC5A-D8A9CD430BA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88D67D-65FB-48F9-9C9C-D9DAAEDA40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pt-BR"/>
        </a:p>
      </dgm:t>
    </dgm:pt>
    <dgm:pt modelId="{96F7D62A-E8FA-47D9-9F30-A5F1541BB601}">
      <dgm:prSet phldrT="[Texto]" custT="1">
        <dgm:style>
          <a:lnRef idx="2">
            <a:schemeClr val="accent3">
              <a:shade val="15000"/>
            </a:schemeClr>
          </a:lnRef>
          <a:fillRef idx="1">
            <a:schemeClr val="accent3"/>
          </a:fillRef>
          <a:effectRef idx="0">
            <a:schemeClr val="accent3"/>
          </a:effectRef>
          <a:fontRef idx="minor">
            <a:schemeClr val="lt1"/>
          </a:fontRef>
        </dgm:style>
      </dgm:prSet>
      <dgm:spPr>
        <a:ln>
          <a:noFill/>
        </a:ln>
      </dgm:spPr>
      <dgm:t>
        <a:bodyPr/>
        <a:lstStyle/>
        <a:p>
          <a:pPr>
            <a:buFont typeface="Arial" panose="020B0604020202020204" pitchFamily="34" charset="0"/>
            <a:buNone/>
          </a:pPr>
          <a:r>
            <a:rPr lang="pt-BR" sz="1800" kern="1200" dirty="0">
              <a:solidFill>
                <a:schemeClr val="bg2">
                  <a:lumMod val="25000"/>
                </a:schemeClr>
              </a:solidFill>
            </a:rPr>
            <a:t>Instalar uma tomada de telecomunicações a cada </a:t>
          </a:r>
          <a:r>
            <a:rPr lang="pt-BR" sz="1800" kern="1200" dirty="0" err="1">
              <a:solidFill>
                <a:schemeClr val="bg2">
                  <a:lumMod val="25000"/>
                </a:schemeClr>
              </a:solidFill>
            </a:rPr>
            <a:t>5m²</a:t>
          </a:r>
          <a:r>
            <a:rPr lang="pt-BR" sz="1800" kern="1200" dirty="0">
              <a:solidFill>
                <a:schemeClr val="bg2">
                  <a:lumMod val="25000"/>
                </a:schemeClr>
              </a:solidFill>
            </a:rPr>
            <a:t> de área de trabalho.</a:t>
          </a:r>
          <a:endParaRPr lang="pt-BR" sz="1800" kern="1200" dirty="0"/>
        </a:p>
      </dgm:t>
    </dgm:pt>
    <dgm:pt modelId="{159F971D-1CA1-4315-871B-E2B186955F84}" type="parTrans" cxnId="{9B77ED7B-F9D5-4D52-A149-F16B0E44D4E0}">
      <dgm:prSet/>
      <dgm:spPr/>
      <dgm:t>
        <a:bodyPr/>
        <a:lstStyle/>
        <a:p>
          <a:endParaRPr lang="pt-BR" sz="1800"/>
        </a:p>
      </dgm:t>
    </dgm:pt>
    <dgm:pt modelId="{DE4E8BEA-5632-4098-AB6D-DB60945573B3}" type="sibTrans" cxnId="{9B77ED7B-F9D5-4D52-A149-F16B0E44D4E0}">
      <dgm:prSet/>
      <dgm:spPr/>
      <dgm:t>
        <a:bodyPr/>
        <a:lstStyle/>
        <a:p>
          <a:endParaRPr lang="pt-BR" sz="1800"/>
        </a:p>
      </dgm:t>
    </dgm:pt>
    <dgm:pt modelId="{C2266E2F-08F8-4C9C-A7D0-139D9FFFBA40}">
      <dgm:prSet phldrT="[Texto]" custT="1">
        <dgm:style>
          <a:lnRef idx="3">
            <a:schemeClr val="lt1"/>
          </a:lnRef>
          <a:fillRef idx="1">
            <a:schemeClr val="accent3"/>
          </a:fillRef>
          <a:effectRef idx="1">
            <a:schemeClr val="accent3"/>
          </a:effectRef>
          <a:fontRef idx="minor">
            <a:schemeClr val="lt1"/>
          </a:fontRef>
        </dgm:style>
      </dgm:prSet>
      <dgm:spPr/>
      <dgm:t>
        <a:bodyPr/>
        <a:lstStyle/>
        <a:p>
          <a:pPr>
            <a:buFont typeface="Arial" panose="020B0604020202020204" pitchFamily="34" charset="0"/>
            <a:buNone/>
          </a:pPr>
          <a:r>
            <a:rPr lang="pt-BR" sz="1800" dirty="0">
              <a:solidFill>
                <a:schemeClr val="bg2">
                  <a:lumMod val="25000"/>
                </a:schemeClr>
              </a:solidFill>
            </a:rPr>
            <a:t>Instalar as tomadas de telecomunicações em pontos de fácil acesso.</a:t>
          </a:r>
          <a:endParaRPr lang="pt-BR" sz="1800" dirty="0"/>
        </a:p>
      </dgm:t>
    </dgm:pt>
    <dgm:pt modelId="{3FA8BC78-B38D-499F-B58A-9FEAD4C197EE}" type="parTrans" cxnId="{87CCE923-A3B1-427B-A6A2-34EB851C6531}">
      <dgm:prSet/>
      <dgm:spPr/>
      <dgm:t>
        <a:bodyPr/>
        <a:lstStyle/>
        <a:p>
          <a:endParaRPr lang="pt-BR" sz="1800"/>
        </a:p>
      </dgm:t>
    </dgm:pt>
    <dgm:pt modelId="{B6077F22-459B-49C3-87CD-3C5132E6B6CB}" type="sibTrans" cxnId="{87CCE923-A3B1-427B-A6A2-34EB851C6531}">
      <dgm:prSet/>
      <dgm:spPr/>
      <dgm:t>
        <a:bodyPr/>
        <a:lstStyle/>
        <a:p>
          <a:endParaRPr lang="pt-BR" sz="1800"/>
        </a:p>
      </dgm:t>
    </dgm:pt>
    <dgm:pt modelId="{35C95C25-357E-41CE-95F2-02B88C3F51A4}">
      <dgm:prSet phldrT="[Texto]" custT="1">
        <dgm:style>
          <a:lnRef idx="3">
            <a:schemeClr val="lt1"/>
          </a:lnRef>
          <a:fillRef idx="1">
            <a:schemeClr val="accent3"/>
          </a:fillRef>
          <a:effectRef idx="1">
            <a:schemeClr val="accent3"/>
          </a:effectRef>
          <a:fontRef idx="minor">
            <a:schemeClr val="lt1"/>
          </a:fontRef>
        </dgm:style>
      </dgm:prSet>
      <dgm:spPr>
        <a:ln/>
      </dgm:spPr>
      <dgm:t>
        <a:bodyPr/>
        <a:lstStyle/>
        <a:p>
          <a:r>
            <a:rPr lang="pt-BR" sz="1800" dirty="0">
              <a:solidFill>
                <a:schemeClr val="bg2">
                  <a:lumMod val="25000"/>
                </a:schemeClr>
              </a:solidFill>
            </a:rPr>
            <a:t>Instalar as tomadas de telecomunicações próximas às tomadas elétricas.</a:t>
          </a:r>
          <a:endParaRPr lang="pt-BR" sz="1800" dirty="0"/>
        </a:p>
      </dgm:t>
    </dgm:pt>
    <dgm:pt modelId="{1B40DF15-F63E-4336-9266-C6CEA62EAE64}" type="parTrans" cxnId="{4A3CB3E5-EA88-40F0-9F47-2268015C58E1}">
      <dgm:prSet/>
      <dgm:spPr/>
      <dgm:t>
        <a:bodyPr/>
        <a:lstStyle/>
        <a:p>
          <a:endParaRPr lang="pt-BR" sz="1800"/>
        </a:p>
      </dgm:t>
    </dgm:pt>
    <dgm:pt modelId="{68279059-A947-43FE-93FB-5FE164B721D0}" type="sibTrans" cxnId="{4A3CB3E5-EA88-40F0-9F47-2268015C58E1}">
      <dgm:prSet/>
      <dgm:spPr/>
      <dgm:t>
        <a:bodyPr/>
        <a:lstStyle/>
        <a:p>
          <a:endParaRPr lang="pt-BR" sz="1800"/>
        </a:p>
      </dgm:t>
    </dgm:pt>
    <dgm:pt modelId="{A4905529-DDAA-4106-A68E-33C5F99D5200}" type="pres">
      <dgm:prSet presAssocID="{FC88D67D-65FB-48F9-9C9C-D9DAAEDA40A7}" presName="linear" presStyleCnt="0">
        <dgm:presLayoutVars>
          <dgm:dir/>
          <dgm:animLvl val="lvl"/>
          <dgm:resizeHandles val="exact"/>
        </dgm:presLayoutVars>
      </dgm:prSet>
      <dgm:spPr/>
    </dgm:pt>
    <dgm:pt modelId="{EC7994F6-9491-41FE-B054-35855E4614D3}" type="pres">
      <dgm:prSet presAssocID="{96F7D62A-E8FA-47D9-9F30-A5F1541BB601}" presName="parentLin" presStyleCnt="0"/>
      <dgm:spPr/>
    </dgm:pt>
    <dgm:pt modelId="{8ACC1DFC-9269-4CD6-AFA8-680C1B50F3F5}" type="pres">
      <dgm:prSet presAssocID="{96F7D62A-E8FA-47D9-9F30-A5F1541BB601}" presName="parentLeftMargin" presStyleLbl="node1" presStyleIdx="0" presStyleCnt="3"/>
      <dgm:spPr/>
    </dgm:pt>
    <dgm:pt modelId="{DB88A460-9D86-4F26-B202-8DFC1C83D75E}" type="pres">
      <dgm:prSet presAssocID="{96F7D62A-E8FA-47D9-9F30-A5F1541BB601}" presName="parentText" presStyleLbl="node1" presStyleIdx="0" presStyleCnt="3" custScaleX="142857" custLinFactNeighborX="-30976" custLinFactNeighborY="54068">
        <dgm:presLayoutVars>
          <dgm:chMax val="0"/>
          <dgm:bulletEnabled val="1"/>
        </dgm:presLayoutVars>
      </dgm:prSet>
      <dgm:spPr/>
    </dgm:pt>
    <dgm:pt modelId="{DD776013-F32F-4C0B-BF51-D704351A7936}" type="pres">
      <dgm:prSet presAssocID="{96F7D62A-E8FA-47D9-9F30-A5F1541BB601}" presName="negativeSpace" presStyleCnt="0"/>
      <dgm:spPr/>
    </dgm:pt>
    <dgm:pt modelId="{2BB8745A-0095-4299-92E9-6DAF75CD1127}" type="pres">
      <dgm:prSet presAssocID="{96F7D62A-E8FA-47D9-9F30-A5F1541BB601}" presName="childText" presStyleLbl="conFgAcc1" presStyleIdx="0" presStyleCnt="3" custScaleX="100000" custScaleY="138308" custLinFactNeighborX="382" custLinFactNeighborY="-61137">
        <dgm:presLayoutVars>
          <dgm:bulletEnabled val="1"/>
        </dgm:presLayoutVars>
      </dgm:prSet>
      <dgm:spPr/>
    </dgm:pt>
    <dgm:pt modelId="{52E404BA-0898-4AE0-A7FC-BED5D75C2706}" type="pres">
      <dgm:prSet presAssocID="{DE4E8BEA-5632-4098-AB6D-DB60945573B3}" presName="spaceBetweenRectangles" presStyleCnt="0"/>
      <dgm:spPr/>
    </dgm:pt>
    <dgm:pt modelId="{DB6D01DE-259C-4F87-93EF-53FB49E371A2}" type="pres">
      <dgm:prSet presAssocID="{35C95C25-357E-41CE-95F2-02B88C3F51A4}" presName="parentLin" presStyleCnt="0"/>
      <dgm:spPr/>
    </dgm:pt>
    <dgm:pt modelId="{26C12199-EA43-4C7F-A052-377205A37D7A}" type="pres">
      <dgm:prSet presAssocID="{35C95C25-357E-41CE-95F2-02B88C3F51A4}" presName="parentLeftMargin" presStyleLbl="node1" presStyleIdx="0" presStyleCnt="3"/>
      <dgm:spPr/>
    </dgm:pt>
    <dgm:pt modelId="{BD8436FA-758C-41C7-8F2F-694D29FBF301}" type="pres">
      <dgm:prSet presAssocID="{35C95C25-357E-41CE-95F2-02B88C3F51A4}" presName="parentText" presStyleLbl="node1" presStyleIdx="1" presStyleCnt="3" custScaleX="142857" custLinFactNeighborX="-30437" custLinFactNeighborY="9057">
        <dgm:presLayoutVars>
          <dgm:chMax val="0"/>
          <dgm:bulletEnabled val="1"/>
        </dgm:presLayoutVars>
      </dgm:prSet>
      <dgm:spPr/>
    </dgm:pt>
    <dgm:pt modelId="{A8DF4D83-4652-4106-9805-682A09C9BEE5}" type="pres">
      <dgm:prSet presAssocID="{35C95C25-357E-41CE-95F2-02B88C3F51A4}" presName="negativeSpace" presStyleCnt="0"/>
      <dgm:spPr/>
    </dgm:pt>
    <dgm:pt modelId="{BC327C44-9260-486B-AC32-C57AFF101C68}" type="pres">
      <dgm:prSet presAssocID="{35C95C25-357E-41CE-95F2-02B88C3F51A4}" presName="childText" presStyleLbl="conFgAcc1" presStyleIdx="1" presStyleCnt="3" custScaleX="100000" custScaleY="141436" custLinFactY="-38413" custLinFactNeighborX="385" custLinFactNeighborY="-100000">
        <dgm:presLayoutVars>
          <dgm:bulletEnabled val="1"/>
        </dgm:presLayoutVars>
      </dgm:prSet>
      <dgm:spPr/>
    </dgm:pt>
    <dgm:pt modelId="{6B46563C-1509-4A07-9299-87F6007C91AB}" type="pres">
      <dgm:prSet presAssocID="{68279059-A947-43FE-93FB-5FE164B721D0}" presName="spaceBetweenRectangles" presStyleCnt="0"/>
      <dgm:spPr/>
    </dgm:pt>
    <dgm:pt modelId="{277C6804-86AA-4B0C-BF48-D9FFDB62EF41}" type="pres">
      <dgm:prSet presAssocID="{C2266E2F-08F8-4C9C-A7D0-139D9FFFBA40}" presName="parentLin" presStyleCnt="0"/>
      <dgm:spPr/>
    </dgm:pt>
    <dgm:pt modelId="{C2AA0D32-8F29-4DDF-A484-B492BAD84D6A}" type="pres">
      <dgm:prSet presAssocID="{C2266E2F-08F8-4C9C-A7D0-139D9FFFBA40}" presName="parentLeftMargin" presStyleLbl="node1" presStyleIdx="1" presStyleCnt="3"/>
      <dgm:spPr/>
    </dgm:pt>
    <dgm:pt modelId="{B08EBA6A-D3A7-4ABB-89C5-34350304FA75}" type="pres">
      <dgm:prSet presAssocID="{C2266E2F-08F8-4C9C-A7D0-139D9FFFBA40}" presName="parentText" presStyleLbl="node1" presStyleIdx="2" presStyleCnt="3" custScaleX="136052" custLinFactNeighborX="-38055" custLinFactNeighborY="-50656">
        <dgm:presLayoutVars>
          <dgm:chMax val="0"/>
          <dgm:bulletEnabled val="1"/>
        </dgm:presLayoutVars>
      </dgm:prSet>
      <dgm:spPr/>
    </dgm:pt>
    <dgm:pt modelId="{5ECE54C3-DF54-43BF-A21C-4C15774E14E4}" type="pres">
      <dgm:prSet presAssocID="{C2266E2F-08F8-4C9C-A7D0-139D9FFFBA40}" presName="negativeSpace" presStyleCnt="0"/>
      <dgm:spPr/>
    </dgm:pt>
    <dgm:pt modelId="{94283861-38A3-4E13-890A-42AF5D1CCFA2}" type="pres">
      <dgm:prSet presAssocID="{C2266E2F-08F8-4C9C-A7D0-139D9FFFBA40}" presName="childText" presStyleLbl="conFgAcc1" presStyleIdx="2" presStyleCnt="3" custScaleX="100000" custScaleY="162689" custLinFactY="-79120" custLinFactNeighborX="385" custLinFactNeighborY="-100000">
        <dgm:presLayoutVars>
          <dgm:bulletEnabled val="1"/>
        </dgm:presLayoutVars>
      </dgm:prSet>
      <dgm:spPr/>
    </dgm:pt>
  </dgm:ptLst>
  <dgm:cxnLst>
    <dgm:cxn modelId="{F978A810-D772-43D5-A2DF-411B9BB1350A}" type="presOf" srcId="{96F7D62A-E8FA-47D9-9F30-A5F1541BB601}" destId="{8ACC1DFC-9269-4CD6-AFA8-680C1B50F3F5}" srcOrd="0" destOrd="0" presId="urn:microsoft.com/office/officeart/2005/8/layout/list1"/>
    <dgm:cxn modelId="{87CCE923-A3B1-427B-A6A2-34EB851C6531}" srcId="{FC88D67D-65FB-48F9-9C9C-D9DAAEDA40A7}" destId="{C2266E2F-08F8-4C9C-A7D0-139D9FFFBA40}" srcOrd="2" destOrd="0" parTransId="{3FA8BC78-B38D-499F-B58A-9FEAD4C197EE}" sibTransId="{B6077F22-459B-49C3-87CD-3C5132E6B6CB}"/>
    <dgm:cxn modelId="{56D65A37-1C1F-443C-994F-2BDF75739270}" type="presOf" srcId="{35C95C25-357E-41CE-95F2-02B88C3F51A4}" destId="{26C12199-EA43-4C7F-A052-377205A37D7A}" srcOrd="0" destOrd="0" presId="urn:microsoft.com/office/officeart/2005/8/layout/list1"/>
    <dgm:cxn modelId="{61618C6E-87A3-4054-9F50-793463CBA654}" type="presOf" srcId="{96F7D62A-E8FA-47D9-9F30-A5F1541BB601}" destId="{DB88A460-9D86-4F26-B202-8DFC1C83D75E}" srcOrd="1" destOrd="0" presId="urn:microsoft.com/office/officeart/2005/8/layout/list1"/>
    <dgm:cxn modelId="{9B77ED7B-F9D5-4D52-A149-F16B0E44D4E0}" srcId="{FC88D67D-65FB-48F9-9C9C-D9DAAEDA40A7}" destId="{96F7D62A-E8FA-47D9-9F30-A5F1541BB601}" srcOrd="0" destOrd="0" parTransId="{159F971D-1CA1-4315-871B-E2B186955F84}" sibTransId="{DE4E8BEA-5632-4098-AB6D-DB60945573B3}"/>
    <dgm:cxn modelId="{AFF9817F-2291-41A6-870A-E7DC0BFF6F97}" type="presOf" srcId="{C2266E2F-08F8-4C9C-A7D0-139D9FFFBA40}" destId="{C2AA0D32-8F29-4DDF-A484-B492BAD84D6A}" srcOrd="0" destOrd="0" presId="urn:microsoft.com/office/officeart/2005/8/layout/list1"/>
    <dgm:cxn modelId="{68E83182-6C47-4604-A2D6-3BDFC02552F7}" type="presOf" srcId="{C2266E2F-08F8-4C9C-A7D0-139D9FFFBA40}" destId="{B08EBA6A-D3A7-4ABB-89C5-34350304FA75}" srcOrd="1" destOrd="0" presId="urn:microsoft.com/office/officeart/2005/8/layout/list1"/>
    <dgm:cxn modelId="{FCC1F9C5-6CE5-48F2-AAC6-D475E15CE851}" type="presOf" srcId="{35C95C25-357E-41CE-95F2-02B88C3F51A4}" destId="{BD8436FA-758C-41C7-8F2F-694D29FBF301}" srcOrd="1" destOrd="0" presId="urn:microsoft.com/office/officeart/2005/8/layout/list1"/>
    <dgm:cxn modelId="{4A3CB3E5-EA88-40F0-9F47-2268015C58E1}" srcId="{FC88D67D-65FB-48F9-9C9C-D9DAAEDA40A7}" destId="{35C95C25-357E-41CE-95F2-02B88C3F51A4}" srcOrd="1" destOrd="0" parTransId="{1B40DF15-F63E-4336-9266-C6CEA62EAE64}" sibTransId="{68279059-A947-43FE-93FB-5FE164B721D0}"/>
    <dgm:cxn modelId="{0DEA40FE-8D09-4AB3-8AF1-B8C84C952B10}" type="presOf" srcId="{FC88D67D-65FB-48F9-9C9C-D9DAAEDA40A7}" destId="{A4905529-DDAA-4106-A68E-33C5F99D5200}" srcOrd="0" destOrd="0" presId="urn:microsoft.com/office/officeart/2005/8/layout/list1"/>
    <dgm:cxn modelId="{75DB3B68-6620-4DC8-B46E-B0CBF668BCED}" type="presParOf" srcId="{A4905529-DDAA-4106-A68E-33C5F99D5200}" destId="{EC7994F6-9491-41FE-B054-35855E4614D3}" srcOrd="0" destOrd="0" presId="urn:microsoft.com/office/officeart/2005/8/layout/list1"/>
    <dgm:cxn modelId="{90E2AF43-8DAC-4CB9-9291-589E46E93FC0}" type="presParOf" srcId="{EC7994F6-9491-41FE-B054-35855E4614D3}" destId="{8ACC1DFC-9269-4CD6-AFA8-680C1B50F3F5}" srcOrd="0" destOrd="0" presId="urn:microsoft.com/office/officeart/2005/8/layout/list1"/>
    <dgm:cxn modelId="{A64B987A-36A7-41B0-B9E7-B22DB160A857}" type="presParOf" srcId="{EC7994F6-9491-41FE-B054-35855E4614D3}" destId="{DB88A460-9D86-4F26-B202-8DFC1C83D75E}" srcOrd="1" destOrd="0" presId="urn:microsoft.com/office/officeart/2005/8/layout/list1"/>
    <dgm:cxn modelId="{E20E94E6-8342-47C4-843B-86A6561ACABC}" type="presParOf" srcId="{A4905529-DDAA-4106-A68E-33C5F99D5200}" destId="{DD776013-F32F-4C0B-BF51-D704351A7936}" srcOrd="1" destOrd="0" presId="urn:microsoft.com/office/officeart/2005/8/layout/list1"/>
    <dgm:cxn modelId="{7CC1A7C2-88B6-4D81-B69F-AED94D32B560}" type="presParOf" srcId="{A4905529-DDAA-4106-A68E-33C5F99D5200}" destId="{2BB8745A-0095-4299-92E9-6DAF75CD1127}" srcOrd="2" destOrd="0" presId="urn:microsoft.com/office/officeart/2005/8/layout/list1"/>
    <dgm:cxn modelId="{DE7158D6-53D3-4164-9AB5-75D9F3741E25}" type="presParOf" srcId="{A4905529-DDAA-4106-A68E-33C5F99D5200}" destId="{52E404BA-0898-4AE0-A7FC-BED5D75C2706}" srcOrd="3" destOrd="0" presId="urn:microsoft.com/office/officeart/2005/8/layout/list1"/>
    <dgm:cxn modelId="{E7F9F11B-7712-43AD-8899-0769A1A38572}" type="presParOf" srcId="{A4905529-DDAA-4106-A68E-33C5F99D5200}" destId="{DB6D01DE-259C-4F87-93EF-53FB49E371A2}" srcOrd="4" destOrd="0" presId="urn:microsoft.com/office/officeart/2005/8/layout/list1"/>
    <dgm:cxn modelId="{A4CC8854-A444-44DE-A96F-BDA1C93C41D4}" type="presParOf" srcId="{DB6D01DE-259C-4F87-93EF-53FB49E371A2}" destId="{26C12199-EA43-4C7F-A052-377205A37D7A}" srcOrd="0" destOrd="0" presId="urn:microsoft.com/office/officeart/2005/8/layout/list1"/>
    <dgm:cxn modelId="{1DD55FA5-B6F6-45EF-A8EA-BC5BC74D1F55}" type="presParOf" srcId="{DB6D01DE-259C-4F87-93EF-53FB49E371A2}" destId="{BD8436FA-758C-41C7-8F2F-694D29FBF301}" srcOrd="1" destOrd="0" presId="urn:microsoft.com/office/officeart/2005/8/layout/list1"/>
    <dgm:cxn modelId="{FBF8C3FA-2ACF-4FF4-9F7F-E3E3CC73B4A7}" type="presParOf" srcId="{A4905529-DDAA-4106-A68E-33C5F99D5200}" destId="{A8DF4D83-4652-4106-9805-682A09C9BEE5}" srcOrd="5" destOrd="0" presId="urn:microsoft.com/office/officeart/2005/8/layout/list1"/>
    <dgm:cxn modelId="{D327D335-4EBA-4522-8D1C-C7E37D2123EF}" type="presParOf" srcId="{A4905529-DDAA-4106-A68E-33C5F99D5200}" destId="{BC327C44-9260-486B-AC32-C57AFF101C68}" srcOrd="6" destOrd="0" presId="urn:microsoft.com/office/officeart/2005/8/layout/list1"/>
    <dgm:cxn modelId="{09B0CDB8-C875-417C-9A58-3D96832E9973}" type="presParOf" srcId="{A4905529-DDAA-4106-A68E-33C5F99D5200}" destId="{6B46563C-1509-4A07-9299-87F6007C91AB}" srcOrd="7" destOrd="0" presId="urn:microsoft.com/office/officeart/2005/8/layout/list1"/>
    <dgm:cxn modelId="{265FC799-19D7-46F9-A39C-93800700E042}" type="presParOf" srcId="{A4905529-DDAA-4106-A68E-33C5F99D5200}" destId="{277C6804-86AA-4B0C-BF48-D9FFDB62EF41}" srcOrd="8" destOrd="0" presId="urn:microsoft.com/office/officeart/2005/8/layout/list1"/>
    <dgm:cxn modelId="{3EBAC977-2B30-4841-AD82-634369D15F9B}" type="presParOf" srcId="{277C6804-86AA-4B0C-BF48-D9FFDB62EF41}" destId="{C2AA0D32-8F29-4DDF-A484-B492BAD84D6A}" srcOrd="0" destOrd="0" presId="urn:microsoft.com/office/officeart/2005/8/layout/list1"/>
    <dgm:cxn modelId="{C038D5FA-FCE7-4105-8982-C743FA8D1F39}" type="presParOf" srcId="{277C6804-86AA-4B0C-BF48-D9FFDB62EF41}" destId="{B08EBA6A-D3A7-4ABB-89C5-34350304FA75}" srcOrd="1" destOrd="0" presId="urn:microsoft.com/office/officeart/2005/8/layout/list1"/>
    <dgm:cxn modelId="{AB0B900B-B0A4-4480-B3FC-ACF89D010202}" type="presParOf" srcId="{A4905529-DDAA-4106-A68E-33C5F99D5200}" destId="{5ECE54C3-DF54-43BF-A21C-4C15774E14E4}" srcOrd="9" destOrd="0" presId="urn:microsoft.com/office/officeart/2005/8/layout/list1"/>
    <dgm:cxn modelId="{26E1FAD0-E8BC-48C0-BC0F-381910BAE6A2}" type="presParOf" srcId="{A4905529-DDAA-4106-A68E-33C5F99D5200}" destId="{94283861-38A3-4E13-890A-42AF5D1CCFA2}"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E2355A-8735-4A35-92F9-62AB7D03839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BR"/>
        </a:p>
      </dgm:t>
    </dgm:pt>
    <dgm:pt modelId="{7DD302B2-1275-4D69-8AF8-598C76EFB023}">
      <dgm:prSet/>
      <dgm:spPr>
        <a:solidFill>
          <a:srgbClr val="1C8BBB"/>
        </a:solidFill>
      </dgm:spPr>
      <dgm:t>
        <a:bodyPr/>
        <a:lstStyle/>
        <a:p>
          <a:r>
            <a:rPr lang="pt-BR" dirty="0"/>
            <a:t>Ar-condicionado de conforto é para ambientes de residências, comércio, etc., visando o bem-estar térmico.</a:t>
          </a:r>
        </a:p>
      </dgm:t>
    </dgm:pt>
    <dgm:pt modelId="{47E8735A-FFC4-42D5-AC0C-F854B1F884F0}" type="parTrans" cxnId="{300943B1-F5A6-4DD4-A9DB-8BBA3D783E8C}">
      <dgm:prSet/>
      <dgm:spPr/>
      <dgm:t>
        <a:bodyPr/>
        <a:lstStyle/>
        <a:p>
          <a:endParaRPr lang="pt-BR"/>
        </a:p>
      </dgm:t>
    </dgm:pt>
    <dgm:pt modelId="{7D992E46-ABEB-4999-8DC9-29BE0DB32138}" type="sibTrans" cxnId="{300943B1-F5A6-4DD4-A9DB-8BBA3D783E8C}">
      <dgm:prSet/>
      <dgm:spPr/>
      <dgm:t>
        <a:bodyPr/>
        <a:lstStyle/>
        <a:p>
          <a:endParaRPr lang="pt-BR"/>
        </a:p>
      </dgm:t>
    </dgm:pt>
    <dgm:pt modelId="{916554D2-AD76-4154-AB48-1355998AC413}">
      <dgm:prSet/>
      <dgm:spPr>
        <a:solidFill>
          <a:srgbClr val="1C8BBB"/>
        </a:solidFill>
      </dgm:spPr>
      <dgm:t>
        <a:bodyPr/>
        <a:lstStyle/>
        <a:p>
          <a:r>
            <a:rPr lang="pt-BR"/>
            <a:t>Ar-condicionado de precisão é usado em ambientes que requerem controle preciso do resfriamento.</a:t>
          </a:r>
        </a:p>
      </dgm:t>
    </dgm:pt>
    <dgm:pt modelId="{EF8A7641-4745-4DE6-A033-DCCF193C1520}" type="parTrans" cxnId="{0B2FCD75-096A-42B7-92DA-5400341246CC}">
      <dgm:prSet/>
      <dgm:spPr/>
      <dgm:t>
        <a:bodyPr/>
        <a:lstStyle/>
        <a:p>
          <a:endParaRPr lang="pt-BR"/>
        </a:p>
      </dgm:t>
    </dgm:pt>
    <dgm:pt modelId="{FB6DF566-6F02-4C29-889B-08BD448ADFDC}" type="sibTrans" cxnId="{0B2FCD75-096A-42B7-92DA-5400341246CC}">
      <dgm:prSet/>
      <dgm:spPr/>
      <dgm:t>
        <a:bodyPr/>
        <a:lstStyle/>
        <a:p>
          <a:endParaRPr lang="pt-BR"/>
        </a:p>
      </dgm:t>
    </dgm:pt>
    <dgm:pt modelId="{3CC2B73E-25D9-4F5E-AB56-3FCA0A1CB787}">
      <dgm:prSet/>
      <dgm:spPr>
        <a:solidFill>
          <a:srgbClr val="1C8BBB"/>
        </a:solidFill>
      </dgm:spPr>
      <dgm:t>
        <a:bodyPr/>
        <a:lstStyle/>
        <a:p>
          <a:r>
            <a:rPr lang="pt-BR"/>
            <a:t>Data centers demandam controle rigoroso de temperatura, umidade relativa e fluxo de ar para garantir o funcionamento adequado.</a:t>
          </a:r>
        </a:p>
      </dgm:t>
    </dgm:pt>
    <dgm:pt modelId="{D33E2E0A-BE91-4933-8BB3-FAE30497DDBD}" type="parTrans" cxnId="{60815017-BEAD-4A72-880C-D2135569DACF}">
      <dgm:prSet/>
      <dgm:spPr/>
      <dgm:t>
        <a:bodyPr/>
        <a:lstStyle/>
        <a:p>
          <a:endParaRPr lang="pt-BR"/>
        </a:p>
      </dgm:t>
    </dgm:pt>
    <dgm:pt modelId="{505BA37B-3BFB-4218-98EA-75DCC2C5F613}" type="sibTrans" cxnId="{60815017-BEAD-4A72-880C-D2135569DACF}">
      <dgm:prSet/>
      <dgm:spPr/>
      <dgm:t>
        <a:bodyPr/>
        <a:lstStyle/>
        <a:p>
          <a:endParaRPr lang="pt-BR"/>
        </a:p>
      </dgm:t>
    </dgm:pt>
    <dgm:pt modelId="{35DBE3AA-270D-4358-8633-B576BC850B48}" type="pres">
      <dgm:prSet presAssocID="{6BE2355A-8735-4A35-92F9-62AB7D038398}" presName="linearFlow" presStyleCnt="0">
        <dgm:presLayoutVars>
          <dgm:dir/>
          <dgm:resizeHandles val="exact"/>
        </dgm:presLayoutVars>
      </dgm:prSet>
      <dgm:spPr/>
    </dgm:pt>
    <dgm:pt modelId="{17E8428D-3E4F-4AFB-9E13-40F13D9E2CC9}" type="pres">
      <dgm:prSet presAssocID="{7DD302B2-1275-4D69-8AF8-598C76EFB023}" presName="composite" presStyleCnt="0"/>
      <dgm:spPr/>
    </dgm:pt>
    <dgm:pt modelId="{45D991AD-2517-4840-BC63-574940629849}" type="pres">
      <dgm:prSet presAssocID="{7DD302B2-1275-4D69-8AF8-598C76EFB023}"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1000" r="-41000"/>
          </a:stretch>
        </a:blipFill>
      </dgm:spPr>
    </dgm:pt>
    <dgm:pt modelId="{6D409ECB-390E-4789-BFCA-F5BB3B9E6190}" type="pres">
      <dgm:prSet presAssocID="{7DD302B2-1275-4D69-8AF8-598C76EFB023}" presName="txShp" presStyleLbl="node1" presStyleIdx="0" presStyleCnt="3">
        <dgm:presLayoutVars>
          <dgm:bulletEnabled val="1"/>
        </dgm:presLayoutVars>
      </dgm:prSet>
      <dgm:spPr/>
    </dgm:pt>
    <dgm:pt modelId="{45009F84-59D2-42E0-BF1F-E45EBF8F540B}" type="pres">
      <dgm:prSet presAssocID="{7D992E46-ABEB-4999-8DC9-29BE0DB32138}" presName="spacing" presStyleCnt="0"/>
      <dgm:spPr/>
    </dgm:pt>
    <dgm:pt modelId="{C145309C-1850-40BD-A802-123934F42DA8}" type="pres">
      <dgm:prSet presAssocID="{916554D2-AD76-4154-AB48-1355998AC413}" presName="composite" presStyleCnt="0"/>
      <dgm:spPr/>
    </dgm:pt>
    <dgm:pt modelId="{A8F68DA9-295D-4075-A6B9-01F05F5071CB}" type="pres">
      <dgm:prSet presAssocID="{916554D2-AD76-4154-AB48-1355998AC413}"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D5F188FB-3896-4FF8-81E6-F969090BDB87}" type="pres">
      <dgm:prSet presAssocID="{916554D2-AD76-4154-AB48-1355998AC413}" presName="txShp" presStyleLbl="node1" presStyleIdx="1" presStyleCnt="3">
        <dgm:presLayoutVars>
          <dgm:bulletEnabled val="1"/>
        </dgm:presLayoutVars>
      </dgm:prSet>
      <dgm:spPr/>
    </dgm:pt>
    <dgm:pt modelId="{C52644C3-78BD-48C8-935F-6A9C100B6B0F}" type="pres">
      <dgm:prSet presAssocID="{FB6DF566-6F02-4C29-889B-08BD448ADFDC}" presName="spacing" presStyleCnt="0"/>
      <dgm:spPr/>
    </dgm:pt>
    <dgm:pt modelId="{6D30668E-3118-4E4B-B3C9-827DD24EB3D6}" type="pres">
      <dgm:prSet presAssocID="{3CC2B73E-25D9-4F5E-AB56-3FCA0A1CB787}" presName="composite" presStyleCnt="0"/>
      <dgm:spPr/>
    </dgm:pt>
    <dgm:pt modelId="{633A0534-0A1A-49B1-B9C9-C6E85AF14F62}" type="pres">
      <dgm:prSet presAssocID="{3CC2B73E-25D9-4F5E-AB56-3FCA0A1CB787}"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pt>
    <dgm:pt modelId="{F1F0624F-A6D5-4063-9412-012A4F23B6BD}" type="pres">
      <dgm:prSet presAssocID="{3CC2B73E-25D9-4F5E-AB56-3FCA0A1CB787}" presName="txShp" presStyleLbl="node1" presStyleIdx="2" presStyleCnt="3">
        <dgm:presLayoutVars>
          <dgm:bulletEnabled val="1"/>
        </dgm:presLayoutVars>
      </dgm:prSet>
      <dgm:spPr/>
    </dgm:pt>
  </dgm:ptLst>
  <dgm:cxnLst>
    <dgm:cxn modelId="{60815017-BEAD-4A72-880C-D2135569DACF}" srcId="{6BE2355A-8735-4A35-92F9-62AB7D038398}" destId="{3CC2B73E-25D9-4F5E-AB56-3FCA0A1CB787}" srcOrd="2" destOrd="0" parTransId="{D33E2E0A-BE91-4933-8BB3-FAE30497DDBD}" sibTransId="{505BA37B-3BFB-4218-98EA-75DCC2C5F613}"/>
    <dgm:cxn modelId="{3CC30E6A-39A6-4636-A158-C012C651C04C}" type="presOf" srcId="{916554D2-AD76-4154-AB48-1355998AC413}" destId="{D5F188FB-3896-4FF8-81E6-F969090BDB87}" srcOrd="0" destOrd="0" presId="urn:microsoft.com/office/officeart/2005/8/layout/vList3"/>
    <dgm:cxn modelId="{0B2FCD75-096A-42B7-92DA-5400341246CC}" srcId="{6BE2355A-8735-4A35-92F9-62AB7D038398}" destId="{916554D2-AD76-4154-AB48-1355998AC413}" srcOrd="1" destOrd="0" parTransId="{EF8A7641-4745-4DE6-A033-DCCF193C1520}" sibTransId="{FB6DF566-6F02-4C29-889B-08BD448ADFDC}"/>
    <dgm:cxn modelId="{B004529E-28F3-4B8A-830B-A2F8CF089305}" type="presOf" srcId="{7DD302B2-1275-4D69-8AF8-598C76EFB023}" destId="{6D409ECB-390E-4789-BFCA-F5BB3B9E6190}" srcOrd="0" destOrd="0" presId="urn:microsoft.com/office/officeart/2005/8/layout/vList3"/>
    <dgm:cxn modelId="{300943B1-F5A6-4DD4-A9DB-8BBA3D783E8C}" srcId="{6BE2355A-8735-4A35-92F9-62AB7D038398}" destId="{7DD302B2-1275-4D69-8AF8-598C76EFB023}" srcOrd="0" destOrd="0" parTransId="{47E8735A-FFC4-42D5-AC0C-F854B1F884F0}" sibTransId="{7D992E46-ABEB-4999-8DC9-29BE0DB32138}"/>
    <dgm:cxn modelId="{E950ABD1-B6B4-4137-AE25-AF3AEA257CD5}" type="presOf" srcId="{3CC2B73E-25D9-4F5E-AB56-3FCA0A1CB787}" destId="{F1F0624F-A6D5-4063-9412-012A4F23B6BD}" srcOrd="0" destOrd="0" presId="urn:microsoft.com/office/officeart/2005/8/layout/vList3"/>
    <dgm:cxn modelId="{20A287FD-988B-4CAC-8732-C0E8A0BC3B60}" type="presOf" srcId="{6BE2355A-8735-4A35-92F9-62AB7D038398}" destId="{35DBE3AA-270D-4358-8633-B576BC850B48}" srcOrd="0" destOrd="0" presId="urn:microsoft.com/office/officeart/2005/8/layout/vList3"/>
    <dgm:cxn modelId="{FA15C662-C474-4C3B-8E8D-BF5E21C4A92E}" type="presParOf" srcId="{35DBE3AA-270D-4358-8633-B576BC850B48}" destId="{17E8428D-3E4F-4AFB-9E13-40F13D9E2CC9}" srcOrd="0" destOrd="0" presId="urn:microsoft.com/office/officeart/2005/8/layout/vList3"/>
    <dgm:cxn modelId="{7A74FFE8-A236-47B7-A238-61A90DA5F325}" type="presParOf" srcId="{17E8428D-3E4F-4AFB-9E13-40F13D9E2CC9}" destId="{45D991AD-2517-4840-BC63-574940629849}" srcOrd="0" destOrd="0" presId="urn:microsoft.com/office/officeart/2005/8/layout/vList3"/>
    <dgm:cxn modelId="{5F13930F-3F0A-448A-B007-155BE51922B4}" type="presParOf" srcId="{17E8428D-3E4F-4AFB-9E13-40F13D9E2CC9}" destId="{6D409ECB-390E-4789-BFCA-F5BB3B9E6190}" srcOrd="1" destOrd="0" presId="urn:microsoft.com/office/officeart/2005/8/layout/vList3"/>
    <dgm:cxn modelId="{15DC6587-DD72-4F29-A633-1254983C09E1}" type="presParOf" srcId="{35DBE3AA-270D-4358-8633-B576BC850B48}" destId="{45009F84-59D2-42E0-BF1F-E45EBF8F540B}" srcOrd="1" destOrd="0" presId="urn:microsoft.com/office/officeart/2005/8/layout/vList3"/>
    <dgm:cxn modelId="{DA9C9528-EAAC-41D3-9524-67B3DDEEC694}" type="presParOf" srcId="{35DBE3AA-270D-4358-8633-B576BC850B48}" destId="{C145309C-1850-40BD-A802-123934F42DA8}" srcOrd="2" destOrd="0" presId="urn:microsoft.com/office/officeart/2005/8/layout/vList3"/>
    <dgm:cxn modelId="{083FDB2F-AA2D-4B38-8810-67D7DC045D49}" type="presParOf" srcId="{C145309C-1850-40BD-A802-123934F42DA8}" destId="{A8F68DA9-295D-4075-A6B9-01F05F5071CB}" srcOrd="0" destOrd="0" presId="urn:microsoft.com/office/officeart/2005/8/layout/vList3"/>
    <dgm:cxn modelId="{D8CD6AA9-095F-45CD-8728-0A6A5D0D1210}" type="presParOf" srcId="{C145309C-1850-40BD-A802-123934F42DA8}" destId="{D5F188FB-3896-4FF8-81E6-F969090BDB87}" srcOrd="1" destOrd="0" presId="urn:microsoft.com/office/officeart/2005/8/layout/vList3"/>
    <dgm:cxn modelId="{08AF6167-B0E8-4164-9678-620A3E6D0873}" type="presParOf" srcId="{35DBE3AA-270D-4358-8633-B576BC850B48}" destId="{C52644C3-78BD-48C8-935F-6A9C100B6B0F}" srcOrd="3" destOrd="0" presId="urn:microsoft.com/office/officeart/2005/8/layout/vList3"/>
    <dgm:cxn modelId="{1C218F60-461C-4066-823E-620E29D3CEE5}" type="presParOf" srcId="{35DBE3AA-270D-4358-8633-B576BC850B48}" destId="{6D30668E-3118-4E4B-B3C9-827DD24EB3D6}" srcOrd="4" destOrd="0" presId="urn:microsoft.com/office/officeart/2005/8/layout/vList3"/>
    <dgm:cxn modelId="{C7F40222-F25C-481D-AD5E-5B1850022B53}" type="presParOf" srcId="{6D30668E-3118-4E4B-B3C9-827DD24EB3D6}" destId="{633A0534-0A1A-49B1-B9C9-C6E85AF14F62}" srcOrd="0" destOrd="0" presId="urn:microsoft.com/office/officeart/2005/8/layout/vList3"/>
    <dgm:cxn modelId="{09A1E7F7-E64C-4E38-9CA0-5CA023FD7177}" type="presParOf" srcId="{6D30668E-3118-4E4B-B3C9-827DD24EB3D6}" destId="{F1F0624F-A6D5-4063-9412-012A4F23B6B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E049F9-0AC9-4AB7-ABD0-72BD0E6308B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AC18604-AC82-4EC3-AFCB-C13EC65F6F11}">
      <dgm:prSet custT="1"/>
      <dgm:spPr/>
      <dgm:t>
        <a:bodyPr/>
        <a:lstStyle/>
        <a:p>
          <a:pPr>
            <a:lnSpc>
              <a:spcPct val="100000"/>
            </a:lnSpc>
          </a:pPr>
          <a:r>
            <a:rPr lang="pt-BR" sz="1600" dirty="0"/>
            <a:t>Sistema elétrico é o mais crítico em um data center.</a:t>
          </a:r>
          <a:endParaRPr lang="en-US" sz="1600" dirty="0"/>
        </a:p>
      </dgm:t>
    </dgm:pt>
    <dgm:pt modelId="{8D2B9361-FDA3-48FB-8D10-3D4F9CA09B4C}" type="parTrans" cxnId="{F61890BC-3037-4242-AD21-1EA29597DC16}">
      <dgm:prSet/>
      <dgm:spPr/>
      <dgm:t>
        <a:bodyPr/>
        <a:lstStyle/>
        <a:p>
          <a:endParaRPr lang="en-US" sz="1400"/>
        </a:p>
      </dgm:t>
    </dgm:pt>
    <dgm:pt modelId="{D51B3646-34D4-4364-BF81-71397817F006}" type="sibTrans" cxnId="{F61890BC-3037-4242-AD21-1EA29597DC16}">
      <dgm:prSet/>
      <dgm:spPr/>
      <dgm:t>
        <a:bodyPr/>
        <a:lstStyle/>
        <a:p>
          <a:endParaRPr lang="en-US" sz="1400"/>
        </a:p>
      </dgm:t>
    </dgm:pt>
    <dgm:pt modelId="{3AD74D23-3D23-4BE3-ABF1-1CD9652FA84B}">
      <dgm:prSet custT="1"/>
      <dgm:spPr/>
      <dgm:t>
        <a:bodyPr/>
        <a:lstStyle/>
        <a:p>
          <a:pPr>
            <a:lnSpc>
              <a:spcPct val="100000"/>
            </a:lnSpc>
          </a:pPr>
          <a:r>
            <a:rPr lang="pt-BR" sz="1400" kern="1200" dirty="0">
              <a:solidFill>
                <a:srgbClr val="00397B">
                  <a:hueOff val="0"/>
                  <a:satOff val="0"/>
                  <a:lumOff val="0"/>
                  <a:alphaOff val="0"/>
                </a:srgbClr>
              </a:solidFill>
              <a:latin typeface="Calibri" panose="020F0502020204030204"/>
              <a:ea typeface="+mn-ea"/>
              <a:cs typeface="+mn-cs"/>
            </a:rPr>
            <a:t>Fornecimento elétrico feito por concessionárias, passando por subestações.</a:t>
          </a:r>
          <a:endParaRPr lang="en-US" sz="1400" kern="1200" dirty="0">
            <a:solidFill>
              <a:srgbClr val="00397B">
                <a:hueOff val="0"/>
                <a:satOff val="0"/>
                <a:lumOff val="0"/>
                <a:alphaOff val="0"/>
              </a:srgbClr>
            </a:solidFill>
            <a:latin typeface="Calibri" panose="020F0502020204030204"/>
            <a:ea typeface="+mn-ea"/>
            <a:cs typeface="+mn-cs"/>
          </a:endParaRPr>
        </a:p>
      </dgm:t>
    </dgm:pt>
    <dgm:pt modelId="{CA63BD6F-D495-4857-83B0-08467F99C3B6}" type="parTrans" cxnId="{F21BF1FE-F285-4276-910C-02826480FC96}">
      <dgm:prSet/>
      <dgm:spPr/>
      <dgm:t>
        <a:bodyPr/>
        <a:lstStyle/>
        <a:p>
          <a:endParaRPr lang="en-US" sz="1400"/>
        </a:p>
      </dgm:t>
    </dgm:pt>
    <dgm:pt modelId="{5AB49F3F-1F1C-4FCE-B04A-0C12FE4B456B}" type="sibTrans" cxnId="{F21BF1FE-F285-4276-910C-02826480FC96}">
      <dgm:prSet/>
      <dgm:spPr/>
      <dgm:t>
        <a:bodyPr/>
        <a:lstStyle/>
        <a:p>
          <a:endParaRPr lang="en-US" sz="1400"/>
        </a:p>
      </dgm:t>
    </dgm:pt>
    <dgm:pt modelId="{189C7682-96EA-47EB-851B-B5132BDF15B8}">
      <dgm:prSet custT="1"/>
      <dgm:spPr/>
      <dgm:t>
        <a:bodyPr/>
        <a:lstStyle/>
        <a:p>
          <a:pPr>
            <a:lnSpc>
              <a:spcPct val="100000"/>
            </a:lnSpc>
          </a:pPr>
          <a:r>
            <a:rPr lang="pt-BR" sz="1400" kern="1200" dirty="0" err="1">
              <a:solidFill>
                <a:srgbClr val="00397B">
                  <a:hueOff val="0"/>
                  <a:satOff val="0"/>
                  <a:lumOff val="0"/>
                  <a:alphaOff val="0"/>
                </a:srgbClr>
              </a:solidFill>
              <a:latin typeface="Calibri" panose="020F0502020204030204"/>
              <a:ea typeface="+mn-ea"/>
              <a:cs typeface="+mn-cs"/>
            </a:rPr>
            <a:t>Uninterruptible</a:t>
          </a:r>
          <a:r>
            <a:rPr lang="pt-BR" sz="1400" kern="1200" dirty="0">
              <a:solidFill>
                <a:srgbClr val="00397B">
                  <a:hueOff val="0"/>
                  <a:satOff val="0"/>
                  <a:lumOff val="0"/>
                  <a:alphaOff val="0"/>
                </a:srgbClr>
              </a:solidFill>
              <a:latin typeface="Calibri" panose="020F0502020204030204"/>
              <a:ea typeface="+mn-ea"/>
              <a:cs typeface="+mn-cs"/>
            </a:rPr>
            <a:t> Power </a:t>
          </a:r>
          <a:r>
            <a:rPr lang="pt-BR" sz="1400" kern="1200" dirty="0" err="1">
              <a:solidFill>
                <a:srgbClr val="00397B">
                  <a:hueOff val="0"/>
                  <a:satOff val="0"/>
                  <a:lumOff val="0"/>
                  <a:alphaOff val="0"/>
                </a:srgbClr>
              </a:solidFill>
              <a:latin typeface="Calibri" panose="020F0502020204030204"/>
              <a:ea typeface="+mn-ea"/>
              <a:cs typeface="+mn-cs"/>
            </a:rPr>
            <a:t>Supply</a:t>
          </a:r>
          <a:r>
            <a:rPr lang="pt-BR" sz="1400" kern="1200" dirty="0">
              <a:solidFill>
                <a:srgbClr val="00397B">
                  <a:hueOff val="0"/>
                  <a:satOff val="0"/>
                  <a:lumOff val="0"/>
                  <a:alphaOff val="0"/>
                </a:srgbClr>
              </a:solidFill>
              <a:latin typeface="Calibri" panose="020F0502020204030204"/>
              <a:ea typeface="+mn-ea"/>
              <a:cs typeface="+mn-cs"/>
            </a:rPr>
            <a:t> (</a:t>
          </a:r>
          <a:r>
            <a:rPr lang="pt-BR" sz="1400" kern="1200" dirty="0" err="1">
              <a:solidFill>
                <a:srgbClr val="00397B">
                  <a:hueOff val="0"/>
                  <a:satOff val="0"/>
                  <a:lumOff val="0"/>
                  <a:alphaOff val="0"/>
                </a:srgbClr>
              </a:solidFill>
              <a:latin typeface="Calibri" panose="020F0502020204030204"/>
              <a:ea typeface="+mn-ea"/>
              <a:cs typeface="+mn-cs"/>
            </a:rPr>
            <a:t>UPS</a:t>
          </a:r>
          <a:r>
            <a:rPr lang="pt-BR" sz="1400" kern="1200" dirty="0">
              <a:solidFill>
                <a:srgbClr val="00397B">
                  <a:hueOff val="0"/>
                  <a:satOff val="0"/>
                  <a:lumOff val="0"/>
                  <a:alphaOff val="0"/>
                </a:srgbClr>
              </a:solidFill>
              <a:latin typeface="Calibri" panose="020F0502020204030204"/>
              <a:ea typeface="+mn-ea"/>
              <a:cs typeface="+mn-cs"/>
            </a:rPr>
            <a:t>) alimenta equipamentos nas salas de computadores.</a:t>
          </a:r>
          <a:endParaRPr lang="en-US" sz="1400" kern="1200" dirty="0">
            <a:solidFill>
              <a:srgbClr val="00397B">
                <a:hueOff val="0"/>
                <a:satOff val="0"/>
                <a:lumOff val="0"/>
                <a:alphaOff val="0"/>
              </a:srgbClr>
            </a:solidFill>
            <a:latin typeface="Calibri" panose="020F0502020204030204"/>
            <a:ea typeface="+mn-ea"/>
            <a:cs typeface="+mn-cs"/>
          </a:endParaRPr>
        </a:p>
      </dgm:t>
    </dgm:pt>
    <dgm:pt modelId="{BF306613-EB1B-406C-93DC-E64F5AF4BCDA}" type="parTrans" cxnId="{F6D05596-9C93-41E7-848D-DCD1C221CAE4}">
      <dgm:prSet/>
      <dgm:spPr/>
      <dgm:t>
        <a:bodyPr/>
        <a:lstStyle/>
        <a:p>
          <a:endParaRPr lang="en-US" sz="1400"/>
        </a:p>
      </dgm:t>
    </dgm:pt>
    <dgm:pt modelId="{FD12FF3F-6626-4196-81DE-4A36E65D0D54}" type="sibTrans" cxnId="{F6D05596-9C93-41E7-848D-DCD1C221CAE4}">
      <dgm:prSet/>
      <dgm:spPr/>
      <dgm:t>
        <a:bodyPr/>
        <a:lstStyle/>
        <a:p>
          <a:endParaRPr lang="en-US" sz="1400"/>
        </a:p>
      </dgm:t>
    </dgm:pt>
    <dgm:pt modelId="{031BAEC2-45F0-4E22-8E82-8D14122600A0}">
      <dgm:prSet custT="1"/>
      <dgm:spPr/>
      <dgm:t>
        <a:bodyPr/>
        <a:lstStyle/>
        <a:p>
          <a:pPr>
            <a:lnSpc>
              <a:spcPct val="100000"/>
            </a:lnSpc>
          </a:pPr>
          <a:r>
            <a:rPr lang="pt-BR" sz="1400" kern="1200" dirty="0">
              <a:solidFill>
                <a:srgbClr val="00397B">
                  <a:hueOff val="0"/>
                  <a:satOff val="0"/>
                  <a:lumOff val="0"/>
                  <a:alphaOff val="0"/>
                </a:srgbClr>
              </a:solidFill>
              <a:latin typeface="Calibri" panose="020F0502020204030204"/>
              <a:ea typeface="+mn-ea"/>
              <a:cs typeface="+mn-cs"/>
            </a:rPr>
            <a:t>UPS é tolerante a falhas e interrupções, usando módulos de baterias.</a:t>
          </a:r>
          <a:endParaRPr lang="en-US" sz="1400" kern="1200" dirty="0">
            <a:solidFill>
              <a:srgbClr val="00397B">
                <a:hueOff val="0"/>
                <a:satOff val="0"/>
                <a:lumOff val="0"/>
                <a:alphaOff val="0"/>
              </a:srgbClr>
            </a:solidFill>
            <a:latin typeface="Calibri" panose="020F0502020204030204"/>
            <a:ea typeface="+mn-ea"/>
            <a:cs typeface="+mn-cs"/>
          </a:endParaRPr>
        </a:p>
      </dgm:t>
    </dgm:pt>
    <dgm:pt modelId="{79B61ADA-6647-4D5B-BE5D-9ADD555F539B}" type="parTrans" cxnId="{B446D0C9-B6B6-4227-95A5-5F13157416EA}">
      <dgm:prSet/>
      <dgm:spPr/>
      <dgm:t>
        <a:bodyPr/>
        <a:lstStyle/>
        <a:p>
          <a:endParaRPr lang="en-US" sz="1400"/>
        </a:p>
      </dgm:t>
    </dgm:pt>
    <dgm:pt modelId="{23655173-B725-4058-985A-C9309F630FC8}" type="sibTrans" cxnId="{B446D0C9-B6B6-4227-95A5-5F13157416EA}">
      <dgm:prSet/>
      <dgm:spPr/>
      <dgm:t>
        <a:bodyPr/>
        <a:lstStyle/>
        <a:p>
          <a:endParaRPr lang="en-US" sz="1400"/>
        </a:p>
      </dgm:t>
    </dgm:pt>
    <dgm:pt modelId="{37F847D3-8C07-4CF5-9EFB-404811C6A579}">
      <dgm:prSet custT="1"/>
      <dgm:spPr/>
      <dgm:t>
        <a:bodyPr/>
        <a:lstStyle/>
        <a:p>
          <a:pPr>
            <a:lnSpc>
              <a:spcPct val="100000"/>
            </a:lnSpc>
          </a:pPr>
          <a:r>
            <a:rPr lang="pt-BR" sz="1400" kern="1200" dirty="0">
              <a:solidFill>
                <a:srgbClr val="00397B">
                  <a:hueOff val="0"/>
                  <a:satOff val="0"/>
                  <a:lumOff val="0"/>
                  <a:alphaOff val="0"/>
                </a:srgbClr>
              </a:solidFill>
              <a:latin typeface="Calibri" panose="020F0502020204030204"/>
              <a:ea typeface="+mn-ea"/>
              <a:cs typeface="+mn-cs"/>
            </a:rPr>
            <a:t>Garante distribuição contínua, estabilizada e ininterrupta de energia.</a:t>
          </a:r>
          <a:endParaRPr lang="en-US" sz="1400" kern="1200" dirty="0">
            <a:solidFill>
              <a:srgbClr val="00397B">
                <a:hueOff val="0"/>
                <a:satOff val="0"/>
                <a:lumOff val="0"/>
                <a:alphaOff val="0"/>
              </a:srgbClr>
            </a:solidFill>
            <a:latin typeface="Calibri" panose="020F0502020204030204"/>
            <a:ea typeface="+mn-ea"/>
            <a:cs typeface="+mn-cs"/>
          </a:endParaRPr>
        </a:p>
      </dgm:t>
    </dgm:pt>
    <dgm:pt modelId="{4189AB6B-911C-4A9C-B957-4D117DF36878}" type="parTrans" cxnId="{8D1B09AD-5AA6-41BD-8E13-A490E9CEA743}">
      <dgm:prSet/>
      <dgm:spPr/>
      <dgm:t>
        <a:bodyPr/>
        <a:lstStyle/>
        <a:p>
          <a:endParaRPr lang="en-US" sz="1400"/>
        </a:p>
      </dgm:t>
    </dgm:pt>
    <dgm:pt modelId="{F5B39568-ABBD-40F8-AE57-D105065D7145}" type="sibTrans" cxnId="{8D1B09AD-5AA6-41BD-8E13-A490E9CEA743}">
      <dgm:prSet/>
      <dgm:spPr/>
      <dgm:t>
        <a:bodyPr/>
        <a:lstStyle/>
        <a:p>
          <a:endParaRPr lang="en-US" sz="1400"/>
        </a:p>
      </dgm:t>
    </dgm:pt>
    <dgm:pt modelId="{BEFF19A1-6BC2-4D37-BA02-09206C43D636}">
      <dgm:prSet custT="1"/>
      <dgm:spPr/>
      <dgm:t>
        <a:bodyPr/>
        <a:lstStyle/>
        <a:p>
          <a:pPr>
            <a:lnSpc>
              <a:spcPct val="100000"/>
            </a:lnSpc>
          </a:pPr>
          <a:r>
            <a:rPr lang="pt-BR" sz="1400" kern="1200" dirty="0">
              <a:solidFill>
                <a:srgbClr val="00397B">
                  <a:hueOff val="0"/>
                  <a:satOff val="0"/>
                  <a:lumOff val="0"/>
                  <a:alphaOff val="0"/>
                </a:srgbClr>
              </a:solidFill>
              <a:latin typeface="Calibri" panose="020F0502020204030204"/>
              <a:ea typeface="+mn-ea"/>
              <a:cs typeface="+mn-cs"/>
            </a:rPr>
            <a:t>UPS é monitorado em tempo real por sistemas inteligentes.</a:t>
          </a:r>
          <a:endParaRPr lang="en-US" sz="1400" kern="1200" dirty="0">
            <a:solidFill>
              <a:srgbClr val="00397B">
                <a:hueOff val="0"/>
                <a:satOff val="0"/>
                <a:lumOff val="0"/>
                <a:alphaOff val="0"/>
              </a:srgbClr>
            </a:solidFill>
            <a:latin typeface="Calibri" panose="020F0502020204030204"/>
            <a:ea typeface="+mn-ea"/>
            <a:cs typeface="+mn-cs"/>
          </a:endParaRPr>
        </a:p>
      </dgm:t>
    </dgm:pt>
    <dgm:pt modelId="{EE08DC8E-2653-4EAB-80F7-A93FF5BBC2E0}" type="parTrans" cxnId="{A18835CE-7D07-454D-9B09-E099C8C9FD23}">
      <dgm:prSet/>
      <dgm:spPr/>
      <dgm:t>
        <a:bodyPr/>
        <a:lstStyle/>
        <a:p>
          <a:endParaRPr lang="en-US" sz="1400"/>
        </a:p>
      </dgm:t>
    </dgm:pt>
    <dgm:pt modelId="{175747FE-A691-4156-A1F2-0AC1ABD5E9BC}" type="sibTrans" cxnId="{A18835CE-7D07-454D-9B09-E099C8C9FD23}">
      <dgm:prSet/>
      <dgm:spPr/>
      <dgm:t>
        <a:bodyPr/>
        <a:lstStyle/>
        <a:p>
          <a:endParaRPr lang="en-US" sz="1400"/>
        </a:p>
      </dgm:t>
    </dgm:pt>
    <dgm:pt modelId="{BA80B8F8-6265-4FFB-8FE2-8A811342BB13}" type="pres">
      <dgm:prSet presAssocID="{E9E049F9-0AC9-4AB7-ABD0-72BD0E6308B1}" presName="root" presStyleCnt="0">
        <dgm:presLayoutVars>
          <dgm:dir/>
          <dgm:resizeHandles val="exact"/>
        </dgm:presLayoutVars>
      </dgm:prSet>
      <dgm:spPr/>
    </dgm:pt>
    <dgm:pt modelId="{D8C6ECD5-65F9-468F-B381-DCEB6A575E53}" type="pres">
      <dgm:prSet presAssocID="{6AC18604-AC82-4EC3-AFCB-C13EC65F6F11}" presName="compNode" presStyleCnt="0"/>
      <dgm:spPr/>
    </dgm:pt>
    <dgm:pt modelId="{87F65D0F-0551-42E4-8DDC-C56C7598D4AF}" type="pres">
      <dgm:prSet presAssocID="{6AC18604-AC82-4EC3-AFCB-C13EC65F6F11}" presName="iconRect" presStyleLbl="node1" presStyleIdx="0" presStyleCnt="6" custLinFactX="28963" custLinFactNeighborX="100000" custLinFactNeighborY="30448"/>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tricista"/>
        </a:ext>
      </dgm:extLst>
    </dgm:pt>
    <dgm:pt modelId="{745795BB-DE42-478A-B2A9-A08DBD92F84A}" type="pres">
      <dgm:prSet presAssocID="{6AC18604-AC82-4EC3-AFCB-C13EC65F6F11}" presName="spaceRect" presStyleCnt="0"/>
      <dgm:spPr/>
    </dgm:pt>
    <dgm:pt modelId="{09AC68E0-D92D-434F-A635-D4AF4D04ABEE}" type="pres">
      <dgm:prSet presAssocID="{6AC18604-AC82-4EC3-AFCB-C13EC65F6F11}" presName="textRect" presStyleLbl="revTx" presStyleIdx="0" presStyleCnt="6" custLinFactNeighborX="58034" custLinFactNeighborY="22371">
        <dgm:presLayoutVars>
          <dgm:chMax val="1"/>
          <dgm:chPref val="1"/>
        </dgm:presLayoutVars>
      </dgm:prSet>
      <dgm:spPr/>
    </dgm:pt>
    <dgm:pt modelId="{19D1E44F-878C-4239-AF54-56A5A8D366E0}" type="pres">
      <dgm:prSet presAssocID="{D51B3646-34D4-4364-BF81-71397817F006}" presName="sibTrans" presStyleCnt="0"/>
      <dgm:spPr/>
    </dgm:pt>
    <dgm:pt modelId="{360D92E8-DAC0-46EA-91D3-7EB6DDF739CC}" type="pres">
      <dgm:prSet presAssocID="{3AD74D23-3D23-4BE3-ABF1-1CD9652FA84B}" presName="compNode" presStyleCnt="0"/>
      <dgm:spPr/>
    </dgm:pt>
    <dgm:pt modelId="{C0D33624-724A-4F68-A101-496DE49F6AD7}" type="pres">
      <dgm:prSet presAssocID="{3AD74D23-3D23-4BE3-ABF1-1CD9652FA84B}" presName="iconRect" presStyleLbl="node1" presStyleIdx="1" presStyleCnt="6" custLinFactX="28963" custLinFactNeighborX="100000" custLinFactNeighborY="30448"/>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gh Voltage"/>
        </a:ext>
      </dgm:extLst>
    </dgm:pt>
    <dgm:pt modelId="{487632C8-28DC-4F2C-BCF1-C9BD7DCD42BF}" type="pres">
      <dgm:prSet presAssocID="{3AD74D23-3D23-4BE3-ABF1-1CD9652FA84B}" presName="spaceRect" presStyleCnt="0"/>
      <dgm:spPr/>
    </dgm:pt>
    <dgm:pt modelId="{11F27C93-3B04-4E17-BD90-7D0AA5A7D336}" type="pres">
      <dgm:prSet presAssocID="{3AD74D23-3D23-4BE3-ABF1-1CD9652FA84B}" presName="textRect" presStyleLbl="revTx" presStyleIdx="1" presStyleCnt="6" custLinFactNeighborX="58034" custLinFactNeighborY="24960">
        <dgm:presLayoutVars>
          <dgm:chMax val="1"/>
          <dgm:chPref val="1"/>
        </dgm:presLayoutVars>
      </dgm:prSet>
      <dgm:spPr/>
    </dgm:pt>
    <dgm:pt modelId="{62D065AB-4653-4CFA-814F-FBC57D7B5F98}" type="pres">
      <dgm:prSet presAssocID="{5AB49F3F-1F1C-4FCE-B04A-0C12FE4B456B}" presName="sibTrans" presStyleCnt="0"/>
      <dgm:spPr/>
    </dgm:pt>
    <dgm:pt modelId="{CC480BD6-AB2A-4803-9F47-6045A98FAA78}" type="pres">
      <dgm:prSet presAssocID="{189C7682-96EA-47EB-851B-B5132BDF15B8}" presName="compNode" presStyleCnt="0"/>
      <dgm:spPr/>
    </dgm:pt>
    <dgm:pt modelId="{2FAB37C6-D934-4590-B20C-935101F58EA0}" type="pres">
      <dgm:prSet presAssocID="{189C7682-96EA-47EB-851B-B5132BDF15B8}" presName="iconRect" presStyleLbl="node1" presStyleIdx="2" presStyleCnt="6" custLinFactX="79679" custLinFactNeighborX="100000" custLinFactNeighborY="23919"/>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ador"/>
        </a:ext>
      </dgm:extLst>
    </dgm:pt>
    <dgm:pt modelId="{F01D3FFD-D7F2-4EB4-9EAD-0C68C3185E6A}" type="pres">
      <dgm:prSet presAssocID="{189C7682-96EA-47EB-851B-B5132BDF15B8}" presName="spaceRect" presStyleCnt="0"/>
      <dgm:spPr/>
    </dgm:pt>
    <dgm:pt modelId="{A71FC81F-313F-4631-9E36-FE7A432868C0}" type="pres">
      <dgm:prSet presAssocID="{189C7682-96EA-47EB-851B-B5132BDF15B8}" presName="textRect" presStyleLbl="revTx" presStyleIdx="2" presStyleCnt="6" custLinFactNeighborX="81508" custLinFactNeighborY="12185">
        <dgm:presLayoutVars>
          <dgm:chMax val="1"/>
          <dgm:chPref val="1"/>
        </dgm:presLayoutVars>
      </dgm:prSet>
      <dgm:spPr/>
    </dgm:pt>
    <dgm:pt modelId="{9C7B624E-283F-49F9-9531-F34226920280}" type="pres">
      <dgm:prSet presAssocID="{FD12FF3F-6626-4196-81DE-4A36E65D0D54}" presName="sibTrans" presStyleCnt="0"/>
      <dgm:spPr/>
    </dgm:pt>
    <dgm:pt modelId="{ECC588D5-7D75-4E07-88B8-2CEB70CB09C0}" type="pres">
      <dgm:prSet presAssocID="{031BAEC2-45F0-4E22-8E82-8D14122600A0}" presName="compNode" presStyleCnt="0"/>
      <dgm:spPr/>
    </dgm:pt>
    <dgm:pt modelId="{321F745C-FB97-49AB-B184-48E908EEE302}" type="pres">
      <dgm:prSet presAssocID="{031BAEC2-45F0-4E22-8E82-8D14122600A0}" presName="iconRect" presStyleLbl="node1" presStyleIdx="3" presStyleCnt="6" custLinFactY="172760" custLinFactNeighborX="-79410" custLinFactNeighborY="200000"/>
      <dgm:spPr>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conectado"/>
        </a:ext>
      </dgm:extLst>
    </dgm:pt>
    <dgm:pt modelId="{E70ABEC1-E59C-4168-81EC-6BD9D86C4A59}" type="pres">
      <dgm:prSet presAssocID="{031BAEC2-45F0-4E22-8E82-8D14122600A0}" presName="spaceRect" presStyleCnt="0"/>
      <dgm:spPr/>
    </dgm:pt>
    <dgm:pt modelId="{2C0E819B-95E2-4B4D-BDE0-A58F12EF1217}" type="pres">
      <dgm:prSet presAssocID="{031BAEC2-45F0-4E22-8E82-8D14122600A0}" presName="textRect" presStyleLbl="revTx" presStyleIdx="3" presStyleCnt="6" custLinFactY="100000" custLinFactNeighborX="-29866" custLinFactNeighborY="145113">
        <dgm:presLayoutVars>
          <dgm:chMax val="1"/>
          <dgm:chPref val="1"/>
        </dgm:presLayoutVars>
      </dgm:prSet>
      <dgm:spPr/>
    </dgm:pt>
    <dgm:pt modelId="{ACD85870-1EC1-4E09-8A48-1A6529808776}" type="pres">
      <dgm:prSet presAssocID="{23655173-B725-4058-985A-C9309F630FC8}" presName="sibTrans" presStyleCnt="0"/>
      <dgm:spPr/>
    </dgm:pt>
    <dgm:pt modelId="{A77C13E7-5E31-4B0E-83AA-C86D4B43B25F}" type="pres">
      <dgm:prSet presAssocID="{37F847D3-8C07-4CF5-9EFB-404811C6A579}" presName="compNode" presStyleCnt="0"/>
      <dgm:spPr/>
    </dgm:pt>
    <dgm:pt modelId="{D96BEAE5-4D52-4A16-A19D-6158C600F3CF}" type="pres">
      <dgm:prSet presAssocID="{37F847D3-8C07-4CF5-9EFB-404811C6A579}" presName="iconRect" presStyleLbl="node1" presStyleIdx="4" presStyleCnt="6" custLinFactX="-8287" custLinFactNeighborX="-100000" custLinFactNeighborY="55232"/>
      <dgm:spPr>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nd Chime"/>
        </a:ext>
      </dgm:extLst>
    </dgm:pt>
    <dgm:pt modelId="{E3A4FAE1-BBB0-4F30-8167-EE6B8117C912}" type="pres">
      <dgm:prSet presAssocID="{37F847D3-8C07-4CF5-9EFB-404811C6A579}" presName="spaceRect" presStyleCnt="0"/>
      <dgm:spPr/>
    </dgm:pt>
    <dgm:pt modelId="{D7A3064C-43A5-47C9-8976-D5A574A8CE87}" type="pres">
      <dgm:prSet presAssocID="{37F847D3-8C07-4CF5-9EFB-404811C6A579}" presName="textRect" presStyleLbl="revTx" presStyleIdx="4" presStyleCnt="6" custScaleX="130692" custLinFactNeighborX="-48729" custLinFactNeighborY="23866">
        <dgm:presLayoutVars>
          <dgm:chMax val="1"/>
          <dgm:chPref val="1"/>
        </dgm:presLayoutVars>
      </dgm:prSet>
      <dgm:spPr/>
    </dgm:pt>
    <dgm:pt modelId="{D5819AD7-E444-4596-BEB2-3589B3565D38}" type="pres">
      <dgm:prSet presAssocID="{F5B39568-ABBD-40F8-AE57-D105065D7145}" presName="sibTrans" presStyleCnt="0"/>
      <dgm:spPr/>
    </dgm:pt>
    <dgm:pt modelId="{A44022B3-144A-4807-976F-6EF178756EDA}" type="pres">
      <dgm:prSet presAssocID="{BEFF19A1-6BC2-4D37-BA02-09206C43D636}" presName="compNode" presStyleCnt="0"/>
      <dgm:spPr/>
    </dgm:pt>
    <dgm:pt modelId="{2F3D1608-0613-403D-93D3-62CD64DA9EC5}" type="pres">
      <dgm:prSet presAssocID="{BEFF19A1-6BC2-4D37-BA02-09206C43D636}" presName="iconRect" presStyleLbl="node1" presStyleIdx="5" presStyleCnt="6" custScaleX="77093" custScaleY="79731" custLinFactX="-6843" custLinFactNeighborX="-100000" custLinFactNeighborY="55232"/>
      <dgm:spPr>
        <a:blipFill>
          <a:blip xmlns:r="http://schemas.openxmlformats.org/officeDocument/2006/relationships"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upa com preenchimento sólido"/>
        </a:ext>
      </dgm:extLst>
    </dgm:pt>
    <dgm:pt modelId="{7F890D4D-47E1-4996-95B7-EB65F33B0C96}" type="pres">
      <dgm:prSet presAssocID="{BEFF19A1-6BC2-4D37-BA02-09206C43D636}" presName="spaceRect" presStyleCnt="0"/>
      <dgm:spPr/>
    </dgm:pt>
    <dgm:pt modelId="{52D93C75-0C52-45F8-9DA0-8A56EA212BA6}" type="pres">
      <dgm:prSet presAssocID="{BEFF19A1-6BC2-4D37-BA02-09206C43D636}" presName="textRect" presStyleLbl="revTx" presStyleIdx="5" presStyleCnt="6" custScaleX="99736" custLinFactNeighborX="-47408" custLinFactNeighborY="14352">
        <dgm:presLayoutVars>
          <dgm:chMax val="1"/>
          <dgm:chPref val="1"/>
        </dgm:presLayoutVars>
      </dgm:prSet>
      <dgm:spPr/>
    </dgm:pt>
  </dgm:ptLst>
  <dgm:cxnLst>
    <dgm:cxn modelId="{00AAA823-5BDA-4FDC-9971-1F7549EDE53B}" type="presOf" srcId="{189C7682-96EA-47EB-851B-B5132BDF15B8}" destId="{A71FC81F-313F-4631-9E36-FE7A432868C0}" srcOrd="0" destOrd="0" presId="urn:microsoft.com/office/officeart/2018/2/layout/IconLabelList"/>
    <dgm:cxn modelId="{4E68F75B-7E15-43AA-B445-B995F69E9024}" type="presOf" srcId="{BEFF19A1-6BC2-4D37-BA02-09206C43D636}" destId="{52D93C75-0C52-45F8-9DA0-8A56EA212BA6}" srcOrd="0" destOrd="0" presId="urn:microsoft.com/office/officeart/2018/2/layout/IconLabelList"/>
    <dgm:cxn modelId="{70372A48-3196-4AB5-84C9-0E7009F4E754}" type="presOf" srcId="{3AD74D23-3D23-4BE3-ABF1-1CD9652FA84B}" destId="{11F27C93-3B04-4E17-BD90-7D0AA5A7D336}" srcOrd="0" destOrd="0" presId="urn:microsoft.com/office/officeart/2018/2/layout/IconLabelList"/>
    <dgm:cxn modelId="{67DF4E4A-41B9-4DF2-BD48-4D8A7A477BF3}" type="presOf" srcId="{E9E049F9-0AC9-4AB7-ABD0-72BD0E6308B1}" destId="{BA80B8F8-6265-4FFB-8FE2-8A811342BB13}" srcOrd="0" destOrd="0" presId="urn:microsoft.com/office/officeart/2018/2/layout/IconLabelList"/>
    <dgm:cxn modelId="{F6D05596-9C93-41E7-848D-DCD1C221CAE4}" srcId="{E9E049F9-0AC9-4AB7-ABD0-72BD0E6308B1}" destId="{189C7682-96EA-47EB-851B-B5132BDF15B8}" srcOrd="2" destOrd="0" parTransId="{BF306613-EB1B-406C-93DC-E64F5AF4BCDA}" sibTransId="{FD12FF3F-6626-4196-81DE-4A36E65D0D54}"/>
    <dgm:cxn modelId="{8D1B09AD-5AA6-41BD-8E13-A490E9CEA743}" srcId="{E9E049F9-0AC9-4AB7-ABD0-72BD0E6308B1}" destId="{37F847D3-8C07-4CF5-9EFB-404811C6A579}" srcOrd="4" destOrd="0" parTransId="{4189AB6B-911C-4A9C-B957-4D117DF36878}" sibTransId="{F5B39568-ABBD-40F8-AE57-D105065D7145}"/>
    <dgm:cxn modelId="{F61890BC-3037-4242-AD21-1EA29597DC16}" srcId="{E9E049F9-0AC9-4AB7-ABD0-72BD0E6308B1}" destId="{6AC18604-AC82-4EC3-AFCB-C13EC65F6F11}" srcOrd="0" destOrd="0" parTransId="{8D2B9361-FDA3-48FB-8D10-3D4F9CA09B4C}" sibTransId="{D51B3646-34D4-4364-BF81-71397817F006}"/>
    <dgm:cxn modelId="{B446D0C9-B6B6-4227-95A5-5F13157416EA}" srcId="{E9E049F9-0AC9-4AB7-ABD0-72BD0E6308B1}" destId="{031BAEC2-45F0-4E22-8E82-8D14122600A0}" srcOrd="3" destOrd="0" parTransId="{79B61ADA-6647-4D5B-BE5D-9ADD555F539B}" sibTransId="{23655173-B725-4058-985A-C9309F630FC8}"/>
    <dgm:cxn modelId="{A18835CE-7D07-454D-9B09-E099C8C9FD23}" srcId="{E9E049F9-0AC9-4AB7-ABD0-72BD0E6308B1}" destId="{BEFF19A1-6BC2-4D37-BA02-09206C43D636}" srcOrd="5" destOrd="0" parTransId="{EE08DC8E-2653-4EAB-80F7-A93FF5BBC2E0}" sibTransId="{175747FE-A691-4156-A1F2-0AC1ABD5E9BC}"/>
    <dgm:cxn modelId="{325BB4D7-76FB-4F13-A8BE-9C7A5161890B}" type="presOf" srcId="{031BAEC2-45F0-4E22-8E82-8D14122600A0}" destId="{2C0E819B-95E2-4B4D-BDE0-A58F12EF1217}" srcOrd="0" destOrd="0" presId="urn:microsoft.com/office/officeart/2018/2/layout/IconLabelList"/>
    <dgm:cxn modelId="{4146FDD8-1FD3-4162-905D-35BA7731059A}" type="presOf" srcId="{37F847D3-8C07-4CF5-9EFB-404811C6A579}" destId="{D7A3064C-43A5-47C9-8976-D5A574A8CE87}" srcOrd="0" destOrd="0" presId="urn:microsoft.com/office/officeart/2018/2/layout/IconLabelList"/>
    <dgm:cxn modelId="{93EFD3EF-F4AE-4A75-8928-666B275C541A}" type="presOf" srcId="{6AC18604-AC82-4EC3-AFCB-C13EC65F6F11}" destId="{09AC68E0-D92D-434F-A635-D4AF4D04ABEE}" srcOrd="0" destOrd="0" presId="urn:microsoft.com/office/officeart/2018/2/layout/IconLabelList"/>
    <dgm:cxn modelId="{F21BF1FE-F285-4276-910C-02826480FC96}" srcId="{E9E049F9-0AC9-4AB7-ABD0-72BD0E6308B1}" destId="{3AD74D23-3D23-4BE3-ABF1-1CD9652FA84B}" srcOrd="1" destOrd="0" parTransId="{CA63BD6F-D495-4857-83B0-08467F99C3B6}" sibTransId="{5AB49F3F-1F1C-4FCE-B04A-0C12FE4B456B}"/>
    <dgm:cxn modelId="{CA2235C5-07D3-469E-93BB-D6342C979EB9}" type="presParOf" srcId="{BA80B8F8-6265-4FFB-8FE2-8A811342BB13}" destId="{D8C6ECD5-65F9-468F-B381-DCEB6A575E53}" srcOrd="0" destOrd="0" presId="urn:microsoft.com/office/officeart/2018/2/layout/IconLabelList"/>
    <dgm:cxn modelId="{7A25CF8C-79DD-438F-8A8F-632501DDBCE8}" type="presParOf" srcId="{D8C6ECD5-65F9-468F-B381-DCEB6A575E53}" destId="{87F65D0F-0551-42E4-8DDC-C56C7598D4AF}" srcOrd="0" destOrd="0" presId="urn:microsoft.com/office/officeart/2018/2/layout/IconLabelList"/>
    <dgm:cxn modelId="{09A13EA9-8176-4537-997D-4A6F826F4537}" type="presParOf" srcId="{D8C6ECD5-65F9-468F-B381-DCEB6A575E53}" destId="{745795BB-DE42-478A-B2A9-A08DBD92F84A}" srcOrd="1" destOrd="0" presId="urn:microsoft.com/office/officeart/2018/2/layout/IconLabelList"/>
    <dgm:cxn modelId="{1268C9DF-F936-4499-A4A0-A09D48DDF952}" type="presParOf" srcId="{D8C6ECD5-65F9-468F-B381-DCEB6A575E53}" destId="{09AC68E0-D92D-434F-A635-D4AF4D04ABEE}" srcOrd="2" destOrd="0" presId="urn:microsoft.com/office/officeart/2018/2/layout/IconLabelList"/>
    <dgm:cxn modelId="{78529474-4E2D-4005-B2B7-16ACAE2D8FE2}" type="presParOf" srcId="{BA80B8F8-6265-4FFB-8FE2-8A811342BB13}" destId="{19D1E44F-878C-4239-AF54-56A5A8D366E0}" srcOrd="1" destOrd="0" presId="urn:microsoft.com/office/officeart/2018/2/layout/IconLabelList"/>
    <dgm:cxn modelId="{1DCF0258-579E-4686-89C2-64C55CB55ACD}" type="presParOf" srcId="{BA80B8F8-6265-4FFB-8FE2-8A811342BB13}" destId="{360D92E8-DAC0-46EA-91D3-7EB6DDF739CC}" srcOrd="2" destOrd="0" presId="urn:microsoft.com/office/officeart/2018/2/layout/IconLabelList"/>
    <dgm:cxn modelId="{7A835416-08BC-4524-B374-D5C3B82F0387}" type="presParOf" srcId="{360D92E8-DAC0-46EA-91D3-7EB6DDF739CC}" destId="{C0D33624-724A-4F68-A101-496DE49F6AD7}" srcOrd="0" destOrd="0" presId="urn:microsoft.com/office/officeart/2018/2/layout/IconLabelList"/>
    <dgm:cxn modelId="{DB5CF084-598E-4CB2-AF37-36F1C9B43593}" type="presParOf" srcId="{360D92E8-DAC0-46EA-91D3-7EB6DDF739CC}" destId="{487632C8-28DC-4F2C-BCF1-C9BD7DCD42BF}" srcOrd="1" destOrd="0" presId="urn:microsoft.com/office/officeart/2018/2/layout/IconLabelList"/>
    <dgm:cxn modelId="{2F2249FC-9B9E-4961-919A-2996F3EC656D}" type="presParOf" srcId="{360D92E8-DAC0-46EA-91D3-7EB6DDF739CC}" destId="{11F27C93-3B04-4E17-BD90-7D0AA5A7D336}" srcOrd="2" destOrd="0" presId="urn:microsoft.com/office/officeart/2018/2/layout/IconLabelList"/>
    <dgm:cxn modelId="{6C8C3B60-437D-4FB8-BDDB-36559A3CAC9F}" type="presParOf" srcId="{BA80B8F8-6265-4FFB-8FE2-8A811342BB13}" destId="{62D065AB-4653-4CFA-814F-FBC57D7B5F98}" srcOrd="3" destOrd="0" presId="urn:microsoft.com/office/officeart/2018/2/layout/IconLabelList"/>
    <dgm:cxn modelId="{641109EF-70C5-4FB7-BBC9-F2C6FE2C4E7F}" type="presParOf" srcId="{BA80B8F8-6265-4FFB-8FE2-8A811342BB13}" destId="{CC480BD6-AB2A-4803-9F47-6045A98FAA78}" srcOrd="4" destOrd="0" presId="urn:microsoft.com/office/officeart/2018/2/layout/IconLabelList"/>
    <dgm:cxn modelId="{3902CC8C-E750-45FB-8120-4F9B783616B3}" type="presParOf" srcId="{CC480BD6-AB2A-4803-9F47-6045A98FAA78}" destId="{2FAB37C6-D934-4590-B20C-935101F58EA0}" srcOrd="0" destOrd="0" presId="urn:microsoft.com/office/officeart/2018/2/layout/IconLabelList"/>
    <dgm:cxn modelId="{4B357936-06F4-4F0E-9646-4D7DFFB78659}" type="presParOf" srcId="{CC480BD6-AB2A-4803-9F47-6045A98FAA78}" destId="{F01D3FFD-D7F2-4EB4-9EAD-0C68C3185E6A}" srcOrd="1" destOrd="0" presId="urn:microsoft.com/office/officeart/2018/2/layout/IconLabelList"/>
    <dgm:cxn modelId="{E98A1834-1D2F-4493-908B-FB1094D851E9}" type="presParOf" srcId="{CC480BD6-AB2A-4803-9F47-6045A98FAA78}" destId="{A71FC81F-313F-4631-9E36-FE7A432868C0}" srcOrd="2" destOrd="0" presId="urn:microsoft.com/office/officeart/2018/2/layout/IconLabelList"/>
    <dgm:cxn modelId="{002AE9AB-AB41-45EE-AA38-839EDCBC3DC1}" type="presParOf" srcId="{BA80B8F8-6265-4FFB-8FE2-8A811342BB13}" destId="{9C7B624E-283F-49F9-9531-F34226920280}" srcOrd="5" destOrd="0" presId="urn:microsoft.com/office/officeart/2018/2/layout/IconLabelList"/>
    <dgm:cxn modelId="{E89E4A66-B84F-4979-98DF-1CF048BD7C37}" type="presParOf" srcId="{BA80B8F8-6265-4FFB-8FE2-8A811342BB13}" destId="{ECC588D5-7D75-4E07-88B8-2CEB70CB09C0}" srcOrd="6" destOrd="0" presId="urn:microsoft.com/office/officeart/2018/2/layout/IconLabelList"/>
    <dgm:cxn modelId="{4F8B961B-BD3A-4C6C-A52F-0277BFD2EA5E}" type="presParOf" srcId="{ECC588D5-7D75-4E07-88B8-2CEB70CB09C0}" destId="{321F745C-FB97-49AB-B184-48E908EEE302}" srcOrd="0" destOrd="0" presId="urn:microsoft.com/office/officeart/2018/2/layout/IconLabelList"/>
    <dgm:cxn modelId="{8D4E380F-F5EF-4C77-BC18-CA7A7442C87C}" type="presParOf" srcId="{ECC588D5-7D75-4E07-88B8-2CEB70CB09C0}" destId="{E70ABEC1-E59C-4168-81EC-6BD9D86C4A59}" srcOrd="1" destOrd="0" presId="urn:microsoft.com/office/officeart/2018/2/layout/IconLabelList"/>
    <dgm:cxn modelId="{FA94BB53-31C1-4F3F-A3E9-7E37A745709F}" type="presParOf" srcId="{ECC588D5-7D75-4E07-88B8-2CEB70CB09C0}" destId="{2C0E819B-95E2-4B4D-BDE0-A58F12EF1217}" srcOrd="2" destOrd="0" presId="urn:microsoft.com/office/officeart/2018/2/layout/IconLabelList"/>
    <dgm:cxn modelId="{4B770D8B-D978-41EF-B3FC-EF96914982BE}" type="presParOf" srcId="{BA80B8F8-6265-4FFB-8FE2-8A811342BB13}" destId="{ACD85870-1EC1-4E09-8A48-1A6529808776}" srcOrd="7" destOrd="0" presId="urn:microsoft.com/office/officeart/2018/2/layout/IconLabelList"/>
    <dgm:cxn modelId="{5FBA5F78-0ACB-4EDE-B44F-8E9DA7447F01}" type="presParOf" srcId="{BA80B8F8-6265-4FFB-8FE2-8A811342BB13}" destId="{A77C13E7-5E31-4B0E-83AA-C86D4B43B25F}" srcOrd="8" destOrd="0" presId="urn:microsoft.com/office/officeart/2018/2/layout/IconLabelList"/>
    <dgm:cxn modelId="{AD43163E-6FD2-40E2-95EE-1873A44C48AB}" type="presParOf" srcId="{A77C13E7-5E31-4B0E-83AA-C86D4B43B25F}" destId="{D96BEAE5-4D52-4A16-A19D-6158C600F3CF}" srcOrd="0" destOrd="0" presId="urn:microsoft.com/office/officeart/2018/2/layout/IconLabelList"/>
    <dgm:cxn modelId="{BFB9DFEC-66AC-4FD5-9126-5DAA83439AE4}" type="presParOf" srcId="{A77C13E7-5E31-4B0E-83AA-C86D4B43B25F}" destId="{E3A4FAE1-BBB0-4F30-8167-EE6B8117C912}" srcOrd="1" destOrd="0" presId="urn:microsoft.com/office/officeart/2018/2/layout/IconLabelList"/>
    <dgm:cxn modelId="{1F820130-A4BF-4338-937A-BF75DB559774}" type="presParOf" srcId="{A77C13E7-5E31-4B0E-83AA-C86D4B43B25F}" destId="{D7A3064C-43A5-47C9-8976-D5A574A8CE87}" srcOrd="2" destOrd="0" presId="urn:microsoft.com/office/officeart/2018/2/layout/IconLabelList"/>
    <dgm:cxn modelId="{234F2439-9013-48D0-9FD6-E297AB60839C}" type="presParOf" srcId="{BA80B8F8-6265-4FFB-8FE2-8A811342BB13}" destId="{D5819AD7-E444-4596-BEB2-3589B3565D38}" srcOrd="9" destOrd="0" presId="urn:microsoft.com/office/officeart/2018/2/layout/IconLabelList"/>
    <dgm:cxn modelId="{B3568F7C-447D-4FD5-851D-E50673006ADA}" type="presParOf" srcId="{BA80B8F8-6265-4FFB-8FE2-8A811342BB13}" destId="{A44022B3-144A-4807-976F-6EF178756EDA}" srcOrd="10" destOrd="0" presId="urn:microsoft.com/office/officeart/2018/2/layout/IconLabelList"/>
    <dgm:cxn modelId="{0A827A43-2B66-4B42-BD02-3FFA2D70BE3C}" type="presParOf" srcId="{A44022B3-144A-4807-976F-6EF178756EDA}" destId="{2F3D1608-0613-403D-93D3-62CD64DA9EC5}" srcOrd="0" destOrd="0" presId="urn:microsoft.com/office/officeart/2018/2/layout/IconLabelList"/>
    <dgm:cxn modelId="{A5B18009-9487-4C58-94A3-43D7394F27B3}" type="presParOf" srcId="{A44022B3-144A-4807-976F-6EF178756EDA}" destId="{7F890D4D-47E1-4996-95B7-EB65F33B0C96}" srcOrd="1" destOrd="0" presId="urn:microsoft.com/office/officeart/2018/2/layout/IconLabelList"/>
    <dgm:cxn modelId="{C0FF714E-B285-4E63-A2DA-415E3ACF6AB2}" type="presParOf" srcId="{A44022B3-144A-4807-976F-6EF178756EDA}" destId="{52D93C75-0C52-45F8-9DA0-8A56EA212BA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6B0652-16D2-44D1-BD1B-E2A9954972C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8380C96E-07FC-4880-B6D1-EB1A5A31C233}">
      <dgm:prSet custT="1"/>
      <dgm:spPr>
        <a:solidFill>
          <a:srgbClr val="1C8BBB"/>
        </a:solidFill>
      </dgm:spPr>
      <dgm:t>
        <a:bodyPr/>
        <a:lstStyle/>
        <a:p>
          <a:r>
            <a:rPr lang="pt-BR" sz="1800" dirty="0"/>
            <a:t>Saldo da atividade: compreensão mútua e continuada do processo dos resultados, com o alcance de acordos sobre como gerenciar riscos.</a:t>
          </a:r>
        </a:p>
      </dgm:t>
    </dgm:pt>
    <dgm:pt modelId="{8A26200E-611A-4835-B186-EE5208843B1C}" type="parTrans" cxnId="{4E8B0F08-B0FB-4260-8968-87C491B389A8}">
      <dgm:prSet/>
      <dgm:spPr/>
      <dgm:t>
        <a:bodyPr/>
        <a:lstStyle/>
        <a:p>
          <a:endParaRPr lang="pt-BR" sz="1800"/>
        </a:p>
      </dgm:t>
    </dgm:pt>
    <dgm:pt modelId="{A23AF399-241D-4DFD-BED7-2E50C5D2D1BC}" type="sibTrans" cxnId="{4E8B0F08-B0FB-4260-8968-87C491B389A8}">
      <dgm:prSet/>
      <dgm:spPr/>
      <dgm:t>
        <a:bodyPr/>
        <a:lstStyle/>
        <a:p>
          <a:endParaRPr lang="pt-BR" sz="1800"/>
        </a:p>
      </dgm:t>
    </dgm:pt>
    <dgm:pt modelId="{180BF9A0-81E0-4049-85EE-FBDB1E83B67A}">
      <dgm:prSet custT="1"/>
      <dgm:spPr>
        <a:solidFill>
          <a:srgbClr val="1C8BBB"/>
        </a:solidFill>
      </dgm:spPr>
      <dgm:t>
        <a:bodyPr/>
        <a:lstStyle/>
        <a:p>
          <a:r>
            <a:rPr lang="pt-BR" sz="1800"/>
            <a:t>As percepções de risco variam muito de pessoa para pessoa.</a:t>
          </a:r>
        </a:p>
      </dgm:t>
    </dgm:pt>
    <dgm:pt modelId="{FAE116BF-0668-402A-B6DA-DE3207BC7535}" type="parTrans" cxnId="{E6131E9D-92EE-47BD-99F7-3E4415BFE0B5}">
      <dgm:prSet/>
      <dgm:spPr/>
      <dgm:t>
        <a:bodyPr/>
        <a:lstStyle/>
        <a:p>
          <a:endParaRPr lang="pt-BR" sz="1800"/>
        </a:p>
      </dgm:t>
    </dgm:pt>
    <dgm:pt modelId="{0B04647F-BAD7-4130-89E1-72BC1700E3D0}" type="sibTrans" cxnId="{E6131E9D-92EE-47BD-99F7-3E4415BFE0B5}">
      <dgm:prSet/>
      <dgm:spPr/>
      <dgm:t>
        <a:bodyPr/>
        <a:lstStyle/>
        <a:p>
          <a:endParaRPr lang="pt-BR" sz="1800"/>
        </a:p>
      </dgm:t>
    </dgm:pt>
    <dgm:pt modelId="{8FF75C90-8280-40AF-B61B-5FD385E9D508}">
      <dgm:prSet custT="1"/>
      <dgm:spPr>
        <a:solidFill>
          <a:srgbClr val="1C8BBB"/>
        </a:solidFill>
      </dgm:spPr>
      <dgm:t>
        <a:bodyPr/>
        <a:lstStyle/>
        <a:p>
          <a:r>
            <a:rPr lang="pt-BR" sz="1800"/>
            <a:t>Diferentes planos de comunicação do risco devem ser desenvolvidos.</a:t>
          </a:r>
        </a:p>
      </dgm:t>
    </dgm:pt>
    <dgm:pt modelId="{FEDC846F-8A98-4B2A-B815-644A86501D77}" type="parTrans" cxnId="{E94CFABE-7B53-412C-94C3-2522CA510348}">
      <dgm:prSet/>
      <dgm:spPr/>
      <dgm:t>
        <a:bodyPr/>
        <a:lstStyle/>
        <a:p>
          <a:endParaRPr lang="pt-BR" sz="1800"/>
        </a:p>
      </dgm:t>
    </dgm:pt>
    <dgm:pt modelId="{7BA587D7-97C4-423C-A886-EE6F39C387CA}" type="sibTrans" cxnId="{E94CFABE-7B53-412C-94C3-2522CA510348}">
      <dgm:prSet/>
      <dgm:spPr/>
      <dgm:t>
        <a:bodyPr/>
        <a:lstStyle/>
        <a:p>
          <a:endParaRPr lang="pt-BR" sz="1800"/>
        </a:p>
      </dgm:t>
    </dgm:pt>
    <dgm:pt modelId="{C0BC71C9-F43C-4A5C-8BE8-FC54648CEC75}">
      <dgm:prSet custT="1"/>
      <dgm:spPr>
        <a:solidFill>
          <a:srgbClr val="1C8BBB"/>
        </a:solidFill>
      </dgm:spPr>
      <dgm:t>
        <a:bodyPr/>
        <a:lstStyle/>
        <a:p>
          <a:r>
            <a:rPr lang="pt-BR" sz="1800" dirty="0"/>
            <a:t>É importante estabelecer um canal de informações sobre riscos com a área de relações públicas da organização.</a:t>
          </a:r>
        </a:p>
      </dgm:t>
    </dgm:pt>
    <dgm:pt modelId="{B31B16B8-506C-4886-9952-722B284387B8}" type="parTrans" cxnId="{A5B61AEE-5E69-46DF-A351-E1DB4BF6E538}">
      <dgm:prSet/>
      <dgm:spPr/>
      <dgm:t>
        <a:bodyPr/>
        <a:lstStyle/>
        <a:p>
          <a:endParaRPr lang="pt-BR" sz="1800"/>
        </a:p>
      </dgm:t>
    </dgm:pt>
    <dgm:pt modelId="{75B2C07E-8E3F-49FD-9868-8C1871411C34}" type="sibTrans" cxnId="{A5B61AEE-5E69-46DF-A351-E1DB4BF6E538}">
      <dgm:prSet/>
      <dgm:spPr/>
      <dgm:t>
        <a:bodyPr/>
        <a:lstStyle/>
        <a:p>
          <a:endParaRPr lang="pt-BR" sz="1800"/>
        </a:p>
      </dgm:t>
    </dgm:pt>
    <dgm:pt modelId="{8B18919D-68A6-48BC-9792-3017EF7F8EC2}" type="pres">
      <dgm:prSet presAssocID="{B76B0652-16D2-44D1-BD1B-E2A9954972C4}" presName="diagram" presStyleCnt="0">
        <dgm:presLayoutVars>
          <dgm:dir/>
          <dgm:resizeHandles val="exact"/>
        </dgm:presLayoutVars>
      </dgm:prSet>
      <dgm:spPr/>
    </dgm:pt>
    <dgm:pt modelId="{AE6D6660-E489-47E0-A5E6-1689AE637FD7}" type="pres">
      <dgm:prSet presAssocID="{8380C96E-07FC-4880-B6D1-EB1A5A31C233}" presName="node" presStyleLbl="node1" presStyleIdx="0" presStyleCnt="4">
        <dgm:presLayoutVars>
          <dgm:bulletEnabled val="1"/>
        </dgm:presLayoutVars>
      </dgm:prSet>
      <dgm:spPr/>
    </dgm:pt>
    <dgm:pt modelId="{57B2A8CB-CA4E-4D48-9C9F-D5956706C878}" type="pres">
      <dgm:prSet presAssocID="{A23AF399-241D-4DFD-BED7-2E50C5D2D1BC}" presName="sibTrans" presStyleCnt="0"/>
      <dgm:spPr/>
    </dgm:pt>
    <dgm:pt modelId="{B09B6C5E-573E-4F83-9B4A-C3EB96B868CC}" type="pres">
      <dgm:prSet presAssocID="{180BF9A0-81E0-4049-85EE-FBDB1E83B67A}" presName="node" presStyleLbl="node1" presStyleIdx="1" presStyleCnt="4">
        <dgm:presLayoutVars>
          <dgm:bulletEnabled val="1"/>
        </dgm:presLayoutVars>
      </dgm:prSet>
      <dgm:spPr/>
    </dgm:pt>
    <dgm:pt modelId="{D696577D-207A-4684-B87C-AC846493F169}" type="pres">
      <dgm:prSet presAssocID="{0B04647F-BAD7-4130-89E1-72BC1700E3D0}" presName="sibTrans" presStyleCnt="0"/>
      <dgm:spPr/>
    </dgm:pt>
    <dgm:pt modelId="{C7A9C017-F806-4C77-816D-A8382DD0992A}" type="pres">
      <dgm:prSet presAssocID="{8FF75C90-8280-40AF-B61B-5FD385E9D508}" presName="node" presStyleLbl="node1" presStyleIdx="2" presStyleCnt="4">
        <dgm:presLayoutVars>
          <dgm:bulletEnabled val="1"/>
        </dgm:presLayoutVars>
      </dgm:prSet>
      <dgm:spPr/>
    </dgm:pt>
    <dgm:pt modelId="{81BAC10F-A179-42AA-A9E7-66744C53935E}" type="pres">
      <dgm:prSet presAssocID="{7BA587D7-97C4-423C-A886-EE6F39C387CA}" presName="sibTrans" presStyleCnt="0"/>
      <dgm:spPr/>
    </dgm:pt>
    <dgm:pt modelId="{FC62DCBE-63A8-4546-B80A-DA21F82E47A0}" type="pres">
      <dgm:prSet presAssocID="{C0BC71C9-F43C-4A5C-8BE8-FC54648CEC75}" presName="node" presStyleLbl="node1" presStyleIdx="3" presStyleCnt="4">
        <dgm:presLayoutVars>
          <dgm:bulletEnabled val="1"/>
        </dgm:presLayoutVars>
      </dgm:prSet>
      <dgm:spPr/>
    </dgm:pt>
  </dgm:ptLst>
  <dgm:cxnLst>
    <dgm:cxn modelId="{4E8B0F08-B0FB-4260-8968-87C491B389A8}" srcId="{B76B0652-16D2-44D1-BD1B-E2A9954972C4}" destId="{8380C96E-07FC-4880-B6D1-EB1A5A31C233}" srcOrd="0" destOrd="0" parTransId="{8A26200E-611A-4835-B186-EE5208843B1C}" sibTransId="{A23AF399-241D-4DFD-BED7-2E50C5D2D1BC}"/>
    <dgm:cxn modelId="{33EAF07B-0EDD-4D57-9129-8FA9C4D21ED8}" type="presOf" srcId="{8380C96E-07FC-4880-B6D1-EB1A5A31C233}" destId="{AE6D6660-E489-47E0-A5E6-1689AE637FD7}" srcOrd="0" destOrd="0" presId="urn:microsoft.com/office/officeart/2005/8/layout/default"/>
    <dgm:cxn modelId="{4864E47D-5D9C-43EF-88EB-218178603C3E}" type="presOf" srcId="{B76B0652-16D2-44D1-BD1B-E2A9954972C4}" destId="{8B18919D-68A6-48BC-9792-3017EF7F8EC2}" srcOrd="0" destOrd="0" presId="urn:microsoft.com/office/officeart/2005/8/layout/default"/>
    <dgm:cxn modelId="{D8C05C9C-8766-49EE-90D5-EF160E43F2FE}" type="presOf" srcId="{8FF75C90-8280-40AF-B61B-5FD385E9D508}" destId="{C7A9C017-F806-4C77-816D-A8382DD0992A}" srcOrd="0" destOrd="0" presId="urn:microsoft.com/office/officeart/2005/8/layout/default"/>
    <dgm:cxn modelId="{E6131E9D-92EE-47BD-99F7-3E4415BFE0B5}" srcId="{B76B0652-16D2-44D1-BD1B-E2A9954972C4}" destId="{180BF9A0-81E0-4049-85EE-FBDB1E83B67A}" srcOrd="1" destOrd="0" parTransId="{FAE116BF-0668-402A-B6DA-DE3207BC7535}" sibTransId="{0B04647F-BAD7-4130-89E1-72BC1700E3D0}"/>
    <dgm:cxn modelId="{116AB2AE-1B95-42C5-B14F-79FA29450482}" type="presOf" srcId="{C0BC71C9-F43C-4A5C-8BE8-FC54648CEC75}" destId="{FC62DCBE-63A8-4546-B80A-DA21F82E47A0}" srcOrd="0" destOrd="0" presId="urn:microsoft.com/office/officeart/2005/8/layout/default"/>
    <dgm:cxn modelId="{E94CFABE-7B53-412C-94C3-2522CA510348}" srcId="{B76B0652-16D2-44D1-BD1B-E2A9954972C4}" destId="{8FF75C90-8280-40AF-B61B-5FD385E9D508}" srcOrd="2" destOrd="0" parTransId="{FEDC846F-8A98-4B2A-B815-644A86501D77}" sibTransId="{7BA587D7-97C4-423C-A886-EE6F39C387CA}"/>
    <dgm:cxn modelId="{924097E5-DBDF-4315-8666-BE7BE42D5112}" type="presOf" srcId="{180BF9A0-81E0-4049-85EE-FBDB1E83B67A}" destId="{B09B6C5E-573E-4F83-9B4A-C3EB96B868CC}" srcOrd="0" destOrd="0" presId="urn:microsoft.com/office/officeart/2005/8/layout/default"/>
    <dgm:cxn modelId="{A5B61AEE-5E69-46DF-A351-E1DB4BF6E538}" srcId="{B76B0652-16D2-44D1-BD1B-E2A9954972C4}" destId="{C0BC71C9-F43C-4A5C-8BE8-FC54648CEC75}" srcOrd="3" destOrd="0" parTransId="{B31B16B8-506C-4886-9952-722B284387B8}" sibTransId="{75B2C07E-8E3F-49FD-9868-8C1871411C34}"/>
    <dgm:cxn modelId="{4D4C3297-13CB-4296-9331-AD82C49ECE48}" type="presParOf" srcId="{8B18919D-68A6-48BC-9792-3017EF7F8EC2}" destId="{AE6D6660-E489-47E0-A5E6-1689AE637FD7}" srcOrd="0" destOrd="0" presId="urn:microsoft.com/office/officeart/2005/8/layout/default"/>
    <dgm:cxn modelId="{BADF1620-FE7A-4A39-9ACF-EE52A3D1E034}" type="presParOf" srcId="{8B18919D-68A6-48BC-9792-3017EF7F8EC2}" destId="{57B2A8CB-CA4E-4D48-9C9F-D5956706C878}" srcOrd="1" destOrd="0" presId="urn:microsoft.com/office/officeart/2005/8/layout/default"/>
    <dgm:cxn modelId="{4267D6C6-03A3-40C0-A31E-DC4B91238F7E}" type="presParOf" srcId="{8B18919D-68A6-48BC-9792-3017EF7F8EC2}" destId="{B09B6C5E-573E-4F83-9B4A-C3EB96B868CC}" srcOrd="2" destOrd="0" presId="urn:microsoft.com/office/officeart/2005/8/layout/default"/>
    <dgm:cxn modelId="{8758AE13-AFF6-426F-82BF-67F6AF2CD85D}" type="presParOf" srcId="{8B18919D-68A6-48BC-9792-3017EF7F8EC2}" destId="{D696577D-207A-4684-B87C-AC846493F169}" srcOrd="3" destOrd="0" presId="urn:microsoft.com/office/officeart/2005/8/layout/default"/>
    <dgm:cxn modelId="{CE74C101-A3EA-41F0-A92E-AF09AF34EBEE}" type="presParOf" srcId="{8B18919D-68A6-48BC-9792-3017EF7F8EC2}" destId="{C7A9C017-F806-4C77-816D-A8382DD0992A}" srcOrd="4" destOrd="0" presId="urn:microsoft.com/office/officeart/2005/8/layout/default"/>
    <dgm:cxn modelId="{3467D3A0-2D45-474A-A5BD-84CE5B6FA266}" type="presParOf" srcId="{8B18919D-68A6-48BC-9792-3017EF7F8EC2}" destId="{81BAC10F-A179-42AA-A9E7-66744C53935E}" srcOrd="5" destOrd="0" presId="urn:microsoft.com/office/officeart/2005/8/layout/default"/>
    <dgm:cxn modelId="{44A34BAA-CF84-4811-80CB-B6FE2EDA6652}" type="presParOf" srcId="{8B18919D-68A6-48BC-9792-3017EF7F8EC2}" destId="{FC62DCBE-63A8-4546-B80A-DA21F82E47A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8E9E4-C007-4C65-B423-EED7F55C0756}">
      <dsp:nvSpPr>
        <dsp:cNvPr id="0" name=""/>
        <dsp:cNvSpPr/>
      </dsp:nvSpPr>
      <dsp:spPr>
        <a:xfrm>
          <a:off x="45710" y="2123"/>
          <a:ext cx="2543198" cy="3393358"/>
        </a:xfrm>
        <a:prstGeom prst="roundRect">
          <a:avLst>
            <a:gd name="adj" fmla="val 10000"/>
          </a:avLst>
        </a:prstGeom>
        <a:solidFill>
          <a:schemeClr val="accent3"/>
        </a:solidFill>
        <a:ln w="12700" cap="flat" cmpd="sng" algn="ctr">
          <a:no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dirty="0" err="1">
              <a:solidFill>
                <a:schemeClr val="tx1"/>
              </a:solidFill>
              <a:effectLst/>
              <a:latin typeface="+mn-lt"/>
              <a:ea typeface="+mn-ea"/>
              <a:cs typeface="+mn-cs"/>
            </a:rPr>
            <a:t>TIER</a:t>
          </a:r>
          <a:r>
            <a:rPr lang="pt-BR" sz="1800" b="1" kern="1200" dirty="0">
              <a:solidFill>
                <a:schemeClr val="tx1"/>
              </a:solidFill>
              <a:effectLst/>
              <a:latin typeface="+mn-lt"/>
              <a:ea typeface="+mn-ea"/>
              <a:cs typeface="+mn-cs"/>
            </a:rPr>
            <a:t> 1 (Datacenter)</a:t>
          </a:r>
        </a:p>
        <a:p>
          <a:pPr marL="0" lvl="0" indent="0" algn="l" defTabSz="800100">
            <a:lnSpc>
              <a:spcPct val="90000"/>
            </a:lnSpc>
            <a:spcBef>
              <a:spcPct val="0"/>
            </a:spcBef>
            <a:spcAft>
              <a:spcPct val="35000"/>
            </a:spcAft>
            <a:buNone/>
          </a:pPr>
          <a:r>
            <a:rPr lang="pt-BR" sz="1600" kern="1200" dirty="0">
              <a:solidFill>
                <a:schemeClr val="bg2">
                  <a:lumMod val="25000"/>
                </a:schemeClr>
              </a:solidFill>
            </a:rPr>
            <a:t>Não possui redundância (N).</a:t>
          </a:r>
        </a:p>
        <a:p>
          <a:pPr marL="0" lvl="0" indent="0" algn="l" defTabSz="800100">
            <a:lnSpc>
              <a:spcPct val="90000"/>
            </a:lnSpc>
            <a:spcBef>
              <a:spcPct val="0"/>
            </a:spcBef>
            <a:spcAft>
              <a:spcPct val="35000"/>
            </a:spcAft>
            <a:buNone/>
          </a:pPr>
          <a:r>
            <a:rPr lang="pt-BR" sz="1600" kern="1200" dirty="0">
              <a:solidFill>
                <a:schemeClr val="bg2">
                  <a:lumMod val="25000"/>
                </a:schemeClr>
              </a:solidFill>
            </a:rPr>
            <a:t> Único meio de fornecimento para sistemas críticos.</a:t>
          </a:r>
        </a:p>
        <a:p>
          <a:pPr marL="0" lvl="0" indent="0" algn="l" defTabSz="800100">
            <a:lnSpc>
              <a:spcPct val="90000"/>
            </a:lnSpc>
            <a:spcBef>
              <a:spcPct val="0"/>
            </a:spcBef>
            <a:spcAft>
              <a:spcPct val="35000"/>
            </a:spcAft>
            <a:buNone/>
          </a:pPr>
          <a:r>
            <a:rPr lang="pt-BR" sz="1600" kern="1200" dirty="0">
              <a:solidFill>
                <a:schemeClr val="bg2">
                  <a:lumMod val="25000"/>
                </a:schemeClr>
              </a:solidFill>
            </a:rPr>
            <a:t> Necessita interrupções para manutenções planejadas.</a:t>
          </a:r>
        </a:p>
        <a:p>
          <a:pPr marL="0" lvl="0" indent="0" algn="l" defTabSz="800100">
            <a:lnSpc>
              <a:spcPct val="90000"/>
            </a:lnSpc>
            <a:spcBef>
              <a:spcPct val="0"/>
            </a:spcBef>
            <a:spcAft>
              <a:spcPct val="35000"/>
            </a:spcAft>
            <a:buNone/>
          </a:pPr>
          <a:r>
            <a:rPr lang="pt-BR" sz="1600" kern="1200" dirty="0">
              <a:solidFill>
                <a:schemeClr val="bg2">
                  <a:lumMod val="25000"/>
                </a:schemeClr>
              </a:solidFill>
            </a:rPr>
            <a:t> Vulnerável a falhas esporádicas.</a:t>
          </a:r>
          <a:endParaRPr lang="en-US" sz="1600" kern="1200" dirty="0">
            <a:solidFill>
              <a:schemeClr val="bg2">
                <a:lumMod val="25000"/>
              </a:schemeClr>
            </a:solidFill>
          </a:endParaRPr>
        </a:p>
      </dsp:txBody>
      <dsp:txXfrm>
        <a:off x="120198" y="76611"/>
        <a:ext cx="2394222" cy="3244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8745A-0095-4299-92E9-6DAF75CD1127}">
      <dsp:nvSpPr>
        <dsp:cNvPr id="0" name=""/>
        <dsp:cNvSpPr/>
      </dsp:nvSpPr>
      <dsp:spPr>
        <a:xfrm>
          <a:off x="236617" y="155605"/>
          <a:ext cx="8114222"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8A460-9D86-4F26-B202-8DFC1C83D75E}">
      <dsp:nvSpPr>
        <dsp:cNvPr id="0" name=""/>
        <dsp:cNvSpPr/>
      </dsp:nvSpPr>
      <dsp:spPr>
        <a:xfrm>
          <a:off x="490908" y="19746"/>
          <a:ext cx="6872715" cy="324720"/>
        </a:xfrm>
        <a:prstGeom prst="roundRect">
          <a:avLst/>
        </a:prstGeom>
        <a:solidFill>
          <a:schemeClr val="accent3"/>
        </a:solidFill>
        <a:ln w="12700" cap="flat" cmpd="sng" algn="ctr">
          <a:no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259772" tIns="0" rIns="259772"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pt-BR" sz="1800" kern="1200" dirty="0">
              <a:solidFill>
                <a:srgbClr val="E7E6E6">
                  <a:lumMod val="25000"/>
                </a:srgbClr>
              </a:solidFill>
              <a:latin typeface="Calibri" panose="020F0502020204030204"/>
              <a:ea typeface="+mn-ea"/>
              <a:cs typeface="+mn-cs"/>
            </a:rPr>
            <a:t>Entrance Room </a:t>
          </a:r>
          <a:r>
            <a:rPr lang="pt-BR" sz="1800" kern="1200" dirty="0">
              <a:solidFill>
                <a:schemeClr val="bg2">
                  <a:lumMod val="25000"/>
                </a:schemeClr>
              </a:solidFill>
            </a:rPr>
            <a:t>(ER)</a:t>
          </a:r>
          <a:endParaRPr lang="pt-BR" sz="1800" kern="1200" dirty="0"/>
        </a:p>
      </dsp:txBody>
      <dsp:txXfrm>
        <a:off x="506760" y="35598"/>
        <a:ext cx="6841011" cy="293016"/>
      </dsp:txXfrm>
    </dsp:sp>
    <dsp:sp modelId="{BC327C44-9260-486B-AC32-C57AFF101C68}">
      <dsp:nvSpPr>
        <dsp:cNvPr id="0" name=""/>
        <dsp:cNvSpPr/>
      </dsp:nvSpPr>
      <dsp:spPr>
        <a:xfrm>
          <a:off x="236617" y="649874"/>
          <a:ext cx="8114222"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436FA-758C-41C7-8F2F-694D29FBF301}">
      <dsp:nvSpPr>
        <dsp:cNvPr id="0" name=""/>
        <dsp:cNvSpPr/>
      </dsp:nvSpPr>
      <dsp:spPr>
        <a:xfrm>
          <a:off x="490908" y="518706"/>
          <a:ext cx="6872715" cy="32472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259772" tIns="0" rIns="259772" bIns="0" numCol="1" spcCol="1270" anchor="ctr" anchorCtr="0">
          <a:noAutofit/>
        </a:bodyPr>
        <a:lstStyle/>
        <a:p>
          <a:pPr marL="0" lvl="0" indent="0" algn="l" defTabSz="800100">
            <a:lnSpc>
              <a:spcPct val="90000"/>
            </a:lnSpc>
            <a:spcBef>
              <a:spcPct val="0"/>
            </a:spcBef>
            <a:spcAft>
              <a:spcPct val="35000"/>
            </a:spcAft>
            <a:buNone/>
          </a:pPr>
          <a:r>
            <a:rPr lang="pt-BR" sz="1800" kern="1200" dirty="0" err="1">
              <a:solidFill>
                <a:schemeClr val="bg2">
                  <a:lumMod val="25000"/>
                </a:schemeClr>
              </a:solidFill>
            </a:rPr>
            <a:t>Main</a:t>
          </a:r>
          <a:r>
            <a:rPr lang="pt-BR" sz="1800" kern="1200" dirty="0">
              <a:solidFill>
                <a:schemeClr val="bg2">
                  <a:lumMod val="25000"/>
                </a:schemeClr>
              </a:solidFill>
            </a:rPr>
            <a:t> </a:t>
          </a:r>
          <a:r>
            <a:rPr lang="pt-BR" sz="1800" kern="1200" dirty="0" err="1">
              <a:solidFill>
                <a:schemeClr val="bg2">
                  <a:lumMod val="25000"/>
                </a:schemeClr>
              </a:solidFill>
            </a:rPr>
            <a:t>Distribution</a:t>
          </a:r>
          <a:r>
            <a:rPr lang="pt-BR" sz="1800" kern="1200" dirty="0">
              <a:solidFill>
                <a:schemeClr val="bg2">
                  <a:lumMod val="25000"/>
                </a:schemeClr>
              </a:solidFill>
            </a:rPr>
            <a:t> Area (MDA)</a:t>
          </a:r>
          <a:endParaRPr lang="pt-BR" sz="1800" kern="1200" dirty="0"/>
        </a:p>
      </dsp:txBody>
      <dsp:txXfrm>
        <a:off x="506760" y="534558"/>
        <a:ext cx="6841011" cy="293016"/>
      </dsp:txXfrm>
    </dsp:sp>
    <dsp:sp modelId="{94283861-38A3-4E13-890A-42AF5D1CCFA2}">
      <dsp:nvSpPr>
        <dsp:cNvPr id="0" name=""/>
        <dsp:cNvSpPr/>
      </dsp:nvSpPr>
      <dsp:spPr>
        <a:xfrm>
          <a:off x="236617" y="1161414"/>
          <a:ext cx="8114222"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EBA6A-D3A7-4ABB-89C5-34350304FA75}">
      <dsp:nvSpPr>
        <dsp:cNvPr id="0" name=""/>
        <dsp:cNvSpPr/>
      </dsp:nvSpPr>
      <dsp:spPr>
        <a:xfrm>
          <a:off x="490908" y="1017666"/>
          <a:ext cx="6872715" cy="32472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259772" tIns="0" rIns="259772"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pt-BR" sz="1800" kern="1200" dirty="0">
              <a:solidFill>
                <a:schemeClr val="bg2">
                  <a:lumMod val="25000"/>
                </a:schemeClr>
              </a:solidFill>
            </a:rPr>
            <a:t>Horizontal </a:t>
          </a:r>
          <a:r>
            <a:rPr lang="pt-BR" sz="1800" kern="1200" dirty="0" err="1">
              <a:solidFill>
                <a:schemeClr val="bg2">
                  <a:lumMod val="25000"/>
                </a:schemeClr>
              </a:solidFill>
            </a:rPr>
            <a:t>Distribution</a:t>
          </a:r>
          <a:r>
            <a:rPr lang="pt-BR" sz="1800" kern="1200" dirty="0">
              <a:solidFill>
                <a:schemeClr val="bg2">
                  <a:lumMod val="25000"/>
                </a:schemeClr>
              </a:solidFill>
            </a:rPr>
            <a:t> Area (</a:t>
          </a:r>
          <a:r>
            <a:rPr lang="pt-BR" sz="1800" kern="1200" dirty="0" err="1">
              <a:solidFill>
                <a:schemeClr val="bg2">
                  <a:lumMod val="25000"/>
                </a:schemeClr>
              </a:solidFill>
            </a:rPr>
            <a:t>HDA</a:t>
          </a:r>
          <a:r>
            <a:rPr lang="pt-BR" sz="1800" kern="1200" dirty="0">
              <a:solidFill>
                <a:schemeClr val="bg2">
                  <a:lumMod val="25000"/>
                </a:schemeClr>
              </a:solidFill>
            </a:rPr>
            <a:t>)</a:t>
          </a:r>
          <a:endParaRPr lang="pt-BR" sz="1800" kern="1200" dirty="0"/>
        </a:p>
      </dsp:txBody>
      <dsp:txXfrm>
        <a:off x="506760" y="1033518"/>
        <a:ext cx="6841011" cy="293016"/>
      </dsp:txXfrm>
    </dsp:sp>
    <dsp:sp modelId="{B6B43DD0-F29B-4094-BC57-ED5A5365F183}">
      <dsp:nvSpPr>
        <dsp:cNvPr id="0" name=""/>
        <dsp:cNvSpPr/>
      </dsp:nvSpPr>
      <dsp:spPr>
        <a:xfrm>
          <a:off x="236617" y="1660497"/>
          <a:ext cx="8114222"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776FCE-6AC7-4026-B69B-B900B3F98190}">
      <dsp:nvSpPr>
        <dsp:cNvPr id="0" name=""/>
        <dsp:cNvSpPr/>
      </dsp:nvSpPr>
      <dsp:spPr>
        <a:xfrm>
          <a:off x="490908" y="1516626"/>
          <a:ext cx="6872715" cy="32472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259772" tIns="0" rIns="259772"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pt-BR" sz="1800" kern="1200" dirty="0">
              <a:solidFill>
                <a:schemeClr val="bg2">
                  <a:lumMod val="25000"/>
                </a:schemeClr>
              </a:solidFill>
            </a:rPr>
            <a:t> Zone </a:t>
          </a:r>
          <a:r>
            <a:rPr lang="pt-BR" sz="1800" kern="1200" dirty="0" err="1">
              <a:solidFill>
                <a:schemeClr val="bg2">
                  <a:lumMod val="25000"/>
                </a:schemeClr>
              </a:solidFill>
            </a:rPr>
            <a:t>Distributuin</a:t>
          </a:r>
          <a:r>
            <a:rPr lang="pt-BR" sz="1800" kern="1200" dirty="0">
              <a:solidFill>
                <a:schemeClr val="bg2">
                  <a:lumMod val="25000"/>
                </a:schemeClr>
              </a:solidFill>
            </a:rPr>
            <a:t> Area (</a:t>
          </a:r>
          <a:r>
            <a:rPr lang="pt-BR" sz="1800" kern="1200" dirty="0" err="1">
              <a:solidFill>
                <a:schemeClr val="bg2">
                  <a:lumMod val="25000"/>
                </a:schemeClr>
              </a:solidFill>
            </a:rPr>
            <a:t>ZDA</a:t>
          </a:r>
          <a:r>
            <a:rPr lang="pt-BR" sz="1800" kern="1200" dirty="0">
              <a:solidFill>
                <a:schemeClr val="bg2">
                  <a:lumMod val="25000"/>
                </a:schemeClr>
              </a:solidFill>
            </a:rPr>
            <a:t>)</a:t>
          </a:r>
          <a:endParaRPr lang="pt-BR" sz="1800" kern="1200" dirty="0"/>
        </a:p>
      </dsp:txBody>
      <dsp:txXfrm>
        <a:off x="506760" y="1532478"/>
        <a:ext cx="6841011" cy="293016"/>
      </dsp:txXfrm>
    </dsp:sp>
    <dsp:sp modelId="{E6F7E141-A21A-42C5-BC5A-D8A9CD430BA0}">
      <dsp:nvSpPr>
        <dsp:cNvPr id="0" name=""/>
        <dsp:cNvSpPr/>
      </dsp:nvSpPr>
      <dsp:spPr>
        <a:xfrm>
          <a:off x="236617" y="2134804"/>
          <a:ext cx="8114222"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60E9B6-A321-4B02-B87F-DDF3A861ED80}">
      <dsp:nvSpPr>
        <dsp:cNvPr id="0" name=""/>
        <dsp:cNvSpPr/>
      </dsp:nvSpPr>
      <dsp:spPr>
        <a:xfrm>
          <a:off x="490908" y="2015586"/>
          <a:ext cx="6872715" cy="32472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259772" tIns="0" rIns="259772"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pt-BR" sz="1800" kern="1200" dirty="0" err="1">
              <a:solidFill>
                <a:schemeClr val="bg2">
                  <a:lumMod val="25000"/>
                </a:schemeClr>
              </a:solidFill>
            </a:rPr>
            <a:t>Equipment</a:t>
          </a:r>
          <a:r>
            <a:rPr lang="pt-BR" sz="1800" kern="1200" dirty="0">
              <a:solidFill>
                <a:schemeClr val="bg2">
                  <a:lumMod val="25000"/>
                </a:schemeClr>
              </a:solidFill>
            </a:rPr>
            <a:t> </a:t>
          </a:r>
          <a:r>
            <a:rPr lang="pt-BR" sz="1800" kern="1200" dirty="0" err="1">
              <a:solidFill>
                <a:schemeClr val="bg2">
                  <a:lumMod val="25000"/>
                </a:schemeClr>
              </a:solidFill>
            </a:rPr>
            <a:t>Distribution</a:t>
          </a:r>
          <a:r>
            <a:rPr lang="pt-BR" sz="1800" kern="1200" dirty="0">
              <a:solidFill>
                <a:schemeClr val="bg2">
                  <a:lumMod val="25000"/>
                </a:schemeClr>
              </a:solidFill>
            </a:rPr>
            <a:t> Area (</a:t>
          </a:r>
          <a:r>
            <a:rPr lang="pt-BR" sz="1800" kern="1200" dirty="0" err="1">
              <a:solidFill>
                <a:schemeClr val="bg2">
                  <a:lumMod val="25000"/>
                </a:schemeClr>
              </a:solidFill>
            </a:rPr>
            <a:t>EDA</a:t>
          </a:r>
          <a:r>
            <a:rPr lang="pt-BR" sz="1800" kern="1200" dirty="0">
              <a:solidFill>
                <a:schemeClr val="bg2">
                  <a:lumMod val="25000"/>
                </a:schemeClr>
              </a:solidFill>
            </a:rPr>
            <a:t>)</a:t>
          </a:r>
          <a:endParaRPr lang="pt-BR" sz="1800" kern="1200" dirty="0"/>
        </a:p>
      </dsp:txBody>
      <dsp:txXfrm>
        <a:off x="506760" y="2031438"/>
        <a:ext cx="6841011" cy="29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8745A-0095-4299-92E9-6DAF75CD1127}">
      <dsp:nvSpPr>
        <dsp:cNvPr id="0" name=""/>
        <dsp:cNvSpPr/>
      </dsp:nvSpPr>
      <dsp:spPr>
        <a:xfrm>
          <a:off x="0" y="239560"/>
          <a:ext cx="5198426" cy="59251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8A460-9D86-4F26-B202-8DFC1C83D75E}">
      <dsp:nvSpPr>
        <dsp:cNvPr id="0" name=""/>
        <dsp:cNvSpPr/>
      </dsp:nvSpPr>
      <dsp:spPr>
        <a:xfrm>
          <a:off x="170823" y="316099"/>
          <a:ext cx="4949669" cy="501840"/>
        </a:xfrm>
        <a:prstGeom prst="roundRect">
          <a:avLst/>
        </a:prstGeom>
        <a:solidFill>
          <a:schemeClr val="accent3"/>
        </a:solidFill>
        <a:ln w="12700" cap="flat" cmpd="sng" algn="ctr">
          <a:no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37542" tIns="0" rIns="137542"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pt-BR" sz="1800" kern="1200" dirty="0">
              <a:solidFill>
                <a:schemeClr val="bg2">
                  <a:lumMod val="25000"/>
                </a:schemeClr>
              </a:solidFill>
            </a:rPr>
            <a:t>Instalar uma tomada de telecomunicações a cada </a:t>
          </a:r>
          <a:r>
            <a:rPr lang="pt-BR" sz="1800" kern="1200" dirty="0" err="1">
              <a:solidFill>
                <a:schemeClr val="bg2">
                  <a:lumMod val="25000"/>
                </a:schemeClr>
              </a:solidFill>
            </a:rPr>
            <a:t>5m²</a:t>
          </a:r>
          <a:r>
            <a:rPr lang="pt-BR" sz="1800" kern="1200" dirty="0">
              <a:solidFill>
                <a:schemeClr val="bg2">
                  <a:lumMod val="25000"/>
                </a:schemeClr>
              </a:solidFill>
            </a:rPr>
            <a:t> de área de trabalho.</a:t>
          </a:r>
          <a:endParaRPr lang="pt-BR" sz="1800" kern="1200" dirty="0"/>
        </a:p>
      </dsp:txBody>
      <dsp:txXfrm>
        <a:off x="195321" y="340597"/>
        <a:ext cx="4900673" cy="452844"/>
      </dsp:txXfrm>
    </dsp:sp>
    <dsp:sp modelId="{BC327C44-9260-486B-AC32-C57AFF101C68}">
      <dsp:nvSpPr>
        <dsp:cNvPr id="0" name=""/>
        <dsp:cNvSpPr/>
      </dsp:nvSpPr>
      <dsp:spPr>
        <a:xfrm>
          <a:off x="0" y="974554"/>
          <a:ext cx="5198426" cy="60591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436FA-758C-41C7-8F2F-694D29FBF301}">
      <dsp:nvSpPr>
        <dsp:cNvPr id="0" name=""/>
        <dsp:cNvSpPr/>
      </dsp:nvSpPr>
      <dsp:spPr>
        <a:xfrm>
          <a:off x="172157" y="1025447"/>
          <a:ext cx="4949669" cy="50184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37542" tIns="0" rIns="137542" bIns="0" numCol="1" spcCol="1270" anchor="ctr" anchorCtr="0">
          <a:noAutofit/>
        </a:bodyPr>
        <a:lstStyle/>
        <a:p>
          <a:pPr marL="0" lvl="0" indent="0" algn="l" defTabSz="800100">
            <a:lnSpc>
              <a:spcPct val="90000"/>
            </a:lnSpc>
            <a:spcBef>
              <a:spcPct val="0"/>
            </a:spcBef>
            <a:spcAft>
              <a:spcPct val="35000"/>
            </a:spcAft>
            <a:buNone/>
          </a:pPr>
          <a:r>
            <a:rPr lang="pt-BR" sz="1800" kern="1200" dirty="0">
              <a:solidFill>
                <a:schemeClr val="bg2">
                  <a:lumMod val="25000"/>
                </a:schemeClr>
              </a:solidFill>
            </a:rPr>
            <a:t>Instalar as tomadas de telecomunicações próximas às tomadas elétricas.</a:t>
          </a:r>
          <a:endParaRPr lang="pt-BR" sz="1800" kern="1200" dirty="0"/>
        </a:p>
      </dsp:txBody>
      <dsp:txXfrm>
        <a:off x="196655" y="1049945"/>
        <a:ext cx="4900673" cy="452844"/>
      </dsp:txXfrm>
    </dsp:sp>
    <dsp:sp modelId="{94283861-38A3-4E13-890A-42AF5D1CCFA2}">
      <dsp:nvSpPr>
        <dsp:cNvPr id="0" name=""/>
        <dsp:cNvSpPr/>
      </dsp:nvSpPr>
      <dsp:spPr>
        <a:xfrm>
          <a:off x="0" y="1589677"/>
          <a:ext cx="5198426" cy="6969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EBA6A-D3A7-4ABB-89C5-34350304FA75}">
      <dsp:nvSpPr>
        <dsp:cNvPr id="0" name=""/>
        <dsp:cNvSpPr/>
      </dsp:nvSpPr>
      <dsp:spPr>
        <a:xfrm>
          <a:off x="160536" y="1674415"/>
          <a:ext cx="4936290" cy="50184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37542" tIns="0" rIns="137542"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pt-BR" sz="1800" kern="1200" dirty="0">
              <a:solidFill>
                <a:schemeClr val="bg2">
                  <a:lumMod val="25000"/>
                </a:schemeClr>
              </a:solidFill>
            </a:rPr>
            <a:t>Instalar as tomadas de telecomunicações em pontos de fácil acesso.</a:t>
          </a:r>
          <a:endParaRPr lang="pt-BR" sz="1800" kern="1200" dirty="0"/>
        </a:p>
      </dsp:txBody>
      <dsp:txXfrm>
        <a:off x="185034" y="1698913"/>
        <a:ext cx="4887294"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09ECB-390E-4789-BFCA-F5BB3B9E6190}">
      <dsp:nvSpPr>
        <dsp:cNvPr id="0" name=""/>
        <dsp:cNvSpPr/>
      </dsp:nvSpPr>
      <dsp:spPr>
        <a:xfrm rot="10800000">
          <a:off x="1742890" y="1119"/>
          <a:ext cx="5979414" cy="947191"/>
        </a:xfrm>
        <a:prstGeom prst="homePlate">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685" tIns="72390" rIns="135128" bIns="72390" numCol="1" spcCol="1270" anchor="ctr" anchorCtr="0">
          <a:noAutofit/>
        </a:bodyPr>
        <a:lstStyle/>
        <a:p>
          <a:pPr marL="0" lvl="0" indent="0" algn="ctr" defTabSz="844550">
            <a:lnSpc>
              <a:spcPct val="90000"/>
            </a:lnSpc>
            <a:spcBef>
              <a:spcPct val="0"/>
            </a:spcBef>
            <a:spcAft>
              <a:spcPct val="35000"/>
            </a:spcAft>
            <a:buNone/>
          </a:pPr>
          <a:r>
            <a:rPr lang="pt-BR" sz="1900" kern="1200" dirty="0"/>
            <a:t>Ar-condicionado de conforto é para ambientes de residências, comércio, etc., visando o bem-estar térmico.</a:t>
          </a:r>
        </a:p>
      </dsp:txBody>
      <dsp:txXfrm rot="10800000">
        <a:off x="1979688" y="1119"/>
        <a:ext cx="5742616" cy="947191"/>
      </dsp:txXfrm>
    </dsp:sp>
    <dsp:sp modelId="{45D991AD-2517-4840-BC63-574940629849}">
      <dsp:nvSpPr>
        <dsp:cNvPr id="0" name=""/>
        <dsp:cNvSpPr/>
      </dsp:nvSpPr>
      <dsp:spPr>
        <a:xfrm>
          <a:off x="1269295" y="1119"/>
          <a:ext cx="947191" cy="9471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1000" r="-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F188FB-3896-4FF8-81E6-F969090BDB87}">
      <dsp:nvSpPr>
        <dsp:cNvPr id="0" name=""/>
        <dsp:cNvSpPr/>
      </dsp:nvSpPr>
      <dsp:spPr>
        <a:xfrm rot="10800000">
          <a:off x="1742890" y="1213579"/>
          <a:ext cx="5979414" cy="947191"/>
        </a:xfrm>
        <a:prstGeom prst="homePlate">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685" tIns="72390" rIns="135128" bIns="72390" numCol="1" spcCol="1270" anchor="ctr" anchorCtr="0">
          <a:noAutofit/>
        </a:bodyPr>
        <a:lstStyle/>
        <a:p>
          <a:pPr marL="0" lvl="0" indent="0" algn="ctr" defTabSz="844550">
            <a:lnSpc>
              <a:spcPct val="90000"/>
            </a:lnSpc>
            <a:spcBef>
              <a:spcPct val="0"/>
            </a:spcBef>
            <a:spcAft>
              <a:spcPct val="35000"/>
            </a:spcAft>
            <a:buNone/>
          </a:pPr>
          <a:r>
            <a:rPr lang="pt-BR" sz="1900" kern="1200"/>
            <a:t>Ar-condicionado de precisão é usado em ambientes que requerem controle preciso do resfriamento.</a:t>
          </a:r>
        </a:p>
      </dsp:txBody>
      <dsp:txXfrm rot="10800000">
        <a:off x="1979688" y="1213579"/>
        <a:ext cx="5742616" cy="947191"/>
      </dsp:txXfrm>
    </dsp:sp>
    <dsp:sp modelId="{A8F68DA9-295D-4075-A6B9-01F05F5071CB}">
      <dsp:nvSpPr>
        <dsp:cNvPr id="0" name=""/>
        <dsp:cNvSpPr/>
      </dsp:nvSpPr>
      <dsp:spPr>
        <a:xfrm>
          <a:off x="1269295" y="1213579"/>
          <a:ext cx="947191" cy="94719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F0624F-A6D5-4063-9412-012A4F23B6BD}">
      <dsp:nvSpPr>
        <dsp:cNvPr id="0" name=""/>
        <dsp:cNvSpPr/>
      </dsp:nvSpPr>
      <dsp:spPr>
        <a:xfrm rot="10800000">
          <a:off x="1742890" y="2426039"/>
          <a:ext cx="5979414" cy="947191"/>
        </a:xfrm>
        <a:prstGeom prst="homePlate">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685" tIns="72390" rIns="135128" bIns="72390" numCol="1" spcCol="1270" anchor="ctr" anchorCtr="0">
          <a:noAutofit/>
        </a:bodyPr>
        <a:lstStyle/>
        <a:p>
          <a:pPr marL="0" lvl="0" indent="0" algn="ctr" defTabSz="844550">
            <a:lnSpc>
              <a:spcPct val="90000"/>
            </a:lnSpc>
            <a:spcBef>
              <a:spcPct val="0"/>
            </a:spcBef>
            <a:spcAft>
              <a:spcPct val="35000"/>
            </a:spcAft>
            <a:buNone/>
          </a:pPr>
          <a:r>
            <a:rPr lang="pt-BR" sz="1900" kern="1200"/>
            <a:t>Data centers demandam controle rigoroso de temperatura, umidade relativa e fluxo de ar para garantir o funcionamento adequado.</a:t>
          </a:r>
        </a:p>
      </dsp:txBody>
      <dsp:txXfrm rot="10800000">
        <a:off x="1979688" y="2426039"/>
        <a:ext cx="5742616" cy="947191"/>
      </dsp:txXfrm>
    </dsp:sp>
    <dsp:sp modelId="{633A0534-0A1A-49B1-B9C9-C6E85AF14F62}">
      <dsp:nvSpPr>
        <dsp:cNvPr id="0" name=""/>
        <dsp:cNvSpPr/>
      </dsp:nvSpPr>
      <dsp:spPr>
        <a:xfrm>
          <a:off x="1269295" y="2426039"/>
          <a:ext cx="947191" cy="94719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65D0F-0551-42E4-8DDC-C56C7598D4AF}">
      <dsp:nvSpPr>
        <dsp:cNvPr id="0" name=""/>
        <dsp:cNvSpPr/>
      </dsp:nvSpPr>
      <dsp:spPr>
        <a:xfrm>
          <a:off x="1924644" y="627591"/>
          <a:ext cx="634394" cy="634394"/>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C68E0-D92D-434F-A635-D4AF4D04ABEE}">
      <dsp:nvSpPr>
        <dsp:cNvPr id="0" name=""/>
        <dsp:cNvSpPr/>
      </dsp:nvSpPr>
      <dsp:spPr>
        <a:xfrm>
          <a:off x="1536968" y="1544345"/>
          <a:ext cx="1409765" cy="86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pt-BR" sz="1600" kern="1200" dirty="0"/>
            <a:t>Sistema elétrico é o mais crítico em um data center.</a:t>
          </a:r>
          <a:endParaRPr lang="en-US" sz="1600" kern="1200" dirty="0"/>
        </a:p>
      </dsp:txBody>
      <dsp:txXfrm>
        <a:off x="1536968" y="1544345"/>
        <a:ext cx="1409765" cy="861278"/>
      </dsp:txXfrm>
    </dsp:sp>
    <dsp:sp modelId="{C0D33624-724A-4F68-A101-496DE49F6AD7}">
      <dsp:nvSpPr>
        <dsp:cNvPr id="0" name=""/>
        <dsp:cNvSpPr/>
      </dsp:nvSpPr>
      <dsp:spPr>
        <a:xfrm>
          <a:off x="3581119" y="627591"/>
          <a:ext cx="634394" cy="634394"/>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27C93-3B04-4E17-BD90-7D0AA5A7D336}">
      <dsp:nvSpPr>
        <dsp:cNvPr id="0" name=""/>
        <dsp:cNvSpPr/>
      </dsp:nvSpPr>
      <dsp:spPr>
        <a:xfrm>
          <a:off x="3193442" y="1566643"/>
          <a:ext cx="1409765" cy="86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pt-BR" sz="1400" kern="1200" dirty="0">
              <a:solidFill>
                <a:srgbClr val="00397B">
                  <a:hueOff val="0"/>
                  <a:satOff val="0"/>
                  <a:lumOff val="0"/>
                  <a:alphaOff val="0"/>
                </a:srgbClr>
              </a:solidFill>
              <a:latin typeface="Calibri" panose="020F0502020204030204"/>
              <a:ea typeface="+mn-ea"/>
              <a:cs typeface="+mn-cs"/>
            </a:rPr>
            <a:t>Fornecimento elétrico feito por concessionárias, passando por subestações.</a:t>
          </a:r>
          <a:endParaRPr lang="en-US" sz="1400" kern="1200" dirty="0">
            <a:solidFill>
              <a:srgbClr val="00397B">
                <a:hueOff val="0"/>
                <a:satOff val="0"/>
                <a:lumOff val="0"/>
                <a:alphaOff val="0"/>
              </a:srgbClr>
            </a:solidFill>
            <a:latin typeface="Calibri" panose="020F0502020204030204"/>
            <a:ea typeface="+mn-ea"/>
            <a:cs typeface="+mn-cs"/>
          </a:endParaRPr>
        </a:p>
      </dsp:txBody>
      <dsp:txXfrm>
        <a:off x="3193442" y="1566643"/>
        <a:ext cx="1409765" cy="861278"/>
      </dsp:txXfrm>
    </dsp:sp>
    <dsp:sp modelId="{2FAB37C6-D934-4590-B20C-935101F58EA0}">
      <dsp:nvSpPr>
        <dsp:cNvPr id="0" name=""/>
        <dsp:cNvSpPr/>
      </dsp:nvSpPr>
      <dsp:spPr>
        <a:xfrm>
          <a:off x="5559333" y="586172"/>
          <a:ext cx="634394" cy="634394"/>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FC81F-313F-4631-9E36-FE7A432868C0}">
      <dsp:nvSpPr>
        <dsp:cNvPr id="0" name=""/>
        <dsp:cNvSpPr/>
      </dsp:nvSpPr>
      <dsp:spPr>
        <a:xfrm>
          <a:off x="5180845" y="1456615"/>
          <a:ext cx="1409765" cy="86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pt-BR" sz="1400" kern="1200" dirty="0" err="1">
              <a:solidFill>
                <a:srgbClr val="00397B">
                  <a:hueOff val="0"/>
                  <a:satOff val="0"/>
                  <a:lumOff val="0"/>
                  <a:alphaOff val="0"/>
                </a:srgbClr>
              </a:solidFill>
              <a:latin typeface="Calibri" panose="020F0502020204030204"/>
              <a:ea typeface="+mn-ea"/>
              <a:cs typeface="+mn-cs"/>
            </a:rPr>
            <a:t>Uninterruptible</a:t>
          </a:r>
          <a:r>
            <a:rPr lang="pt-BR" sz="1400" kern="1200" dirty="0">
              <a:solidFill>
                <a:srgbClr val="00397B">
                  <a:hueOff val="0"/>
                  <a:satOff val="0"/>
                  <a:lumOff val="0"/>
                  <a:alphaOff val="0"/>
                </a:srgbClr>
              </a:solidFill>
              <a:latin typeface="Calibri" panose="020F0502020204030204"/>
              <a:ea typeface="+mn-ea"/>
              <a:cs typeface="+mn-cs"/>
            </a:rPr>
            <a:t> Power </a:t>
          </a:r>
          <a:r>
            <a:rPr lang="pt-BR" sz="1400" kern="1200" dirty="0" err="1">
              <a:solidFill>
                <a:srgbClr val="00397B">
                  <a:hueOff val="0"/>
                  <a:satOff val="0"/>
                  <a:lumOff val="0"/>
                  <a:alphaOff val="0"/>
                </a:srgbClr>
              </a:solidFill>
              <a:latin typeface="Calibri" panose="020F0502020204030204"/>
              <a:ea typeface="+mn-ea"/>
              <a:cs typeface="+mn-cs"/>
            </a:rPr>
            <a:t>Supply</a:t>
          </a:r>
          <a:r>
            <a:rPr lang="pt-BR" sz="1400" kern="1200" dirty="0">
              <a:solidFill>
                <a:srgbClr val="00397B">
                  <a:hueOff val="0"/>
                  <a:satOff val="0"/>
                  <a:lumOff val="0"/>
                  <a:alphaOff val="0"/>
                </a:srgbClr>
              </a:solidFill>
              <a:latin typeface="Calibri" panose="020F0502020204030204"/>
              <a:ea typeface="+mn-ea"/>
              <a:cs typeface="+mn-cs"/>
            </a:rPr>
            <a:t> (</a:t>
          </a:r>
          <a:r>
            <a:rPr lang="pt-BR" sz="1400" kern="1200" dirty="0" err="1">
              <a:solidFill>
                <a:srgbClr val="00397B">
                  <a:hueOff val="0"/>
                  <a:satOff val="0"/>
                  <a:lumOff val="0"/>
                  <a:alphaOff val="0"/>
                </a:srgbClr>
              </a:solidFill>
              <a:latin typeface="Calibri" panose="020F0502020204030204"/>
              <a:ea typeface="+mn-ea"/>
              <a:cs typeface="+mn-cs"/>
            </a:rPr>
            <a:t>UPS</a:t>
          </a:r>
          <a:r>
            <a:rPr lang="pt-BR" sz="1400" kern="1200" dirty="0">
              <a:solidFill>
                <a:srgbClr val="00397B">
                  <a:hueOff val="0"/>
                  <a:satOff val="0"/>
                  <a:lumOff val="0"/>
                  <a:alphaOff val="0"/>
                </a:srgbClr>
              </a:solidFill>
              <a:latin typeface="Calibri" panose="020F0502020204030204"/>
              <a:ea typeface="+mn-ea"/>
              <a:cs typeface="+mn-cs"/>
            </a:rPr>
            <a:t>) alimenta equipamentos nas salas de computadores.</a:t>
          </a:r>
          <a:endParaRPr lang="en-US" sz="1400" kern="1200" dirty="0">
            <a:solidFill>
              <a:srgbClr val="00397B">
                <a:hueOff val="0"/>
                <a:satOff val="0"/>
                <a:lumOff val="0"/>
                <a:alphaOff val="0"/>
              </a:srgbClr>
            </a:solidFill>
            <a:latin typeface="Calibri" panose="020F0502020204030204"/>
            <a:ea typeface="+mn-ea"/>
            <a:cs typeface="+mn-cs"/>
          </a:endParaRPr>
        </a:p>
      </dsp:txBody>
      <dsp:txXfrm>
        <a:off x="5180845" y="1456615"/>
        <a:ext cx="1409765" cy="861278"/>
      </dsp:txXfrm>
    </dsp:sp>
    <dsp:sp modelId="{321F745C-FB97-49AB-B184-48E908EEE302}">
      <dsp:nvSpPr>
        <dsp:cNvPr id="0" name=""/>
        <dsp:cNvSpPr/>
      </dsp:nvSpPr>
      <dsp:spPr>
        <a:xfrm>
          <a:off x="5572161" y="2799200"/>
          <a:ext cx="634394" cy="634394"/>
        </a:xfrm>
        <a:prstGeom prst="rect">
          <a:avLst/>
        </a:prstGeom>
        <a:blipFill>
          <a:blip xmlns:r="http://schemas.openxmlformats.org/officeDocument/2006/relationships"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E819B-95E2-4B4D-BDE0-A58F12EF1217}">
      <dsp:nvSpPr>
        <dsp:cNvPr id="0" name=""/>
        <dsp:cNvSpPr/>
      </dsp:nvSpPr>
      <dsp:spPr>
        <a:xfrm>
          <a:off x="5267208" y="3462774"/>
          <a:ext cx="1409765" cy="86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pt-BR" sz="1400" kern="1200" dirty="0">
              <a:solidFill>
                <a:srgbClr val="00397B">
                  <a:hueOff val="0"/>
                  <a:satOff val="0"/>
                  <a:lumOff val="0"/>
                  <a:alphaOff val="0"/>
                </a:srgbClr>
              </a:solidFill>
              <a:latin typeface="Calibri" panose="020F0502020204030204"/>
              <a:ea typeface="+mn-ea"/>
              <a:cs typeface="+mn-cs"/>
            </a:rPr>
            <a:t>UPS é tolerante a falhas e interrupções, usando módulos de baterias.</a:t>
          </a:r>
          <a:endParaRPr lang="en-US" sz="1400" kern="1200" dirty="0">
            <a:solidFill>
              <a:srgbClr val="00397B">
                <a:hueOff val="0"/>
                <a:satOff val="0"/>
                <a:lumOff val="0"/>
                <a:alphaOff val="0"/>
              </a:srgbClr>
            </a:solidFill>
            <a:latin typeface="Calibri" panose="020F0502020204030204"/>
            <a:ea typeface="+mn-ea"/>
            <a:cs typeface="+mn-cs"/>
          </a:endParaRPr>
        </a:p>
      </dsp:txBody>
      <dsp:txXfrm>
        <a:off x="5267208" y="3462774"/>
        <a:ext cx="1409765" cy="861278"/>
      </dsp:txXfrm>
    </dsp:sp>
    <dsp:sp modelId="{D96BEAE5-4D52-4A16-A19D-6158C600F3CF}">
      <dsp:nvSpPr>
        <dsp:cNvPr id="0" name=""/>
        <dsp:cNvSpPr/>
      </dsp:nvSpPr>
      <dsp:spPr>
        <a:xfrm>
          <a:off x="7261784" y="784820"/>
          <a:ext cx="634394" cy="634394"/>
        </a:xfrm>
        <a:prstGeom prst="rect">
          <a:avLst/>
        </a:prstGeom>
        <a:blipFill>
          <a:blip xmlns:r="http://schemas.openxmlformats.org/officeDocument/2006/relationships"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A3064C-43A5-47C9-8976-D5A574A8CE87}">
      <dsp:nvSpPr>
        <dsp:cNvPr id="0" name=""/>
        <dsp:cNvSpPr/>
      </dsp:nvSpPr>
      <dsp:spPr>
        <a:xfrm>
          <a:off x="6657758" y="1557221"/>
          <a:ext cx="1842450" cy="86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pt-BR" sz="1400" kern="1200" dirty="0">
              <a:solidFill>
                <a:srgbClr val="00397B">
                  <a:hueOff val="0"/>
                  <a:satOff val="0"/>
                  <a:lumOff val="0"/>
                  <a:alphaOff val="0"/>
                </a:srgbClr>
              </a:solidFill>
              <a:latin typeface="Calibri" panose="020F0502020204030204"/>
              <a:ea typeface="+mn-ea"/>
              <a:cs typeface="+mn-cs"/>
            </a:rPr>
            <a:t>Garante distribuição contínua, estabilizada e ininterrupta de energia.</a:t>
          </a:r>
          <a:endParaRPr lang="en-US" sz="1400" kern="1200" dirty="0">
            <a:solidFill>
              <a:srgbClr val="00397B">
                <a:hueOff val="0"/>
                <a:satOff val="0"/>
                <a:lumOff val="0"/>
                <a:alphaOff val="0"/>
              </a:srgbClr>
            </a:solidFill>
            <a:latin typeface="Calibri" panose="020F0502020204030204"/>
            <a:ea typeface="+mn-ea"/>
            <a:cs typeface="+mn-cs"/>
          </a:endParaRPr>
        </a:p>
      </dsp:txBody>
      <dsp:txXfrm>
        <a:off x="6657758" y="1557221"/>
        <a:ext cx="1842450" cy="861278"/>
      </dsp:txXfrm>
    </dsp:sp>
    <dsp:sp modelId="{2F3D1608-0613-403D-93D3-62CD64DA9EC5}">
      <dsp:nvSpPr>
        <dsp:cNvPr id="0" name=""/>
        <dsp:cNvSpPr/>
      </dsp:nvSpPr>
      <dsp:spPr>
        <a:xfrm>
          <a:off x="4030656" y="2915777"/>
          <a:ext cx="489073" cy="505809"/>
        </a:xfrm>
        <a:prstGeom prst="rect">
          <a:avLst/>
        </a:prstGeom>
        <a:blipFill>
          <a:blip xmlns:r="http://schemas.openxmlformats.org/officeDocument/2006/relationships"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93C75-0C52-45F8-9DA0-8A56EA212BA6}">
      <dsp:nvSpPr>
        <dsp:cNvPr id="0" name=""/>
        <dsp:cNvSpPr/>
      </dsp:nvSpPr>
      <dsp:spPr>
        <a:xfrm>
          <a:off x="3581635" y="3541943"/>
          <a:ext cx="1406043" cy="86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pt-BR" sz="1400" kern="1200" dirty="0">
              <a:solidFill>
                <a:srgbClr val="00397B">
                  <a:hueOff val="0"/>
                  <a:satOff val="0"/>
                  <a:lumOff val="0"/>
                  <a:alphaOff val="0"/>
                </a:srgbClr>
              </a:solidFill>
              <a:latin typeface="Calibri" panose="020F0502020204030204"/>
              <a:ea typeface="+mn-ea"/>
              <a:cs typeface="+mn-cs"/>
            </a:rPr>
            <a:t>UPS é monitorado em tempo real por sistemas inteligentes.</a:t>
          </a:r>
          <a:endParaRPr lang="en-US" sz="1400" kern="1200" dirty="0">
            <a:solidFill>
              <a:srgbClr val="00397B">
                <a:hueOff val="0"/>
                <a:satOff val="0"/>
                <a:lumOff val="0"/>
                <a:alphaOff val="0"/>
              </a:srgbClr>
            </a:solidFill>
            <a:latin typeface="Calibri" panose="020F0502020204030204"/>
            <a:ea typeface="+mn-ea"/>
            <a:cs typeface="+mn-cs"/>
          </a:endParaRPr>
        </a:p>
      </dsp:txBody>
      <dsp:txXfrm>
        <a:off x="3581635" y="3541943"/>
        <a:ext cx="1406043" cy="861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D6660-E489-47E0-A5E6-1689AE637FD7}">
      <dsp:nvSpPr>
        <dsp:cNvPr id="0" name=""/>
        <dsp:cNvSpPr/>
      </dsp:nvSpPr>
      <dsp:spPr>
        <a:xfrm>
          <a:off x="594705" y="303"/>
          <a:ext cx="2776435" cy="1665861"/>
        </a:xfrm>
        <a:prstGeom prst="rect">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Saldo da atividade: compreensão mútua e continuada do processo dos resultados, com o alcance de acordos sobre como gerenciar riscos.</a:t>
          </a:r>
        </a:p>
      </dsp:txBody>
      <dsp:txXfrm>
        <a:off x="594705" y="303"/>
        <a:ext cx="2776435" cy="1665861"/>
      </dsp:txXfrm>
    </dsp:sp>
    <dsp:sp modelId="{B09B6C5E-573E-4F83-9B4A-C3EB96B868CC}">
      <dsp:nvSpPr>
        <dsp:cNvPr id="0" name=""/>
        <dsp:cNvSpPr/>
      </dsp:nvSpPr>
      <dsp:spPr>
        <a:xfrm>
          <a:off x="3648784" y="303"/>
          <a:ext cx="2776435" cy="1665861"/>
        </a:xfrm>
        <a:prstGeom prst="rect">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a:t>As percepções de risco variam muito de pessoa para pessoa.</a:t>
          </a:r>
        </a:p>
      </dsp:txBody>
      <dsp:txXfrm>
        <a:off x="3648784" y="303"/>
        <a:ext cx="2776435" cy="1665861"/>
      </dsp:txXfrm>
    </dsp:sp>
    <dsp:sp modelId="{C7A9C017-F806-4C77-816D-A8382DD0992A}">
      <dsp:nvSpPr>
        <dsp:cNvPr id="0" name=""/>
        <dsp:cNvSpPr/>
      </dsp:nvSpPr>
      <dsp:spPr>
        <a:xfrm>
          <a:off x="594705" y="1943808"/>
          <a:ext cx="2776435" cy="1665861"/>
        </a:xfrm>
        <a:prstGeom prst="rect">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a:t>Diferentes planos de comunicação do risco devem ser desenvolvidos.</a:t>
          </a:r>
        </a:p>
      </dsp:txBody>
      <dsp:txXfrm>
        <a:off x="594705" y="1943808"/>
        <a:ext cx="2776435" cy="1665861"/>
      </dsp:txXfrm>
    </dsp:sp>
    <dsp:sp modelId="{FC62DCBE-63A8-4546-B80A-DA21F82E47A0}">
      <dsp:nvSpPr>
        <dsp:cNvPr id="0" name=""/>
        <dsp:cNvSpPr/>
      </dsp:nvSpPr>
      <dsp:spPr>
        <a:xfrm>
          <a:off x="3648784" y="1943808"/>
          <a:ext cx="2776435" cy="1665861"/>
        </a:xfrm>
        <a:prstGeom prst="rect">
          <a:avLst/>
        </a:prstGeom>
        <a:solidFill>
          <a:srgbClr val="1C8B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É importante estabelecer um canal de informações sobre riscos com a área de relações públicas da organização.</a:t>
          </a:r>
        </a:p>
      </dsp:txBody>
      <dsp:txXfrm>
        <a:off x="3648784" y="1943808"/>
        <a:ext cx="2776435" cy="16658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11A212-6A12-8F4E-6808-D4F2102078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C73FF2A-1C70-7FA4-A271-9E323F5F89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AA0C11-A484-4AE7-B838-3BA57A26A6BF}" type="datetimeFigureOut">
              <a:rPr lang="pt-BR" smtClean="0"/>
              <a:t>04/12/2023</a:t>
            </a:fld>
            <a:endParaRPr lang="pt-BR"/>
          </a:p>
        </p:txBody>
      </p:sp>
      <p:sp>
        <p:nvSpPr>
          <p:cNvPr id="4" name="Espaço Reservado para Rodapé 3">
            <a:extLst>
              <a:ext uri="{FF2B5EF4-FFF2-40B4-BE49-F238E27FC236}">
                <a16:creationId xmlns:a16="http://schemas.microsoft.com/office/drawing/2014/main" id="{73AFBC9E-D42D-833B-6F78-F44CB4CEF3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8AC13DC-F617-C448-AA01-40021C7D7E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091E9-4D97-4F96-A896-53BB6A17C6BA}" type="slidenum">
              <a:rPr lang="pt-BR" smtClean="0"/>
              <a:t>‹nº›</a:t>
            </a:fld>
            <a:endParaRPr lang="pt-BR"/>
          </a:p>
        </p:txBody>
      </p:sp>
    </p:spTree>
    <p:extLst>
      <p:ext uri="{BB962C8B-B14F-4D97-AF65-F5344CB8AC3E}">
        <p14:creationId xmlns:p14="http://schemas.microsoft.com/office/powerpoint/2010/main" val="329311200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D197A-F8EE-483E-93C3-EA9F4171002C}" type="datetimeFigureOut">
              <a:rPr lang="pt-BR" smtClean="0"/>
              <a:t>04/12/2023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64F7F-7DED-4C02-A8F4-B065AA26BE00}" type="slidenum">
              <a:rPr lang="pt-BR" smtClean="0"/>
              <a:t>‹nº›</a:t>
            </a:fld>
            <a:endParaRPr lang="pt-BR"/>
          </a:p>
        </p:txBody>
      </p:sp>
    </p:spTree>
    <p:extLst>
      <p:ext uri="{BB962C8B-B14F-4D97-AF65-F5344CB8AC3E}">
        <p14:creationId xmlns:p14="http://schemas.microsoft.com/office/powerpoint/2010/main" val="2834007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a:t>
            </a:fld>
            <a:endParaRPr lang="pt-BR"/>
          </a:p>
        </p:txBody>
      </p:sp>
    </p:spTree>
    <p:extLst>
      <p:ext uri="{BB962C8B-B14F-4D97-AF65-F5344CB8AC3E}">
        <p14:creationId xmlns:p14="http://schemas.microsoft.com/office/powerpoint/2010/main" val="422397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rtl="0"/>
            <a:r>
              <a:rPr lang="pt-BR" b="0" i="0" dirty="0">
                <a:solidFill>
                  <a:srgbClr val="5C7080"/>
                </a:solidFill>
                <a:effectLst/>
                <a:latin typeface="var(--text-font-family)"/>
              </a:rPr>
              <a:t>s</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28</a:t>
            </a:fld>
            <a:endParaRPr lang="pt-BR"/>
          </a:p>
        </p:txBody>
      </p:sp>
    </p:spTree>
    <p:extLst>
      <p:ext uri="{BB962C8B-B14F-4D97-AF65-F5344CB8AC3E}">
        <p14:creationId xmlns:p14="http://schemas.microsoft.com/office/powerpoint/2010/main" val="27127379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137</a:t>
            </a:fld>
            <a:endParaRPr lang="pt-BR"/>
          </a:p>
        </p:txBody>
      </p:sp>
    </p:spTree>
    <p:extLst>
      <p:ext uri="{BB962C8B-B14F-4D97-AF65-F5344CB8AC3E}">
        <p14:creationId xmlns:p14="http://schemas.microsoft.com/office/powerpoint/2010/main" val="35527412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138</a:t>
            </a:fld>
            <a:endParaRPr lang="pt-BR"/>
          </a:p>
        </p:txBody>
      </p:sp>
    </p:spTree>
    <p:extLst>
      <p:ext uri="{BB962C8B-B14F-4D97-AF65-F5344CB8AC3E}">
        <p14:creationId xmlns:p14="http://schemas.microsoft.com/office/powerpoint/2010/main" val="4384601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139</a:t>
            </a:fld>
            <a:endParaRPr lang="pt-BR"/>
          </a:p>
        </p:txBody>
      </p:sp>
    </p:spTree>
    <p:extLst>
      <p:ext uri="{BB962C8B-B14F-4D97-AF65-F5344CB8AC3E}">
        <p14:creationId xmlns:p14="http://schemas.microsoft.com/office/powerpoint/2010/main" val="8206892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140</a:t>
            </a:fld>
            <a:endParaRPr lang="pt-BR"/>
          </a:p>
        </p:txBody>
      </p:sp>
    </p:spTree>
    <p:extLst>
      <p:ext uri="{BB962C8B-B14F-4D97-AF65-F5344CB8AC3E}">
        <p14:creationId xmlns:p14="http://schemas.microsoft.com/office/powerpoint/2010/main" val="1466764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141</a:t>
            </a:fld>
            <a:endParaRPr lang="pt-BR"/>
          </a:p>
        </p:txBody>
      </p:sp>
    </p:spTree>
    <p:extLst>
      <p:ext uri="{BB962C8B-B14F-4D97-AF65-F5344CB8AC3E}">
        <p14:creationId xmlns:p14="http://schemas.microsoft.com/office/powerpoint/2010/main" val="19394268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142</a:t>
            </a:fld>
            <a:endParaRPr lang="pt-BR"/>
          </a:p>
        </p:txBody>
      </p:sp>
    </p:spTree>
    <p:extLst>
      <p:ext uri="{BB962C8B-B14F-4D97-AF65-F5344CB8AC3E}">
        <p14:creationId xmlns:p14="http://schemas.microsoft.com/office/powerpoint/2010/main" val="37721990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143</a:t>
            </a:fld>
            <a:endParaRPr lang="pt-BR"/>
          </a:p>
        </p:txBody>
      </p:sp>
    </p:spTree>
    <p:extLst>
      <p:ext uri="{BB962C8B-B14F-4D97-AF65-F5344CB8AC3E}">
        <p14:creationId xmlns:p14="http://schemas.microsoft.com/office/powerpoint/2010/main" val="23170983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144</a:t>
            </a:fld>
            <a:endParaRPr lang="pt-BR"/>
          </a:p>
        </p:txBody>
      </p:sp>
    </p:spTree>
    <p:extLst>
      <p:ext uri="{BB962C8B-B14F-4D97-AF65-F5344CB8AC3E}">
        <p14:creationId xmlns:p14="http://schemas.microsoft.com/office/powerpoint/2010/main" val="34433163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145</a:t>
            </a:fld>
            <a:endParaRPr lang="pt-BR"/>
          </a:p>
        </p:txBody>
      </p:sp>
    </p:spTree>
    <p:extLst>
      <p:ext uri="{BB962C8B-B14F-4D97-AF65-F5344CB8AC3E}">
        <p14:creationId xmlns:p14="http://schemas.microsoft.com/office/powerpoint/2010/main" val="32655435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146</a:t>
            </a:fld>
            <a:endParaRPr lang="pt-BR"/>
          </a:p>
        </p:txBody>
      </p:sp>
    </p:spTree>
    <p:extLst>
      <p:ext uri="{BB962C8B-B14F-4D97-AF65-F5344CB8AC3E}">
        <p14:creationId xmlns:p14="http://schemas.microsoft.com/office/powerpoint/2010/main" val="27795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29</a:t>
            </a:fld>
            <a:endParaRPr lang="pt-BR"/>
          </a:p>
        </p:txBody>
      </p:sp>
    </p:spTree>
    <p:extLst>
      <p:ext uri="{BB962C8B-B14F-4D97-AF65-F5344CB8AC3E}">
        <p14:creationId xmlns:p14="http://schemas.microsoft.com/office/powerpoint/2010/main" val="1099577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147</a:t>
            </a:fld>
            <a:endParaRPr lang="pt-BR"/>
          </a:p>
        </p:txBody>
      </p:sp>
    </p:spTree>
    <p:extLst>
      <p:ext uri="{BB962C8B-B14F-4D97-AF65-F5344CB8AC3E}">
        <p14:creationId xmlns:p14="http://schemas.microsoft.com/office/powerpoint/2010/main" val="7396908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148</a:t>
            </a:fld>
            <a:endParaRPr lang="pt-BR"/>
          </a:p>
        </p:txBody>
      </p:sp>
    </p:spTree>
    <p:extLst>
      <p:ext uri="{BB962C8B-B14F-4D97-AF65-F5344CB8AC3E}">
        <p14:creationId xmlns:p14="http://schemas.microsoft.com/office/powerpoint/2010/main" val="15217505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149</a:t>
            </a:fld>
            <a:endParaRPr lang="pt-BR"/>
          </a:p>
        </p:txBody>
      </p:sp>
    </p:spTree>
    <p:extLst>
      <p:ext uri="{BB962C8B-B14F-4D97-AF65-F5344CB8AC3E}">
        <p14:creationId xmlns:p14="http://schemas.microsoft.com/office/powerpoint/2010/main" val="32069037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150</a:t>
            </a:fld>
            <a:endParaRPr lang="pt-BR"/>
          </a:p>
        </p:txBody>
      </p:sp>
    </p:spTree>
    <p:extLst>
      <p:ext uri="{BB962C8B-B14F-4D97-AF65-F5344CB8AC3E}">
        <p14:creationId xmlns:p14="http://schemas.microsoft.com/office/powerpoint/2010/main" val="22344605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151</a:t>
            </a:fld>
            <a:endParaRPr lang="pt-BR"/>
          </a:p>
        </p:txBody>
      </p:sp>
    </p:spTree>
    <p:extLst>
      <p:ext uri="{BB962C8B-B14F-4D97-AF65-F5344CB8AC3E}">
        <p14:creationId xmlns:p14="http://schemas.microsoft.com/office/powerpoint/2010/main" val="32718339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152</a:t>
            </a:fld>
            <a:endParaRPr lang="pt-BR"/>
          </a:p>
        </p:txBody>
      </p:sp>
    </p:spTree>
    <p:extLst>
      <p:ext uri="{BB962C8B-B14F-4D97-AF65-F5344CB8AC3E}">
        <p14:creationId xmlns:p14="http://schemas.microsoft.com/office/powerpoint/2010/main" val="42182093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153</a:t>
            </a:fld>
            <a:endParaRPr lang="pt-BR"/>
          </a:p>
        </p:txBody>
      </p:sp>
    </p:spTree>
    <p:extLst>
      <p:ext uri="{BB962C8B-B14F-4D97-AF65-F5344CB8AC3E}">
        <p14:creationId xmlns:p14="http://schemas.microsoft.com/office/powerpoint/2010/main" val="17765607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154</a:t>
            </a:fld>
            <a:endParaRPr lang="pt-BR"/>
          </a:p>
        </p:txBody>
      </p:sp>
    </p:spTree>
    <p:extLst>
      <p:ext uri="{BB962C8B-B14F-4D97-AF65-F5344CB8AC3E}">
        <p14:creationId xmlns:p14="http://schemas.microsoft.com/office/powerpoint/2010/main" val="23320298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155</a:t>
            </a:fld>
            <a:endParaRPr lang="pt-BR"/>
          </a:p>
        </p:txBody>
      </p:sp>
    </p:spTree>
    <p:extLst>
      <p:ext uri="{BB962C8B-B14F-4D97-AF65-F5344CB8AC3E}">
        <p14:creationId xmlns:p14="http://schemas.microsoft.com/office/powerpoint/2010/main" val="40871599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b="0" i="0" dirty="0">
                <a:solidFill>
                  <a:srgbClr val="000000"/>
                </a:solidFill>
                <a:effectLst/>
                <a:latin typeface="Söhne"/>
              </a:rPr>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156</a:t>
            </a:fld>
            <a:endParaRPr lang="pt-BR"/>
          </a:p>
        </p:txBody>
      </p:sp>
    </p:spTree>
    <p:extLst>
      <p:ext uri="{BB962C8B-B14F-4D97-AF65-F5344CB8AC3E}">
        <p14:creationId xmlns:p14="http://schemas.microsoft.com/office/powerpoint/2010/main" val="970187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30</a:t>
            </a:fld>
            <a:endParaRPr lang="pt-BR"/>
          </a:p>
        </p:txBody>
      </p:sp>
    </p:spTree>
    <p:extLst>
      <p:ext uri="{BB962C8B-B14F-4D97-AF65-F5344CB8AC3E}">
        <p14:creationId xmlns:p14="http://schemas.microsoft.com/office/powerpoint/2010/main" val="33780054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157</a:t>
            </a:fld>
            <a:endParaRPr lang="pt-BR"/>
          </a:p>
        </p:txBody>
      </p:sp>
    </p:spTree>
    <p:extLst>
      <p:ext uri="{BB962C8B-B14F-4D97-AF65-F5344CB8AC3E}">
        <p14:creationId xmlns:p14="http://schemas.microsoft.com/office/powerpoint/2010/main" val="5215173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158</a:t>
            </a:fld>
            <a:endParaRPr lang="pt-BR"/>
          </a:p>
        </p:txBody>
      </p:sp>
    </p:spTree>
    <p:extLst>
      <p:ext uri="{BB962C8B-B14F-4D97-AF65-F5344CB8AC3E}">
        <p14:creationId xmlns:p14="http://schemas.microsoft.com/office/powerpoint/2010/main" val="15492388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159</a:t>
            </a:fld>
            <a:endParaRPr lang="pt-BR"/>
          </a:p>
        </p:txBody>
      </p:sp>
    </p:spTree>
    <p:extLst>
      <p:ext uri="{BB962C8B-B14F-4D97-AF65-F5344CB8AC3E}">
        <p14:creationId xmlns:p14="http://schemas.microsoft.com/office/powerpoint/2010/main" val="3237792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160</a:t>
            </a:fld>
            <a:endParaRPr lang="pt-BR"/>
          </a:p>
        </p:txBody>
      </p:sp>
    </p:spTree>
    <p:extLst>
      <p:ext uri="{BB962C8B-B14F-4D97-AF65-F5344CB8AC3E}">
        <p14:creationId xmlns:p14="http://schemas.microsoft.com/office/powerpoint/2010/main" val="9754850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161</a:t>
            </a:fld>
            <a:endParaRPr lang="pt-BR"/>
          </a:p>
        </p:txBody>
      </p:sp>
    </p:spTree>
    <p:extLst>
      <p:ext uri="{BB962C8B-B14F-4D97-AF65-F5344CB8AC3E}">
        <p14:creationId xmlns:p14="http://schemas.microsoft.com/office/powerpoint/2010/main" val="3674736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162</a:t>
            </a:fld>
            <a:endParaRPr lang="pt-BR"/>
          </a:p>
        </p:txBody>
      </p:sp>
    </p:spTree>
    <p:extLst>
      <p:ext uri="{BB962C8B-B14F-4D97-AF65-F5344CB8AC3E}">
        <p14:creationId xmlns:p14="http://schemas.microsoft.com/office/powerpoint/2010/main" val="2745157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163</a:t>
            </a:fld>
            <a:endParaRPr lang="pt-BR"/>
          </a:p>
        </p:txBody>
      </p:sp>
    </p:spTree>
    <p:extLst>
      <p:ext uri="{BB962C8B-B14F-4D97-AF65-F5344CB8AC3E}">
        <p14:creationId xmlns:p14="http://schemas.microsoft.com/office/powerpoint/2010/main" val="2375744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165</a:t>
            </a:fld>
            <a:endParaRPr lang="pt-BR"/>
          </a:p>
        </p:txBody>
      </p:sp>
    </p:spTree>
    <p:extLst>
      <p:ext uri="{BB962C8B-B14F-4D97-AF65-F5344CB8AC3E}">
        <p14:creationId xmlns:p14="http://schemas.microsoft.com/office/powerpoint/2010/main" val="1269767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166</a:t>
            </a:fld>
            <a:endParaRPr lang="pt-BR"/>
          </a:p>
        </p:txBody>
      </p:sp>
    </p:spTree>
    <p:extLst>
      <p:ext uri="{BB962C8B-B14F-4D97-AF65-F5344CB8AC3E}">
        <p14:creationId xmlns:p14="http://schemas.microsoft.com/office/powerpoint/2010/main" val="37126544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167</a:t>
            </a:fld>
            <a:endParaRPr lang="pt-BR"/>
          </a:p>
        </p:txBody>
      </p:sp>
    </p:spTree>
    <p:extLst>
      <p:ext uri="{BB962C8B-B14F-4D97-AF65-F5344CB8AC3E}">
        <p14:creationId xmlns:p14="http://schemas.microsoft.com/office/powerpoint/2010/main" val="1244540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33</a:t>
            </a:fld>
            <a:endParaRPr lang="pt-BR"/>
          </a:p>
        </p:txBody>
      </p:sp>
    </p:spTree>
    <p:extLst>
      <p:ext uri="{BB962C8B-B14F-4D97-AF65-F5344CB8AC3E}">
        <p14:creationId xmlns:p14="http://schemas.microsoft.com/office/powerpoint/2010/main" val="3455901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168</a:t>
            </a:fld>
            <a:endParaRPr lang="pt-BR"/>
          </a:p>
        </p:txBody>
      </p:sp>
    </p:spTree>
    <p:extLst>
      <p:ext uri="{BB962C8B-B14F-4D97-AF65-F5344CB8AC3E}">
        <p14:creationId xmlns:p14="http://schemas.microsoft.com/office/powerpoint/2010/main" val="21545612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169</a:t>
            </a:fld>
            <a:endParaRPr lang="pt-BR"/>
          </a:p>
        </p:txBody>
      </p:sp>
    </p:spTree>
    <p:extLst>
      <p:ext uri="{BB962C8B-B14F-4D97-AF65-F5344CB8AC3E}">
        <p14:creationId xmlns:p14="http://schemas.microsoft.com/office/powerpoint/2010/main" val="31223852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170</a:t>
            </a:fld>
            <a:endParaRPr lang="pt-BR"/>
          </a:p>
        </p:txBody>
      </p:sp>
    </p:spTree>
    <p:extLst>
      <p:ext uri="{BB962C8B-B14F-4D97-AF65-F5344CB8AC3E}">
        <p14:creationId xmlns:p14="http://schemas.microsoft.com/office/powerpoint/2010/main" val="7612177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171</a:t>
            </a:fld>
            <a:endParaRPr lang="pt-BR"/>
          </a:p>
        </p:txBody>
      </p:sp>
    </p:spTree>
    <p:extLst>
      <p:ext uri="{BB962C8B-B14F-4D97-AF65-F5344CB8AC3E}">
        <p14:creationId xmlns:p14="http://schemas.microsoft.com/office/powerpoint/2010/main" val="10869979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172</a:t>
            </a:fld>
            <a:endParaRPr lang="pt-BR"/>
          </a:p>
        </p:txBody>
      </p:sp>
    </p:spTree>
    <p:extLst>
      <p:ext uri="{BB962C8B-B14F-4D97-AF65-F5344CB8AC3E}">
        <p14:creationId xmlns:p14="http://schemas.microsoft.com/office/powerpoint/2010/main" val="159174392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173</a:t>
            </a:fld>
            <a:endParaRPr lang="pt-BR"/>
          </a:p>
        </p:txBody>
      </p:sp>
    </p:spTree>
    <p:extLst>
      <p:ext uri="{BB962C8B-B14F-4D97-AF65-F5344CB8AC3E}">
        <p14:creationId xmlns:p14="http://schemas.microsoft.com/office/powerpoint/2010/main" val="32267642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174</a:t>
            </a:fld>
            <a:endParaRPr lang="pt-BR"/>
          </a:p>
        </p:txBody>
      </p:sp>
    </p:spTree>
    <p:extLst>
      <p:ext uri="{BB962C8B-B14F-4D97-AF65-F5344CB8AC3E}">
        <p14:creationId xmlns:p14="http://schemas.microsoft.com/office/powerpoint/2010/main" val="25742093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175</a:t>
            </a:fld>
            <a:endParaRPr lang="pt-BR"/>
          </a:p>
        </p:txBody>
      </p:sp>
    </p:spTree>
    <p:extLst>
      <p:ext uri="{BB962C8B-B14F-4D97-AF65-F5344CB8AC3E}">
        <p14:creationId xmlns:p14="http://schemas.microsoft.com/office/powerpoint/2010/main" val="33425161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176</a:t>
            </a:fld>
            <a:endParaRPr lang="pt-BR"/>
          </a:p>
        </p:txBody>
      </p:sp>
    </p:spTree>
    <p:extLst>
      <p:ext uri="{BB962C8B-B14F-4D97-AF65-F5344CB8AC3E}">
        <p14:creationId xmlns:p14="http://schemas.microsoft.com/office/powerpoint/2010/main" val="833252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177</a:t>
            </a:fld>
            <a:endParaRPr lang="pt-BR"/>
          </a:p>
        </p:txBody>
      </p:sp>
    </p:spTree>
    <p:extLst>
      <p:ext uri="{BB962C8B-B14F-4D97-AF65-F5344CB8AC3E}">
        <p14:creationId xmlns:p14="http://schemas.microsoft.com/office/powerpoint/2010/main" val="362768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34</a:t>
            </a:fld>
            <a:endParaRPr lang="pt-BR"/>
          </a:p>
        </p:txBody>
      </p:sp>
    </p:spTree>
    <p:extLst>
      <p:ext uri="{BB962C8B-B14F-4D97-AF65-F5344CB8AC3E}">
        <p14:creationId xmlns:p14="http://schemas.microsoft.com/office/powerpoint/2010/main" val="18973494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178</a:t>
            </a:fld>
            <a:endParaRPr lang="pt-BR"/>
          </a:p>
        </p:txBody>
      </p:sp>
    </p:spTree>
    <p:extLst>
      <p:ext uri="{BB962C8B-B14F-4D97-AF65-F5344CB8AC3E}">
        <p14:creationId xmlns:p14="http://schemas.microsoft.com/office/powerpoint/2010/main" val="9273468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179</a:t>
            </a:fld>
            <a:endParaRPr lang="pt-BR"/>
          </a:p>
        </p:txBody>
      </p:sp>
    </p:spTree>
    <p:extLst>
      <p:ext uri="{BB962C8B-B14F-4D97-AF65-F5344CB8AC3E}">
        <p14:creationId xmlns:p14="http://schemas.microsoft.com/office/powerpoint/2010/main" val="33105959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180</a:t>
            </a:fld>
            <a:endParaRPr lang="pt-BR"/>
          </a:p>
        </p:txBody>
      </p:sp>
    </p:spTree>
    <p:extLst>
      <p:ext uri="{BB962C8B-B14F-4D97-AF65-F5344CB8AC3E}">
        <p14:creationId xmlns:p14="http://schemas.microsoft.com/office/powerpoint/2010/main" val="20420615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181</a:t>
            </a:fld>
            <a:endParaRPr lang="pt-BR"/>
          </a:p>
        </p:txBody>
      </p:sp>
    </p:spTree>
    <p:extLst>
      <p:ext uri="{BB962C8B-B14F-4D97-AF65-F5344CB8AC3E}">
        <p14:creationId xmlns:p14="http://schemas.microsoft.com/office/powerpoint/2010/main" val="20123360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182</a:t>
            </a:fld>
            <a:endParaRPr lang="pt-BR"/>
          </a:p>
        </p:txBody>
      </p:sp>
    </p:spTree>
    <p:extLst>
      <p:ext uri="{BB962C8B-B14F-4D97-AF65-F5344CB8AC3E}">
        <p14:creationId xmlns:p14="http://schemas.microsoft.com/office/powerpoint/2010/main" val="32906950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184</a:t>
            </a:fld>
            <a:endParaRPr lang="pt-BR"/>
          </a:p>
        </p:txBody>
      </p:sp>
    </p:spTree>
    <p:extLst>
      <p:ext uri="{BB962C8B-B14F-4D97-AF65-F5344CB8AC3E}">
        <p14:creationId xmlns:p14="http://schemas.microsoft.com/office/powerpoint/2010/main" val="20357613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185</a:t>
            </a:fld>
            <a:endParaRPr lang="pt-BR"/>
          </a:p>
        </p:txBody>
      </p:sp>
    </p:spTree>
    <p:extLst>
      <p:ext uri="{BB962C8B-B14F-4D97-AF65-F5344CB8AC3E}">
        <p14:creationId xmlns:p14="http://schemas.microsoft.com/office/powerpoint/2010/main" val="24664257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186</a:t>
            </a:fld>
            <a:endParaRPr lang="pt-BR"/>
          </a:p>
        </p:txBody>
      </p:sp>
    </p:spTree>
    <p:extLst>
      <p:ext uri="{BB962C8B-B14F-4D97-AF65-F5344CB8AC3E}">
        <p14:creationId xmlns:p14="http://schemas.microsoft.com/office/powerpoint/2010/main" val="421193199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187</a:t>
            </a:fld>
            <a:endParaRPr lang="pt-BR"/>
          </a:p>
        </p:txBody>
      </p:sp>
    </p:spTree>
    <p:extLst>
      <p:ext uri="{BB962C8B-B14F-4D97-AF65-F5344CB8AC3E}">
        <p14:creationId xmlns:p14="http://schemas.microsoft.com/office/powerpoint/2010/main" val="20475055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188</a:t>
            </a:fld>
            <a:endParaRPr lang="pt-BR"/>
          </a:p>
        </p:txBody>
      </p:sp>
    </p:spTree>
    <p:extLst>
      <p:ext uri="{BB962C8B-B14F-4D97-AF65-F5344CB8AC3E}">
        <p14:creationId xmlns:p14="http://schemas.microsoft.com/office/powerpoint/2010/main" val="21958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35</a:t>
            </a:fld>
            <a:endParaRPr lang="pt-BR"/>
          </a:p>
        </p:txBody>
      </p:sp>
    </p:spTree>
    <p:extLst>
      <p:ext uri="{BB962C8B-B14F-4D97-AF65-F5344CB8AC3E}">
        <p14:creationId xmlns:p14="http://schemas.microsoft.com/office/powerpoint/2010/main" val="359875872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189</a:t>
            </a:fld>
            <a:endParaRPr lang="pt-BR"/>
          </a:p>
        </p:txBody>
      </p:sp>
    </p:spTree>
    <p:extLst>
      <p:ext uri="{BB962C8B-B14F-4D97-AF65-F5344CB8AC3E}">
        <p14:creationId xmlns:p14="http://schemas.microsoft.com/office/powerpoint/2010/main" val="263381526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190</a:t>
            </a:fld>
            <a:endParaRPr lang="pt-BR"/>
          </a:p>
        </p:txBody>
      </p:sp>
    </p:spTree>
    <p:extLst>
      <p:ext uri="{BB962C8B-B14F-4D97-AF65-F5344CB8AC3E}">
        <p14:creationId xmlns:p14="http://schemas.microsoft.com/office/powerpoint/2010/main" val="27773926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191</a:t>
            </a:fld>
            <a:endParaRPr lang="pt-BR"/>
          </a:p>
        </p:txBody>
      </p:sp>
    </p:spTree>
    <p:extLst>
      <p:ext uri="{BB962C8B-B14F-4D97-AF65-F5344CB8AC3E}">
        <p14:creationId xmlns:p14="http://schemas.microsoft.com/office/powerpoint/2010/main" val="23805643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192</a:t>
            </a:fld>
            <a:endParaRPr lang="pt-BR"/>
          </a:p>
        </p:txBody>
      </p:sp>
    </p:spTree>
    <p:extLst>
      <p:ext uri="{BB962C8B-B14F-4D97-AF65-F5344CB8AC3E}">
        <p14:creationId xmlns:p14="http://schemas.microsoft.com/office/powerpoint/2010/main" val="15855617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193</a:t>
            </a:fld>
            <a:endParaRPr lang="pt-BR"/>
          </a:p>
        </p:txBody>
      </p:sp>
    </p:spTree>
    <p:extLst>
      <p:ext uri="{BB962C8B-B14F-4D97-AF65-F5344CB8AC3E}">
        <p14:creationId xmlns:p14="http://schemas.microsoft.com/office/powerpoint/2010/main" val="125012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5C7080"/>
                </a:solidFill>
                <a:effectLst/>
                <a:latin typeface="Roboto" panose="02000000000000000000" pitchFamily="2" charset="0"/>
              </a:rPr>
              <a:t> </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194</a:t>
            </a:fld>
            <a:endParaRPr lang="pt-BR"/>
          </a:p>
        </p:txBody>
      </p:sp>
    </p:spTree>
    <p:extLst>
      <p:ext uri="{BB962C8B-B14F-4D97-AF65-F5344CB8AC3E}">
        <p14:creationId xmlns:p14="http://schemas.microsoft.com/office/powerpoint/2010/main" val="9207208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196</a:t>
            </a:fld>
            <a:endParaRPr lang="pt-BR"/>
          </a:p>
        </p:txBody>
      </p:sp>
    </p:spTree>
    <p:extLst>
      <p:ext uri="{BB962C8B-B14F-4D97-AF65-F5344CB8AC3E}">
        <p14:creationId xmlns:p14="http://schemas.microsoft.com/office/powerpoint/2010/main" val="19471175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197</a:t>
            </a:fld>
            <a:endParaRPr lang="pt-BR"/>
          </a:p>
        </p:txBody>
      </p:sp>
    </p:spTree>
    <p:extLst>
      <p:ext uri="{BB962C8B-B14F-4D97-AF65-F5344CB8AC3E}">
        <p14:creationId xmlns:p14="http://schemas.microsoft.com/office/powerpoint/2010/main" val="144382600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198</a:t>
            </a:fld>
            <a:endParaRPr lang="pt-BR"/>
          </a:p>
        </p:txBody>
      </p:sp>
    </p:spTree>
    <p:extLst>
      <p:ext uri="{BB962C8B-B14F-4D97-AF65-F5344CB8AC3E}">
        <p14:creationId xmlns:p14="http://schemas.microsoft.com/office/powerpoint/2010/main" val="41917366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199</a:t>
            </a:fld>
            <a:endParaRPr lang="pt-BR"/>
          </a:p>
        </p:txBody>
      </p:sp>
    </p:spTree>
    <p:extLst>
      <p:ext uri="{BB962C8B-B14F-4D97-AF65-F5344CB8AC3E}">
        <p14:creationId xmlns:p14="http://schemas.microsoft.com/office/powerpoint/2010/main" val="1626702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36</a:t>
            </a:fld>
            <a:endParaRPr lang="pt-BR"/>
          </a:p>
        </p:txBody>
      </p:sp>
    </p:spTree>
    <p:extLst>
      <p:ext uri="{BB962C8B-B14F-4D97-AF65-F5344CB8AC3E}">
        <p14:creationId xmlns:p14="http://schemas.microsoft.com/office/powerpoint/2010/main" val="116600109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200</a:t>
            </a:fld>
            <a:endParaRPr lang="pt-BR"/>
          </a:p>
        </p:txBody>
      </p:sp>
    </p:spTree>
    <p:extLst>
      <p:ext uri="{BB962C8B-B14F-4D97-AF65-F5344CB8AC3E}">
        <p14:creationId xmlns:p14="http://schemas.microsoft.com/office/powerpoint/2010/main" val="2454973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201</a:t>
            </a:fld>
            <a:endParaRPr lang="pt-BR"/>
          </a:p>
        </p:txBody>
      </p:sp>
    </p:spTree>
    <p:extLst>
      <p:ext uri="{BB962C8B-B14F-4D97-AF65-F5344CB8AC3E}">
        <p14:creationId xmlns:p14="http://schemas.microsoft.com/office/powerpoint/2010/main" val="38088106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202</a:t>
            </a:fld>
            <a:endParaRPr lang="pt-BR"/>
          </a:p>
        </p:txBody>
      </p:sp>
    </p:spTree>
    <p:extLst>
      <p:ext uri="{BB962C8B-B14F-4D97-AF65-F5344CB8AC3E}">
        <p14:creationId xmlns:p14="http://schemas.microsoft.com/office/powerpoint/2010/main" val="17461037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203</a:t>
            </a:fld>
            <a:endParaRPr lang="pt-BR"/>
          </a:p>
        </p:txBody>
      </p:sp>
    </p:spTree>
    <p:extLst>
      <p:ext uri="{BB962C8B-B14F-4D97-AF65-F5344CB8AC3E}">
        <p14:creationId xmlns:p14="http://schemas.microsoft.com/office/powerpoint/2010/main" val="1655715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37</a:t>
            </a:fld>
            <a:endParaRPr lang="pt-BR"/>
          </a:p>
        </p:txBody>
      </p:sp>
    </p:spTree>
    <p:extLst>
      <p:ext uri="{BB962C8B-B14F-4D97-AF65-F5344CB8AC3E}">
        <p14:creationId xmlns:p14="http://schemas.microsoft.com/office/powerpoint/2010/main" val="3569091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39</a:t>
            </a:fld>
            <a:endParaRPr lang="pt-BR"/>
          </a:p>
        </p:txBody>
      </p:sp>
    </p:spTree>
    <p:extLst>
      <p:ext uri="{BB962C8B-B14F-4D97-AF65-F5344CB8AC3E}">
        <p14:creationId xmlns:p14="http://schemas.microsoft.com/office/powerpoint/2010/main" val="372807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40</a:t>
            </a:fld>
            <a:endParaRPr lang="pt-BR"/>
          </a:p>
        </p:txBody>
      </p:sp>
    </p:spTree>
    <p:extLst>
      <p:ext uri="{BB962C8B-B14F-4D97-AF65-F5344CB8AC3E}">
        <p14:creationId xmlns:p14="http://schemas.microsoft.com/office/powerpoint/2010/main" val="3310661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a:t>
            </a:fld>
            <a:endParaRPr lang="pt-BR"/>
          </a:p>
        </p:txBody>
      </p:sp>
    </p:spTree>
    <p:extLst>
      <p:ext uri="{BB962C8B-B14F-4D97-AF65-F5344CB8AC3E}">
        <p14:creationId xmlns:p14="http://schemas.microsoft.com/office/powerpoint/2010/main" val="3746132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41</a:t>
            </a:fld>
            <a:endParaRPr lang="pt-BR"/>
          </a:p>
        </p:txBody>
      </p:sp>
    </p:spTree>
    <p:extLst>
      <p:ext uri="{BB962C8B-B14F-4D97-AF65-F5344CB8AC3E}">
        <p14:creationId xmlns:p14="http://schemas.microsoft.com/office/powerpoint/2010/main" val="689776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42</a:t>
            </a:fld>
            <a:endParaRPr lang="pt-BR"/>
          </a:p>
        </p:txBody>
      </p:sp>
    </p:spTree>
    <p:extLst>
      <p:ext uri="{BB962C8B-B14F-4D97-AF65-F5344CB8AC3E}">
        <p14:creationId xmlns:p14="http://schemas.microsoft.com/office/powerpoint/2010/main" val="2099073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44</a:t>
            </a:fld>
            <a:endParaRPr lang="pt-BR"/>
          </a:p>
        </p:txBody>
      </p:sp>
    </p:spTree>
    <p:extLst>
      <p:ext uri="{BB962C8B-B14F-4D97-AF65-F5344CB8AC3E}">
        <p14:creationId xmlns:p14="http://schemas.microsoft.com/office/powerpoint/2010/main" val="285882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45</a:t>
            </a:fld>
            <a:endParaRPr lang="pt-BR"/>
          </a:p>
        </p:txBody>
      </p:sp>
    </p:spTree>
    <p:extLst>
      <p:ext uri="{BB962C8B-B14F-4D97-AF65-F5344CB8AC3E}">
        <p14:creationId xmlns:p14="http://schemas.microsoft.com/office/powerpoint/2010/main" val="119619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47</a:t>
            </a:fld>
            <a:endParaRPr lang="pt-BR"/>
          </a:p>
        </p:txBody>
      </p:sp>
    </p:spTree>
    <p:extLst>
      <p:ext uri="{BB962C8B-B14F-4D97-AF65-F5344CB8AC3E}">
        <p14:creationId xmlns:p14="http://schemas.microsoft.com/office/powerpoint/2010/main" val="779647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48</a:t>
            </a:fld>
            <a:endParaRPr lang="pt-BR"/>
          </a:p>
        </p:txBody>
      </p:sp>
    </p:spTree>
    <p:extLst>
      <p:ext uri="{BB962C8B-B14F-4D97-AF65-F5344CB8AC3E}">
        <p14:creationId xmlns:p14="http://schemas.microsoft.com/office/powerpoint/2010/main" val="3398225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49</a:t>
            </a:fld>
            <a:endParaRPr lang="pt-BR"/>
          </a:p>
        </p:txBody>
      </p:sp>
    </p:spTree>
    <p:extLst>
      <p:ext uri="{BB962C8B-B14F-4D97-AF65-F5344CB8AC3E}">
        <p14:creationId xmlns:p14="http://schemas.microsoft.com/office/powerpoint/2010/main" val="2101011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50</a:t>
            </a:fld>
            <a:endParaRPr lang="pt-BR"/>
          </a:p>
        </p:txBody>
      </p:sp>
    </p:spTree>
    <p:extLst>
      <p:ext uri="{BB962C8B-B14F-4D97-AF65-F5344CB8AC3E}">
        <p14:creationId xmlns:p14="http://schemas.microsoft.com/office/powerpoint/2010/main" val="25112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51</a:t>
            </a:fld>
            <a:endParaRPr lang="pt-BR"/>
          </a:p>
        </p:txBody>
      </p:sp>
    </p:spTree>
    <p:extLst>
      <p:ext uri="{BB962C8B-B14F-4D97-AF65-F5344CB8AC3E}">
        <p14:creationId xmlns:p14="http://schemas.microsoft.com/office/powerpoint/2010/main" val="500683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52</a:t>
            </a:fld>
            <a:endParaRPr lang="pt-BR"/>
          </a:p>
        </p:txBody>
      </p:sp>
    </p:spTree>
    <p:extLst>
      <p:ext uri="{BB962C8B-B14F-4D97-AF65-F5344CB8AC3E}">
        <p14:creationId xmlns:p14="http://schemas.microsoft.com/office/powerpoint/2010/main" val="115267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15</a:t>
            </a:fld>
            <a:endParaRPr lang="pt-BR"/>
          </a:p>
        </p:txBody>
      </p:sp>
    </p:spTree>
    <p:extLst>
      <p:ext uri="{BB962C8B-B14F-4D97-AF65-F5344CB8AC3E}">
        <p14:creationId xmlns:p14="http://schemas.microsoft.com/office/powerpoint/2010/main" val="283359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53</a:t>
            </a:fld>
            <a:endParaRPr lang="pt-BR"/>
          </a:p>
        </p:txBody>
      </p:sp>
    </p:spTree>
    <p:extLst>
      <p:ext uri="{BB962C8B-B14F-4D97-AF65-F5344CB8AC3E}">
        <p14:creationId xmlns:p14="http://schemas.microsoft.com/office/powerpoint/2010/main" val="2499114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54</a:t>
            </a:fld>
            <a:endParaRPr lang="pt-BR"/>
          </a:p>
        </p:txBody>
      </p:sp>
    </p:spTree>
    <p:extLst>
      <p:ext uri="{BB962C8B-B14F-4D97-AF65-F5344CB8AC3E}">
        <p14:creationId xmlns:p14="http://schemas.microsoft.com/office/powerpoint/2010/main" val="76335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56</a:t>
            </a:fld>
            <a:endParaRPr lang="pt-BR"/>
          </a:p>
        </p:txBody>
      </p:sp>
    </p:spTree>
    <p:extLst>
      <p:ext uri="{BB962C8B-B14F-4D97-AF65-F5344CB8AC3E}">
        <p14:creationId xmlns:p14="http://schemas.microsoft.com/office/powerpoint/2010/main" val="2342127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58</a:t>
            </a:fld>
            <a:endParaRPr lang="pt-BR"/>
          </a:p>
        </p:txBody>
      </p:sp>
    </p:spTree>
    <p:extLst>
      <p:ext uri="{BB962C8B-B14F-4D97-AF65-F5344CB8AC3E}">
        <p14:creationId xmlns:p14="http://schemas.microsoft.com/office/powerpoint/2010/main" val="761365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59</a:t>
            </a:fld>
            <a:endParaRPr lang="pt-BR"/>
          </a:p>
        </p:txBody>
      </p:sp>
    </p:spTree>
    <p:extLst>
      <p:ext uri="{BB962C8B-B14F-4D97-AF65-F5344CB8AC3E}">
        <p14:creationId xmlns:p14="http://schemas.microsoft.com/office/powerpoint/2010/main" val="2425009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60</a:t>
            </a:fld>
            <a:endParaRPr lang="pt-BR"/>
          </a:p>
        </p:txBody>
      </p:sp>
    </p:spTree>
    <p:extLst>
      <p:ext uri="{BB962C8B-B14F-4D97-AF65-F5344CB8AC3E}">
        <p14:creationId xmlns:p14="http://schemas.microsoft.com/office/powerpoint/2010/main" val="3388346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61</a:t>
            </a:fld>
            <a:endParaRPr lang="pt-BR"/>
          </a:p>
        </p:txBody>
      </p:sp>
    </p:spTree>
    <p:extLst>
      <p:ext uri="{BB962C8B-B14F-4D97-AF65-F5344CB8AC3E}">
        <p14:creationId xmlns:p14="http://schemas.microsoft.com/office/powerpoint/2010/main" val="363464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62</a:t>
            </a:fld>
            <a:endParaRPr lang="pt-BR"/>
          </a:p>
        </p:txBody>
      </p:sp>
    </p:spTree>
    <p:extLst>
      <p:ext uri="{BB962C8B-B14F-4D97-AF65-F5344CB8AC3E}">
        <p14:creationId xmlns:p14="http://schemas.microsoft.com/office/powerpoint/2010/main" val="2275329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63</a:t>
            </a:fld>
            <a:endParaRPr lang="pt-BR"/>
          </a:p>
        </p:txBody>
      </p:sp>
    </p:spTree>
    <p:extLst>
      <p:ext uri="{BB962C8B-B14F-4D97-AF65-F5344CB8AC3E}">
        <p14:creationId xmlns:p14="http://schemas.microsoft.com/office/powerpoint/2010/main" val="107799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64</a:t>
            </a:fld>
            <a:endParaRPr lang="pt-BR"/>
          </a:p>
        </p:txBody>
      </p:sp>
    </p:spTree>
    <p:extLst>
      <p:ext uri="{BB962C8B-B14F-4D97-AF65-F5344CB8AC3E}">
        <p14:creationId xmlns:p14="http://schemas.microsoft.com/office/powerpoint/2010/main" val="389922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16</a:t>
            </a:fld>
            <a:endParaRPr lang="pt-BR"/>
          </a:p>
        </p:txBody>
      </p:sp>
    </p:spTree>
    <p:extLst>
      <p:ext uri="{BB962C8B-B14F-4D97-AF65-F5344CB8AC3E}">
        <p14:creationId xmlns:p14="http://schemas.microsoft.com/office/powerpoint/2010/main" val="1391974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65</a:t>
            </a:fld>
            <a:endParaRPr lang="pt-BR"/>
          </a:p>
        </p:txBody>
      </p:sp>
    </p:spTree>
    <p:extLst>
      <p:ext uri="{BB962C8B-B14F-4D97-AF65-F5344CB8AC3E}">
        <p14:creationId xmlns:p14="http://schemas.microsoft.com/office/powerpoint/2010/main" val="3182283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66</a:t>
            </a:fld>
            <a:endParaRPr lang="pt-BR"/>
          </a:p>
        </p:txBody>
      </p:sp>
    </p:spTree>
    <p:extLst>
      <p:ext uri="{BB962C8B-B14F-4D97-AF65-F5344CB8AC3E}">
        <p14:creationId xmlns:p14="http://schemas.microsoft.com/office/powerpoint/2010/main" val="16928886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67</a:t>
            </a:fld>
            <a:endParaRPr lang="pt-BR"/>
          </a:p>
        </p:txBody>
      </p:sp>
    </p:spTree>
    <p:extLst>
      <p:ext uri="{BB962C8B-B14F-4D97-AF65-F5344CB8AC3E}">
        <p14:creationId xmlns:p14="http://schemas.microsoft.com/office/powerpoint/2010/main" val="1711188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68</a:t>
            </a:fld>
            <a:endParaRPr lang="pt-BR"/>
          </a:p>
        </p:txBody>
      </p:sp>
    </p:spTree>
    <p:extLst>
      <p:ext uri="{BB962C8B-B14F-4D97-AF65-F5344CB8AC3E}">
        <p14:creationId xmlns:p14="http://schemas.microsoft.com/office/powerpoint/2010/main" val="3255743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69</a:t>
            </a:fld>
            <a:endParaRPr lang="pt-BR"/>
          </a:p>
        </p:txBody>
      </p:sp>
    </p:spTree>
    <p:extLst>
      <p:ext uri="{BB962C8B-B14F-4D97-AF65-F5344CB8AC3E}">
        <p14:creationId xmlns:p14="http://schemas.microsoft.com/office/powerpoint/2010/main" val="4294571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70</a:t>
            </a:fld>
            <a:endParaRPr lang="pt-BR"/>
          </a:p>
        </p:txBody>
      </p:sp>
    </p:spTree>
    <p:extLst>
      <p:ext uri="{BB962C8B-B14F-4D97-AF65-F5344CB8AC3E}">
        <p14:creationId xmlns:p14="http://schemas.microsoft.com/office/powerpoint/2010/main" val="808248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71</a:t>
            </a:fld>
            <a:endParaRPr lang="pt-BR"/>
          </a:p>
        </p:txBody>
      </p:sp>
    </p:spTree>
    <p:extLst>
      <p:ext uri="{BB962C8B-B14F-4D97-AF65-F5344CB8AC3E}">
        <p14:creationId xmlns:p14="http://schemas.microsoft.com/office/powerpoint/2010/main" val="3401881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73</a:t>
            </a:fld>
            <a:endParaRPr lang="pt-BR"/>
          </a:p>
        </p:txBody>
      </p:sp>
    </p:spTree>
    <p:extLst>
      <p:ext uri="{BB962C8B-B14F-4D97-AF65-F5344CB8AC3E}">
        <p14:creationId xmlns:p14="http://schemas.microsoft.com/office/powerpoint/2010/main" val="3904091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5C7080"/>
                </a:solidFill>
                <a:effectLst/>
                <a:latin typeface="Roboto" panose="02000000000000000000" pitchFamily="2" charset="0"/>
              </a:rPr>
              <a:t>, </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75</a:t>
            </a:fld>
            <a:endParaRPr lang="pt-BR"/>
          </a:p>
        </p:txBody>
      </p:sp>
    </p:spTree>
    <p:extLst>
      <p:ext uri="{BB962C8B-B14F-4D97-AF65-F5344CB8AC3E}">
        <p14:creationId xmlns:p14="http://schemas.microsoft.com/office/powerpoint/2010/main" val="969649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5C7080"/>
                </a:solidFill>
                <a:effectLst/>
                <a:latin typeface="Roboto" panose="02000000000000000000" pitchFamily="2" charset="0"/>
              </a:rPr>
              <a:t>, </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76</a:t>
            </a:fld>
            <a:endParaRPr lang="pt-BR"/>
          </a:p>
        </p:txBody>
      </p:sp>
    </p:spTree>
    <p:extLst>
      <p:ext uri="{BB962C8B-B14F-4D97-AF65-F5344CB8AC3E}">
        <p14:creationId xmlns:p14="http://schemas.microsoft.com/office/powerpoint/2010/main" val="227573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17</a:t>
            </a:fld>
            <a:endParaRPr lang="pt-BR"/>
          </a:p>
        </p:txBody>
      </p:sp>
    </p:spTree>
    <p:extLst>
      <p:ext uri="{BB962C8B-B14F-4D97-AF65-F5344CB8AC3E}">
        <p14:creationId xmlns:p14="http://schemas.microsoft.com/office/powerpoint/2010/main" val="2138314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77</a:t>
            </a:fld>
            <a:endParaRPr lang="pt-BR"/>
          </a:p>
        </p:txBody>
      </p:sp>
    </p:spTree>
    <p:extLst>
      <p:ext uri="{BB962C8B-B14F-4D97-AF65-F5344CB8AC3E}">
        <p14:creationId xmlns:p14="http://schemas.microsoft.com/office/powerpoint/2010/main" val="3201963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82</a:t>
            </a:fld>
            <a:endParaRPr lang="pt-BR"/>
          </a:p>
        </p:txBody>
      </p:sp>
    </p:spTree>
    <p:extLst>
      <p:ext uri="{BB962C8B-B14F-4D97-AF65-F5344CB8AC3E}">
        <p14:creationId xmlns:p14="http://schemas.microsoft.com/office/powerpoint/2010/main" val="3226928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83</a:t>
            </a:fld>
            <a:endParaRPr lang="pt-BR"/>
          </a:p>
        </p:txBody>
      </p:sp>
    </p:spTree>
    <p:extLst>
      <p:ext uri="{BB962C8B-B14F-4D97-AF65-F5344CB8AC3E}">
        <p14:creationId xmlns:p14="http://schemas.microsoft.com/office/powerpoint/2010/main" val="3063267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84</a:t>
            </a:fld>
            <a:endParaRPr lang="pt-BR"/>
          </a:p>
        </p:txBody>
      </p:sp>
    </p:spTree>
    <p:extLst>
      <p:ext uri="{BB962C8B-B14F-4D97-AF65-F5344CB8AC3E}">
        <p14:creationId xmlns:p14="http://schemas.microsoft.com/office/powerpoint/2010/main" val="3483360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85</a:t>
            </a:fld>
            <a:endParaRPr lang="pt-BR"/>
          </a:p>
        </p:txBody>
      </p:sp>
    </p:spTree>
    <p:extLst>
      <p:ext uri="{BB962C8B-B14F-4D97-AF65-F5344CB8AC3E}">
        <p14:creationId xmlns:p14="http://schemas.microsoft.com/office/powerpoint/2010/main" val="3484091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86</a:t>
            </a:fld>
            <a:endParaRPr lang="pt-BR"/>
          </a:p>
        </p:txBody>
      </p:sp>
    </p:spTree>
    <p:extLst>
      <p:ext uri="{BB962C8B-B14F-4D97-AF65-F5344CB8AC3E}">
        <p14:creationId xmlns:p14="http://schemas.microsoft.com/office/powerpoint/2010/main" val="4050049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87</a:t>
            </a:fld>
            <a:endParaRPr lang="pt-BR"/>
          </a:p>
        </p:txBody>
      </p:sp>
    </p:spTree>
    <p:extLst>
      <p:ext uri="{BB962C8B-B14F-4D97-AF65-F5344CB8AC3E}">
        <p14:creationId xmlns:p14="http://schemas.microsoft.com/office/powerpoint/2010/main" val="3273812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88</a:t>
            </a:fld>
            <a:endParaRPr lang="pt-BR"/>
          </a:p>
        </p:txBody>
      </p:sp>
    </p:spTree>
    <p:extLst>
      <p:ext uri="{BB962C8B-B14F-4D97-AF65-F5344CB8AC3E}">
        <p14:creationId xmlns:p14="http://schemas.microsoft.com/office/powerpoint/2010/main" val="3555993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89</a:t>
            </a:fld>
            <a:endParaRPr lang="pt-BR"/>
          </a:p>
        </p:txBody>
      </p:sp>
    </p:spTree>
    <p:extLst>
      <p:ext uri="{BB962C8B-B14F-4D97-AF65-F5344CB8AC3E}">
        <p14:creationId xmlns:p14="http://schemas.microsoft.com/office/powerpoint/2010/main" val="1146148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90</a:t>
            </a:fld>
            <a:endParaRPr lang="pt-BR"/>
          </a:p>
        </p:txBody>
      </p:sp>
    </p:spTree>
    <p:extLst>
      <p:ext uri="{BB962C8B-B14F-4D97-AF65-F5344CB8AC3E}">
        <p14:creationId xmlns:p14="http://schemas.microsoft.com/office/powerpoint/2010/main" val="335122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22</a:t>
            </a:fld>
            <a:endParaRPr lang="pt-BR"/>
          </a:p>
        </p:txBody>
      </p:sp>
    </p:spTree>
    <p:extLst>
      <p:ext uri="{BB962C8B-B14F-4D97-AF65-F5344CB8AC3E}">
        <p14:creationId xmlns:p14="http://schemas.microsoft.com/office/powerpoint/2010/main" val="3885486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91</a:t>
            </a:fld>
            <a:endParaRPr lang="pt-BR"/>
          </a:p>
        </p:txBody>
      </p:sp>
    </p:spTree>
    <p:extLst>
      <p:ext uri="{BB962C8B-B14F-4D97-AF65-F5344CB8AC3E}">
        <p14:creationId xmlns:p14="http://schemas.microsoft.com/office/powerpoint/2010/main" val="37916968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92</a:t>
            </a:fld>
            <a:endParaRPr lang="pt-BR"/>
          </a:p>
        </p:txBody>
      </p:sp>
    </p:spTree>
    <p:extLst>
      <p:ext uri="{BB962C8B-B14F-4D97-AF65-F5344CB8AC3E}">
        <p14:creationId xmlns:p14="http://schemas.microsoft.com/office/powerpoint/2010/main" val="422948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93</a:t>
            </a:fld>
            <a:endParaRPr lang="pt-BR"/>
          </a:p>
        </p:txBody>
      </p:sp>
    </p:spTree>
    <p:extLst>
      <p:ext uri="{BB962C8B-B14F-4D97-AF65-F5344CB8AC3E}">
        <p14:creationId xmlns:p14="http://schemas.microsoft.com/office/powerpoint/2010/main" val="3465130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94</a:t>
            </a:fld>
            <a:endParaRPr lang="pt-BR"/>
          </a:p>
        </p:txBody>
      </p:sp>
    </p:spTree>
    <p:extLst>
      <p:ext uri="{BB962C8B-B14F-4D97-AF65-F5344CB8AC3E}">
        <p14:creationId xmlns:p14="http://schemas.microsoft.com/office/powerpoint/2010/main" val="105023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95</a:t>
            </a:fld>
            <a:endParaRPr lang="pt-BR"/>
          </a:p>
        </p:txBody>
      </p:sp>
    </p:spTree>
    <p:extLst>
      <p:ext uri="{BB962C8B-B14F-4D97-AF65-F5344CB8AC3E}">
        <p14:creationId xmlns:p14="http://schemas.microsoft.com/office/powerpoint/2010/main" val="36997490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endParaRPr lang="pt-BR" dirty="0"/>
          </a:p>
          <a:p>
            <a:r>
              <a:rPr lang="pt-BR" dirty="0"/>
              <a:t>EIA/TIA 568</a:t>
            </a:r>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96</a:t>
            </a:fld>
            <a:endParaRPr lang="pt-BR"/>
          </a:p>
        </p:txBody>
      </p:sp>
    </p:spTree>
    <p:extLst>
      <p:ext uri="{BB962C8B-B14F-4D97-AF65-F5344CB8AC3E}">
        <p14:creationId xmlns:p14="http://schemas.microsoft.com/office/powerpoint/2010/main" val="1030534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97</a:t>
            </a:fld>
            <a:endParaRPr lang="pt-BR"/>
          </a:p>
        </p:txBody>
      </p:sp>
    </p:spTree>
    <p:extLst>
      <p:ext uri="{BB962C8B-B14F-4D97-AF65-F5344CB8AC3E}">
        <p14:creationId xmlns:p14="http://schemas.microsoft.com/office/powerpoint/2010/main" val="2730974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98</a:t>
            </a:fld>
            <a:endParaRPr lang="pt-BR"/>
          </a:p>
        </p:txBody>
      </p:sp>
    </p:spTree>
    <p:extLst>
      <p:ext uri="{BB962C8B-B14F-4D97-AF65-F5344CB8AC3E}">
        <p14:creationId xmlns:p14="http://schemas.microsoft.com/office/powerpoint/2010/main" val="639189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99</a:t>
            </a:fld>
            <a:endParaRPr lang="pt-BR"/>
          </a:p>
        </p:txBody>
      </p:sp>
    </p:spTree>
    <p:extLst>
      <p:ext uri="{BB962C8B-B14F-4D97-AF65-F5344CB8AC3E}">
        <p14:creationId xmlns:p14="http://schemas.microsoft.com/office/powerpoint/2010/main" val="28797268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100</a:t>
            </a:fld>
            <a:endParaRPr lang="pt-BR"/>
          </a:p>
        </p:txBody>
      </p:sp>
    </p:spTree>
    <p:extLst>
      <p:ext uri="{BB962C8B-B14F-4D97-AF65-F5344CB8AC3E}">
        <p14:creationId xmlns:p14="http://schemas.microsoft.com/office/powerpoint/2010/main" val="3424365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23</a:t>
            </a:fld>
            <a:endParaRPr lang="pt-BR"/>
          </a:p>
        </p:txBody>
      </p:sp>
    </p:spTree>
    <p:extLst>
      <p:ext uri="{BB962C8B-B14F-4D97-AF65-F5344CB8AC3E}">
        <p14:creationId xmlns:p14="http://schemas.microsoft.com/office/powerpoint/2010/main" val="2635706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101</a:t>
            </a:fld>
            <a:endParaRPr lang="pt-BR"/>
          </a:p>
        </p:txBody>
      </p:sp>
    </p:spTree>
    <p:extLst>
      <p:ext uri="{BB962C8B-B14F-4D97-AF65-F5344CB8AC3E}">
        <p14:creationId xmlns:p14="http://schemas.microsoft.com/office/powerpoint/2010/main" val="1756991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102</a:t>
            </a:fld>
            <a:endParaRPr lang="pt-BR"/>
          </a:p>
        </p:txBody>
      </p:sp>
    </p:spTree>
    <p:extLst>
      <p:ext uri="{BB962C8B-B14F-4D97-AF65-F5344CB8AC3E}">
        <p14:creationId xmlns:p14="http://schemas.microsoft.com/office/powerpoint/2010/main" val="2590055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103</a:t>
            </a:fld>
            <a:endParaRPr lang="pt-BR"/>
          </a:p>
        </p:txBody>
      </p:sp>
    </p:spTree>
    <p:extLst>
      <p:ext uri="{BB962C8B-B14F-4D97-AF65-F5344CB8AC3E}">
        <p14:creationId xmlns:p14="http://schemas.microsoft.com/office/powerpoint/2010/main" val="39898063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104</a:t>
            </a:fld>
            <a:endParaRPr lang="pt-BR"/>
          </a:p>
        </p:txBody>
      </p:sp>
    </p:spTree>
    <p:extLst>
      <p:ext uri="{BB962C8B-B14F-4D97-AF65-F5344CB8AC3E}">
        <p14:creationId xmlns:p14="http://schemas.microsoft.com/office/powerpoint/2010/main" val="2142222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108</a:t>
            </a:fld>
            <a:endParaRPr lang="pt-BR"/>
          </a:p>
        </p:txBody>
      </p:sp>
    </p:spTree>
    <p:extLst>
      <p:ext uri="{BB962C8B-B14F-4D97-AF65-F5344CB8AC3E}">
        <p14:creationId xmlns:p14="http://schemas.microsoft.com/office/powerpoint/2010/main" val="19233564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109</a:t>
            </a:fld>
            <a:endParaRPr lang="pt-BR"/>
          </a:p>
        </p:txBody>
      </p:sp>
    </p:spTree>
    <p:extLst>
      <p:ext uri="{BB962C8B-B14F-4D97-AF65-F5344CB8AC3E}">
        <p14:creationId xmlns:p14="http://schemas.microsoft.com/office/powerpoint/2010/main" val="1894717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110</a:t>
            </a:fld>
            <a:endParaRPr lang="pt-BR"/>
          </a:p>
        </p:txBody>
      </p:sp>
    </p:spTree>
    <p:extLst>
      <p:ext uri="{BB962C8B-B14F-4D97-AF65-F5344CB8AC3E}">
        <p14:creationId xmlns:p14="http://schemas.microsoft.com/office/powerpoint/2010/main" val="17342464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111</a:t>
            </a:fld>
            <a:endParaRPr lang="pt-BR"/>
          </a:p>
        </p:txBody>
      </p:sp>
    </p:spTree>
    <p:extLst>
      <p:ext uri="{BB962C8B-B14F-4D97-AF65-F5344CB8AC3E}">
        <p14:creationId xmlns:p14="http://schemas.microsoft.com/office/powerpoint/2010/main" val="668551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112</a:t>
            </a:fld>
            <a:endParaRPr lang="pt-BR"/>
          </a:p>
        </p:txBody>
      </p:sp>
    </p:spTree>
    <p:extLst>
      <p:ext uri="{BB962C8B-B14F-4D97-AF65-F5344CB8AC3E}">
        <p14:creationId xmlns:p14="http://schemas.microsoft.com/office/powerpoint/2010/main" val="18355914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113</a:t>
            </a:fld>
            <a:endParaRPr lang="pt-BR"/>
          </a:p>
        </p:txBody>
      </p:sp>
    </p:spTree>
    <p:extLst>
      <p:ext uri="{BB962C8B-B14F-4D97-AF65-F5344CB8AC3E}">
        <p14:creationId xmlns:p14="http://schemas.microsoft.com/office/powerpoint/2010/main" val="138302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24</a:t>
            </a:fld>
            <a:endParaRPr lang="pt-BR"/>
          </a:p>
        </p:txBody>
      </p:sp>
    </p:spTree>
    <p:extLst>
      <p:ext uri="{BB962C8B-B14F-4D97-AF65-F5344CB8AC3E}">
        <p14:creationId xmlns:p14="http://schemas.microsoft.com/office/powerpoint/2010/main" val="11520434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114</a:t>
            </a:fld>
            <a:endParaRPr lang="pt-BR"/>
          </a:p>
        </p:txBody>
      </p:sp>
    </p:spTree>
    <p:extLst>
      <p:ext uri="{BB962C8B-B14F-4D97-AF65-F5344CB8AC3E}">
        <p14:creationId xmlns:p14="http://schemas.microsoft.com/office/powerpoint/2010/main" val="887727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115</a:t>
            </a:fld>
            <a:endParaRPr lang="pt-BR"/>
          </a:p>
        </p:txBody>
      </p:sp>
    </p:spTree>
    <p:extLst>
      <p:ext uri="{BB962C8B-B14F-4D97-AF65-F5344CB8AC3E}">
        <p14:creationId xmlns:p14="http://schemas.microsoft.com/office/powerpoint/2010/main" val="41819950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116</a:t>
            </a:fld>
            <a:endParaRPr lang="pt-BR"/>
          </a:p>
        </p:txBody>
      </p:sp>
    </p:spTree>
    <p:extLst>
      <p:ext uri="{BB962C8B-B14F-4D97-AF65-F5344CB8AC3E}">
        <p14:creationId xmlns:p14="http://schemas.microsoft.com/office/powerpoint/2010/main" val="26338727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117</a:t>
            </a:fld>
            <a:endParaRPr lang="pt-BR"/>
          </a:p>
        </p:txBody>
      </p:sp>
    </p:spTree>
    <p:extLst>
      <p:ext uri="{BB962C8B-B14F-4D97-AF65-F5344CB8AC3E}">
        <p14:creationId xmlns:p14="http://schemas.microsoft.com/office/powerpoint/2010/main" val="3302702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118</a:t>
            </a:fld>
            <a:endParaRPr lang="pt-BR"/>
          </a:p>
        </p:txBody>
      </p:sp>
    </p:spTree>
    <p:extLst>
      <p:ext uri="{BB962C8B-B14F-4D97-AF65-F5344CB8AC3E}">
        <p14:creationId xmlns:p14="http://schemas.microsoft.com/office/powerpoint/2010/main" val="3547109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5C7080"/>
                </a:solidFill>
                <a:effectLst/>
                <a:latin typeface="Roboto" panose="02000000000000000000" pitchFamily="2" charset="0"/>
              </a:rPr>
              <a:t> </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119</a:t>
            </a:fld>
            <a:endParaRPr lang="pt-BR"/>
          </a:p>
        </p:txBody>
      </p:sp>
    </p:spTree>
    <p:extLst>
      <p:ext uri="{BB962C8B-B14F-4D97-AF65-F5344CB8AC3E}">
        <p14:creationId xmlns:p14="http://schemas.microsoft.com/office/powerpoint/2010/main" val="7751330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5C7080"/>
                </a:solidFill>
                <a:effectLst/>
                <a:latin typeface="Roboto" panose="02000000000000000000" pitchFamily="2" charset="0"/>
              </a:rPr>
              <a:t> </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120</a:t>
            </a:fld>
            <a:endParaRPr lang="pt-BR"/>
          </a:p>
        </p:txBody>
      </p:sp>
    </p:spTree>
    <p:extLst>
      <p:ext uri="{BB962C8B-B14F-4D97-AF65-F5344CB8AC3E}">
        <p14:creationId xmlns:p14="http://schemas.microsoft.com/office/powerpoint/2010/main" val="39768962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121</a:t>
            </a:fld>
            <a:endParaRPr lang="pt-BR"/>
          </a:p>
        </p:txBody>
      </p:sp>
    </p:spTree>
    <p:extLst>
      <p:ext uri="{BB962C8B-B14F-4D97-AF65-F5344CB8AC3E}">
        <p14:creationId xmlns:p14="http://schemas.microsoft.com/office/powerpoint/2010/main" val="3727988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122</a:t>
            </a:fld>
            <a:endParaRPr lang="pt-BR"/>
          </a:p>
        </p:txBody>
      </p:sp>
    </p:spTree>
    <p:extLst>
      <p:ext uri="{BB962C8B-B14F-4D97-AF65-F5344CB8AC3E}">
        <p14:creationId xmlns:p14="http://schemas.microsoft.com/office/powerpoint/2010/main" val="20390046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123</a:t>
            </a:fld>
            <a:endParaRPr lang="pt-BR"/>
          </a:p>
        </p:txBody>
      </p:sp>
    </p:spTree>
    <p:extLst>
      <p:ext uri="{BB962C8B-B14F-4D97-AF65-F5344CB8AC3E}">
        <p14:creationId xmlns:p14="http://schemas.microsoft.com/office/powerpoint/2010/main" val="186270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26</a:t>
            </a:fld>
            <a:endParaRPr lang="pt-BR"/>
          </a:p>
        </p:txBody>
      </p:sp>
    </p:spTree>
    <p:extLst>
      <p:ext uri="{BB962C8B-B14F-4D97-AF65-F5344CB8AC3E}">
        <p14:creationId xmlns:p14="http://schemas.microsoft.com/office/powerpoint/2010/main" val="8179862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126</a:t>
            </a:fld>
            <a:endParaRPr lang="pt-BR"/>
          </a:p>
        </p:txBody>
      </p:sp>
    </p:spTree>
    <p:extLst>
      <p:ext uri="{BB962C8B-B14F-4D97-AF65-F5344CB8AC3E}">
        <p14:creationId xmlns:p14="http://schemas.microsoft.com/office/powerpoint/2010/main" val="1625129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127</a:t>
            </a:fld>
            <a:endParaRPr lang="pt-BR"/>
          </a:p>
        </p:txBody>
      </p:sp>
    </p:spTree>
    <p:extLst>
      <p:ext uri="{BB962C8B-B14F-4D97-AF65-F5344CB8AC3E}">
        <p14:creationId xmlns:p14="http://schemas.microsoft.com/office/powerpoint/2010/main" val="2062348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128</a:t>
            </a:fld>
            <a:endParaRPr lang="pt-BR"/>
          </a:p>
        </p:txBody>
      </p:sp>
    </p:spTree>
    <p:extLst>
      <p:ext uri="{BB962C8B-B14F-4D97-AF65-F5344CB8AC3E}">
        <p14:creationId xmlns:p14="http://schemas.microsoft.com/office/powerpoint/2010/main" val="30026241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5C7080"/>
                </a:solidFill>
                <a:effectLst/>
                <a:latin typeface="Roboto" panose="02000000000000000000" pitchFamily="2" charset="0"/>
              </a:rPr>
              <a:t>.</a:t>
            </a: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129</a:t>
            </a:fld>
            <a:endParaRPr lang="pt-BR"/>
          </a:p>
        </p:txBody>
      </p:sp>
    </p:spTree>
    <p:extLst>
      <p:ext uri="{BB962C8B-B14F-4D97-AF65-F5344CB8AC3E}">
        <p14:creationId xmlns:p14="http://schemas.microsoft.com/office/powerpoint/2010/main" val="3831881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131</a:t>
            </a:fld>
            <a:endParaRPr lang="pt-BR"/>
          </a:p>
        </p:txBody>
      </p:sp>
    </p:spTree>
    <p:extLst>
      <p:ext uri="{BB962C8B-B14F-4D97-AF65-F5344CB8AC3E}">
        <p14:creationId xmlns:p14="http://schemas.microsoft.com/office/powerpoint/2010/main" val="17197193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132</a:t>
            </a:fld>
            <a:endParaRPr lang="pt-BR"/>
          </a:p>
        </p:txBody>
      </p:sp>
    </p:spTree>
    <p:extLst>
      <p:ext uri="{BB962C8B-B14F-4D97-AF65-F5344CB8AC3E}">
        <p14:creationId xmlns:p14="http://schemas.microsoft.com/office/powerpoint/2010/main" val="2408601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133</a:t>
            </a:fld>
            <a:endParaRPr lang="pt-BR"/>
          </a:p>
        </p:txBody>
      </p:sp>
    </p:spTree>
    <p:extLst>
      <p:ext uri="{BB962C8B-B14F-4D97-AF65-F5344CB8AC3E}">
        <p14:creationId xmlns:p14="http://schemas.microsoft.com/office/powerpoint/2010/main" val="26454806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134</a:t>
            </a:fld>
            <a:endParaRPr lang="pt-BR"/>
          </a:p>
        </p:txBody>
      </p:sp>
    </p:spTree>
    <p:extLst>
      <p:ext uri="{BB962C8B-B14F-4D97-AF65-F5344CB8AC3E}">
        <p14:creationId xmlns:p14="http://schemas.microsoft.com/office/powerpoint/2010/main" val="1923877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135</a:t>
            </a:fld>
            <a:endParaRPr lang="pt-BR"/>
          </a:p>
        </p:txBody>
      </p:sp>
    </p:spTree>
    <p:extLst>
      <p:ext uri="{BB962C8B-B14F-4D97-AF65-F5344CB8AC3E}">
        <p14:creationId xmlns:p14="http://schemas.microsoft.com/office/powerpoint/2010/main" val="19543221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564F7F-7DED-4C02-A8F4-B065AA26BE00}" type="slidenum">
              <a:rPr lang="pt-BR" smtClean="0"/>
              <a:t>136</a:t>
            </a:fld>
            <a:endParaRPr lang="pt-BR"/>
          </a:p>
        </p:txBody>
      </p:sp>
    </p:spTree>
    <p:extLst>
      <p:ext uri="{BB962C8B-B14F-4D97-AF65-F5344CB8AC3E}">
        <p14:creationId xmlns:p14="http://schemas.microsoft.com/office/powerpoint/2010/main" val="364146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apa_disciplina_enfermagem">
    <p:spTree>
      <p:nvGrpSpPr>
        <p:cNvPr id="1" name=""/>
        <p:cNvGrpSpPr/>
        <p:nvPr/>
      </p:nvGrpSpPr>
      <p:grpSpPr>
        <a:xfrm>
          <a:off x="0" y="0"/>
          <a:ext cx="0" cy="0"/>
          <a:chOff x="0" y="0"/>
          <a:chExt cx="0" cy="0"/>
        </a:xfrm>
      </p:grpSpPr>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r>
              <a:rPr lang="pt-BR" sz="4800">
                <a:solidFill>
                  <a:schemeClr val="bg1"/>
                </a:solidFill>
              </a:rPr>
              <a:t>Título da disciplina</a:t>
            </a:r>
          </a:p>
        </p:txBody>
      </p:sp>
      <p:pic>
        <p:nvPicPr>
          <p:cNvPr id="6" name="Imagem 5">
            <a:extLst>
              <a:ext uri="{FF2B5EF4-FFF2-40B4-BE49-F238E27FC236}">
                <a16:creationId xmlns:a16="http://schemas.microsoft.com/office/drawing/2014/main" id="{ECB326D6-B9F7-7414-2EFF-89C89E19207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2"/>
            <a:ext cx="12191998" cy="6857998"/>
          </a:xfrm>
          <a:prstGeom prst="rect">
            <a:avLst/>
          </a:prstGeom>
        </p:spPr>
      </p:pic>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Espaço Reservado para Texto 11">
            <a:extLst>
              <a:ext uri="{FF2B5EF4-FFF2-40B4-BE49-F238E27FC236}">
                <a16:creationId xmlns:a16="http://schemas.microsoft.com/office/drawing/2014/main" id="{FD6B1108-62E6-B323-6690-074625AE2036}"/>
              </a:ext>
            </a:extLst>
          </p:cNvPr>
          <p:cNvSpPr>
            <a:spLocks noGrp="1"/>
          </p:cNvSpPr>
          <p:nvPr>
            <p:ph type="body" sz="quarter" idx="10" hasCustomPrompt="1"/>
          </p:nvPr>
        </p:nvSpPr>
        <p:spPr>
          <a:xfrm>
            <a:off x="695324" y="2586830"/>
            <a:ext cx="5400676" cy="1684337"/>
          </a:xfrm>
          <a:prstGeom prst="rect">
            <a:avLst/>
          </a:prstGeom>
        </p:spPr>
        <p:txBody>
          <a:bodyPr anchor="ctr"/>
          <a:lstStyle>
            <a:lvl1pPr marL="0" indent="0">
              <a:buNone/>
              <a:defRPr sz="4800">
                <a:solidFill>
                  <a:schemeClr val="bg1"/>
                </a:solidFill>
              </a:defRPr>
            </a:lvl1pPr>
          </a:lstStyle>
          <a:p>
            <a:pPr lvl="0"/>
            <a:r>
              <a:rPr lang="pt-BR"/>
              <a:t>Título da disciplina</a:t>
            </a:r>
          </a:p>
        </p:txBody>
      </p:sp>
    </p:spTree>
    <p:extLst>
      <p:ext uri="{BB962C8B-B14F-4D97-AF65-F5344CB8AC3E}">
        <p14:creationId xmlns:p14="http://schemas.microsoft.com/office/powerpoint/2010/main" val="1920649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valiacao_conteudo">
    <p:spTree>
      <p:nvGrpSpPr>
        <p:cNvPr id="1" name=""/>
        <p:cNvGrpSpPr/>
        <p:nvPr/>
      </p:nvGrpSpPr>
      <p:grpSpPr>
        <a:xfrm>
          <a:off x="0" y="0"/>
          <a:ext cx="0" cy="0"/>
          <a:chOff x="0" y="0"/>
          <a:chExt cx="0" cy="0"/>
        </a:xfrm>
      </p:grpSpPr>
      <p:pic>
        <p:nvPicPr>
          <p:cNvPr id="24" name="Imagem 23" descr="Desenho animado para crianças&#10;&#10;Descrição gerada automaticamente com confiança média">
            <a:extLst>
              <a:ext uri="{FF2B5EF4-FFF2-40B4-BE49-F238E27FC236}">
                <a16:creationId xmlns:a16="http://schemas.microsoft.com/office/drawing/2014/main" id="{CEA15802-63D8-ACFC-D19E-821556D0C4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590" y="1255594"/>
            <a:ext cx="5467410" cy="4052028"/>
          </a:xfrm>
          <a:prstGeom prst="rect">
            <a:avLst/>
          </a:prstGeom>
        </p:spPr>
      </p:pic>
      <p:sp>
        <p:nvSpPr>
          <p:cNvPr id="17" name="Retângulo 16">
            <a:extLst>
              <a:ext uri="{FF2B5EF4-FFF2-40B4-BE49-F238E27FC236}">
                <a16:creationId xmlns:a16="http://schemas.microsoft.com/office/drawing/2014/main" id="{A42E329B-5E17-7CE2-A133-7322895694AB}"/>
              </a:ext>
            </a:extLst>
          </p:cNvPr>
          <p:cNvSpPr/>
          <p:nvPr userDrawn="1"/>
        </p:nvSpPr>
        <p:spPr>
          <a:xfrm>
            <a:off x="0" y="6449734"/>
            <a:ext cx="12192000" cy="395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5BDFB18E-2D88-0594-4DA8-EFF874D095B7}"/>
              </a:ext>
            </a:extLst>
          </p:cNvPr>
          <p:cNvSpPr/>
          <p:nvPr userDrawn="1"/>
        </p:nvSpPr>
        <p:spPr>
          <a:xfrm>
            <a:off x="0" y="0"/>
            <a:ext cx="12192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1B07C65E-4FCA-111B-8379-24AD63B1D2FB}"/>
              </a:ext>
            </a:extLst>
          </p:cNvPr>
          <p:cNvGrpSpPr/>
          <p:nvPr userDrawn="1"/>
        </p:nvGrpSpPr>
        <p:grpSpPr>
          <a:xfrm>
            <a:off x="0" y="0"/>
            <a:ext cx="7429500" cy="6858001"/>
            <a:chOff x="0" y="-1"/>
            <a:chExt cx="7429500" cy="6886576"/>
          </a:xfrm>
        </p:grpSpPr>
        <p:sp>
          <p:nvSpPr>
            <p:cNvPr id="8" name="Forma Livre: Forma 7">
              <a:extLst>
                <a:ext uri="{FF2B5EF4-FFF2-40B4-BE49-F238E27FC236}">
                  <a16:creationId xmlns:a16="http://schemas.microsoft.com/office/drawing/2014/main" id="{3CB47F11-6F7B-75EE-1082-8FE35CBA9FDD}"/>
                </a:ext>
              </a:extLst>
            </p:cNvPr>
            <p:cNvSpPr/>
            <p:nvPr/>
          </p:nvSpPr>
          <p:spPr>
            <a:xfrm>
              <a:off x="0" y="0"/>
              <a:ext cx="7429500" cy="6886575"/>
            </a:xfrm>
            <a:custGeom>
              <a:avLst/>
              <a:gdLst>
                <a:gd name="connsiteX0" fmla="*/ 0 w 7429500"/>
                <a:gd name="connsiteY0" fmla="*/ 0 h 6886575"/>
                <a:gd name="connsiteX1" fmla="*/ 5162550 w 7429500"/>
                <a:gd name="connsiteY1" fmla="*/ 0 h 6886575"/>
                <a:gd name="connsiteX2" fmla="*/ 7429500 w 7429500"/>
                <a:gd name="connsiteY2" fmla="*/ 3190875 h 6886575"/>
                <a:gd name="connsiteX3" fmla="*/ 6610350 w 7429500"/>
                <a:gd name="connsiteY3" fmla="*/ 6886575 h 6886575"/>
                <a:gd name="connsiteX4" fmla="*/ 9525 w 7429500"/>
                <a:gd name="connsiteY4" fmla="*/ 6886575 h 6886575"/>
                <a:gd name="connsiteX5" fmla="*/ 0 w 7429500"/>
                <a:gd name="connsiteY5"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0" h="6886575">
                  <a:moveTo>
                    <a:pt x="0" y="0"/>
                  </a:moveTo>
                  <a:lnTo>
                    <a:pt x="5162550" y="0"/>
                  </a:lnTo>
                  <a:lnTo>
                    <a:pt x="7429500" y="3190875"/>
                  </a:lnTo>
                  <a:lnTo>
                    <a:pt x="6610350" y="6886575"/>
                  </a:lnTo>
                  <a:lnTo>
                    <a:pt x="9525" y="6886575"/>
                  </a:lnTo>
                  <a:lnTo>
                    <a:pt x="0" y="0"/>
                  </a:lnTo>
                  <a:close/>
                </a:path>
              </a:pathLst>
            </a:custGeom>
            <a:solidFill>
              <a:srgbClr val="6FF1B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18B55535-9851-8789-EE59-021E80490A78}"/>
                </a:ext>
              </a:extLst>
            </p:cNvPr>
            <p:cNvSpPr/>
            <p:nvPr/>
          </p:nvSpPr>
          <p:spPr>
            <a:xfrm>
              <a:off x="0" y="-1"/>
              <a:ext cx="6981825" cy="6886576"/>
            </a:xfrm>
            <a:custGeom>
              <a:avLst/>
              <a:gdLst>
                <a:gd name="connsiteX0" fmla="*/ 0 w 6981825"/>
                <a:gd name="connsiteY0" fmla="*/ 0 h 6877050"/>
                <a:gd name="connsiteX1" fmla="*/ 4924425 w 6981825"/>
                <a:gd name="connsiteY1" fmla="*/ 0 h 6877050"/>
                <a:gd name="connsiteX2" fmla="*/ 6981825 w 6981825"/>
                <a:gd name="connsiteY2" fmla="*/ 3286125 h 6877050"/>
                <a:gd name="connsiteX3" fmla="*/ 5724525 w 6981825"/>
                <a:gd name="connsiteY3" fmla="*/ 6877050 h 6877050"/>
                <a:gd name="connsiteX4" fmla="*/ 0 w 6981825"/>
                <a:gd name="connsiteY4" fmla="*/ 6877050 h 6877050"/>
                <a:gd name="connsiteX5" fmla="*/ 0 w 6981825"/>
                <a:gd name="connsiteY5"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825" h="6877050">
                  <a:moveTo>
                    <a:pt x="0" y="0"/>
                  </a:moveTo>
                  <a:lnTo>
                    <a:pt x="4924425" y="0"/>
                  </a:lnTo>
                  <a:lnTo>
                    <a:pt x="6981825" y="3286125"/>
                  </a:lnTo>
                  <a:lnTo>
                    <a:pt x="5724525" y="6877050"/>
                  </a:lnTo>
                  <a:lnTo>
                    <a:pt x="0" y="6877050"/>
                  </a:lnTo>
                  <a:lnTo>
                    <a:pt x="0" y="0"/>
                  </a:lnTo>
                  <a:close/>
                </a:path>
              </a:pathLst>
            </a:custGeom>
            <a:solidFill>
              <a:srgbClr val="0A664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Espaço Reservado para Texto 2">
            <a:extLst>
              <a:ext uri="{FF2B5EF4-FFF2-40B4-BE49-F238E27FC236}">
                <a16:creationId xmlns:a16="http://schemas.microsoft.com/office/drawing/2014/main" id="{20E8E735-3690-85AF-8F5B-74299B31B8A9}"/>
              </a:ext>
            </a:extLst>
          </p:cNvPr>
          <p:cNvSpPr txBox="1">
            <a:spLocks/>
          </p:cNvSpPr>
          <p:nvPr userDrawn="1"/>
        </p:nvSpPr>
        <p:spPr>
          <a:xfrm>
            <a:off x="695324" y="2790824"/>
            <a:ext cx="5400676" cy="1276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pPr marL="0" indent="0">
              <a:buNone/>
            </a:pPr>
            <a:endParaRPr lang="pt-BR" sz="4800" dirty="0">
              <a:solidFill>
                <a:schemeClr val="bg1"/>
              </a:solidFill>
            </a:endParaRPr>
          </a:p>
        </p:txBody>
      </p:sp>
      <p:sp>
        <p:nvSpPr>
          <p:cNvPr id="2" name="CaixaDeTexto 1">
            <a:extLst>
              <a:ext uri="{FF2B5EF4-FFF2-40B4-BE49-F238E27FC236}">
                <a16:creationId xmlns:a16="http://schemas.microsoft.com/office/drawing/2014/main" id="{3D257C3D-ADAC-14D7-0492-AF5115E8F532}"/>
              </a:ext>
            </a:extLst>
          </p:cNvPr>
          <p:cNvSpPr txBox="1"/>
          <p:nvPr userDrawn="1"/>
        </p:nvSpPr>
        <p:spPr>
          <a:xfrm>
            <a:off x="238124" y="1012367"/>
            <a:ext cx="6384208" cy="877163"/>
          </a:xfrm>
          <a:prstGeom prst="rect">
            <a:avLst/>
          </a:prstGeom>
          <a:noFill/>
        </p:spPr>
        <p:txBody>
          <a:bodyPr wrap="square">
            <a:spAutoFit/>
          </a:bodyPr>
          <a:lstStyle/>
          <a:p>
            <a:pPr algn="l"/>
            <a:r>
              <a:rPr lang="pt-BR" sz="1700" b="0" i="0" dirty="0">
                <a:solidFill>
                  <a:schemeClr val="bg1"/>
                </a:solidFill>
                <a:effectLst/>
                <a:latin typeface="Segoe UI" panose="020B0502040204020203" pitchFamily="34" charset="0"/>
              </a:rPr>
              <a:t>Olá, Professor!</a:t>
            </a:r>
            <a:br>
              <a:rPr lang="pt-BR" sz="1700" b="0" i="0" dirty="0">
                <a:solidFill>
                  <a:schemeClr val="bg1"/>
                </a:solidFill>
                <a:effectLst/>
                <a:latin typeface="Segoe UI" panose="020B0502040204020203" pitchFamily="34" charset="0"/>
              </a:rPr>
            </a:br>
            <a:r>
              <a:rPr lang="pt-BR" sz="1700" b="0" i="0" dirty="0">
                <a:solidFill>
                  <a:schemeClr val="bg1"/>
                </a:solidFill>
                <a:effectLst/>
                <a:latin typeface="Segoe UI" panose="020B0502040204020203" pitchFamily="34" charset="0"/>
              </a:rPr>
              <a:t>Peço que realize a </a:t>
            </a:r>
            <a:r>
              <a:rPr lang="pt-BR" sz="1700" b="1" i="0" dirty="0">
                <a:solidFill>
                  <a:schemeClr val="bg1"/>
                </a:solidFill>
                <a:effectLst/>
                <a:latin typeface="Segoe UI" panose="020B0502040204020203" pitchFamily="34" charset="0"/>
              </a:rPr>
              <a:t>avaliação do conteúdo </a:t>
            </a:r>
            <a:r>
              <a:rPr lang="pt-BR" sz="1700" b="0" i="0" dirty="0">
                <a:solidFill>
                  <a:schemeClr val="bg1"/>
                </a:solidFill>
                <a:effectLst/>
                <a:latin typeface="Segoe UI" panose="020B0502040204020203" pitchFamily="34" charset="0"/>
              </a:rPr>
              <a:t>com o </a:t>
            </a:r>
            <a:br>
              <a:rPr lang="pt-BR" sz="1700" b="0" i="0" dirty="0">
                <a:solidFill>
                  <a:schemeClr val="bg1"/>
                </a:solidFill>
                <a:effectLst/>
                <a:latin typeface="Segoe UI" panose="020B0502040204020203" pitchFamily="34" charset="0"/>
              </a:rPr>
            </a:br>
            <a:r>
              <a:rPr lang="pt-BR" sz="1700" b="0" i="0" dirty="0">
                <a:solidFill>
                  <a:schemeClr val="bg1"/>
                </a:solidFill>
                <a:effectLst/>
                <a:latin typeface="Segoe UI" panose="020B0502040204020203" pitchFamily="34" charset="0"/>
              </a:rPr>
              <a:t>intuito de manter o nosso material sempre atualizado.</a:t>
            </a:r>
          </a:p>
        </p:txBody>
      </p:sp>
      <p:pic>
        <p:nvPicPr>
          <p:cNvPr id="4" name="Imagem 3" descr="Código QR&#10;&#10;Descrição gerada automaticamente">
            <a:extLst>
              <a:ext uri="{FF2B5EF4-FFF2-40B4-BE49-F238E27FC236}">
                <a16:creationId xmlns:a16="http://schemas.microsoft.com/office/drawing/2014/main" id="{39810D02-AA32-BFEE-4C12-0A0044B476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96808" y="2916206"/>
            <a:ext cx="1694095" cy="1694095"/>
          </a:xfrm>
          <a:prstGeom prst="round2DiagRect">
            <a:avLst>
              <a:gd name="adj1" fmla="val 16667"/>
              <a:gd name="adj2" fmla="val 0"/>
            </a:avLst>
          </a:prstGeom>
          <a:ln w="88900" cap="sq">
            <a:solidFill>
              <a:srgbClr val="6FF1BC"/>
            </a:solidFill>
            <a:miter lim="800000"/>
          </a:ln>
          <a:effectLst>
            <a:outerShdw blurRad="254000" algn="tl" rotWithShape="0">
              <a:srgbClr val="000000">
                <a:alpha val="43000"/>
              </a:srgbClr>
            </a:outerShdw>
          </a:effectLst>
        </p:spPr>
      </p:pic>
      <p:sp>
        <p:nvSpPr>
          <p:cNvPr id="12" name="CaixaDeTexto 11">
            <a:extLst>
              <a:ext uri="{FF2B5EF4-FFF2-40B4-BE49-F238E27FC236}">
                <a16:creationId xmlns:a16="http://schemas.microsoft.com/office/drawing/2014/main" id="{2DA5DF4C-1D61-7E9A-D60D-B348914E653C}"/>
              </a:ext>
            </a:extLst>
          </p:cNvPr>
          <p:cNvSpPr txBox="1"/>
          <p:nvPr userDrawn="1"/>
        </p:nvSpPr>
        <p:spPr>
          <a:xfrm>
            <a:off x="552225" y="5359874"/>
            <a:ext cx="4435625" cy="461665"/>
          </a:xfrm>
          <a:prstGeom prst="rect">
            <a:avLst/>
          </a:prstGeom>
          <a:noFill/>
        </p:spPr>
        <p:txBody>
          <a:bodyPr wrap="square">
            <a:spAutoFit/>
          </a:bodyPr>
          <a:lstStyle/>
          <a:p>
            <a:pPr algn="ctr"/>
            <a:r>
              <a:rPr lang="pt-BR" sz="2400" b="1" i="0" u="sng" dirty="0">
                <a:solidFill>
                  <a:schemeClr val="bg1"/>
                </a:solidFill>
                <a:effectLst/>
                <a:latin typeface="Segoe UI" panose="020B0502040204020203" pitchFamily="34" charset="0"/>
              </a:rPr>
              <a:t>https://bit.ly/451BDqS </a:t>
            </a:r>
            <a:endParaRPr lang="pt-BR" sz="2400" b="1" u="sng" dirty="0">
              <a:solidFill>
                <a:schemeClr val="bg1"/>
              </a:solidFill>
            </a:endParaRPr>
          </a:p>
        </p:txBody>
      </p:sp>
      <p:sp>
        <p:nvSpPr>
          <p:cNvPr id="13" name="CaixaDeTexto 12">
            <a:extLst>
              <a:ext uri="{FF2B5EF4-FFF2-40B4-BE49-F238E27FC236}">
                <a16:creationId xmlns:a16="http://schemas.microsoft.com/office/drawing/2014/main" id="{BB40AAF0-0664-C89F-562A-3E78A265E166}"/>
              </a:ext>
            </a:extLst>
          </p:cNvPr>
          <p:cNvSpPr txBox="1"/>
          <p:nvPr userDrawn="1"/>
        </p:nvSpPr>
        <p:spPr>
          <a:xfrm>
            <a:off x="735555" y="3314265"/>
            <a:ext cx="3018744" cy="830997"/>
          </a:xfrm>
          <a:prstGeom prst="rect">
            <a:avLst/>
          </a:prstGeom>
          <a:noFill/>
        </p:spPr>
        <p:txBody>
          <a:bodyPr wrap="square">
            <a:spAutoFit/>
          </a:bodyPr>
          <a:lstStyle/>
          <a:p>
            <a:pPr algn="l"/>
            <a:r>
              <a:rPr lang="pt-BR" sz="2400" b="0" i="0" dirty="0">
                <a:solidFill>
                  <a:schemeClr val="bg1"/>
                </a:solidFill>
                <a:effectLst/>
                <a:latin typeface="Segoe UI" panose="020B0502040204020203" pitchFamily="34" charset="0"/>
              </a:rPr>
              <a:t>Avalie este conteúdo! </a:t>
            </a:r>
            <a:r>
              <a:rPr lang="pt-BR" sz="2400" b="0" i="0" dirty="0">
                <a:solidFill>
                  <a:schemeClr val="bg2">
                    <a:lumMod val="10000"/>
                  </a:schemeClr>
                </a:solidFill>
                <a:effectLst/>
                <a:latin typeface="Segoe UI" panose="020B0502040204020203" pitchFamily="34" charset="0"/>
              </a:rPr>
              <a:t>🚀✨ </a:t>
            </a:r>
          </a:p>
        </p:txBody>
      </p:sp>
      <p:pic>
        <p:nvPicPr>
          <p:cNvPr id="25" name="Gráfico 24" descr="Professor com preenchimento sólido">
            <a:extLst>
              <a:ext uri="{FF2B5EF4-FFF2-40B4-BE49-F238E27FC236}">
                <a16:creationId xmlns:a16="http://schemas.microsoft.com/office/drawing/2014/main" id="{358B141F-071E-7180-89CE-7ADCAF36902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4" y="441756"/>
            <a:ext cx="687443" cy="687443"/>
          </a:xfrm>
          <a:prstGeom prst="rect">
            <a:avLst/>
          </a:prstGeom>
        </p:spPr>
      </p:pic>
    </p:spTree>
    <p:extLst>
      <p:ext uri="{BB962C8B-B14F-4D97-AF65-F5344CB8AC3E}">
        <p14:creationId xmlns:p14="http://schemas.microsoft.com/office/powerpoint/2010/main" val="3232904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pa_tema">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28F379-6ECB-5BB3-6D4F-611178BA1B96}"/>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D0460753-88DE-BBB1-5A34-4115A7DF4745}"/>
              </a:ext>
            </a:extLst>
          </p:cNvPr>
          <p:cNvSpPr/>
          <p:nvPr userDrawn="1"/>
        </p:nvSpPr>
        <p:spPr>
          <a:xfrm>
            <a:off x="0" y="0"/>
            <a:ext cx="101917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Imagem 5">
            <a:extLst>
              <a:ext uri="{FF2B5EF4-FFF2-40B4-BE49-F238E27FC236}">
                <a16:creationId xmlns:a16="http://schemas.microsoft.com/office/drawing/2014/main" id="{12F41A50-56E3-3B09-295D-C9D3ED9D8F56}"/>
              </a:ext>
            </a:extLst>
          </p:cNvPr>
          <p:cNvSpPr>
            <a:spLocks noGrp="1"/>
          </p:cNvSpPr>
          <p:nvPr>
            <p:ph type="pic" sz="quarter" idx="10" hasCustomPrompt="1"/>
          </p:nvPr>
        </p:nvSpPr>
        <p:spPr>
          <a:xfrm>
            <a:off x="8148638" y="-1"/>
            <a:ext cx="4043362" cy="6857999"/>
          </a:xfrm>
          <a:prstGeom prst="rect">
            <a:avLst/>
          </a:prstGeom>
        </p:spPr>
        <p:txBody>
          <a:bodyPr/>
          <a:lstStyle>
            <a:lvl1pPr marL="0" indent="0">
              <a:buNone/>
              <a:defRPr>
                <a:solidFill>
                  <a:schemeClr val="bg1"/>
                </a:solidFill>
              </a:defRPr>
            </a:lvl1pPr>
          </a:lstStyle>
          <a:p>
            <a:r>
              <a:rPr lang="pt-BR"/>
              <a:t>Clique no ícone para alterar a imagem</a:t>
            </a:r>
          </a:p>
        </p:txBody>
      </p:sp>
      <p:sp>
        <p:nvSpPr>
          <p:cNvPr id="7" name="Espaço Reservado para Texto 5">
            <a:extLst>
              <a:ext uri="{FF2B5EF4-FFF2-40B4-BE49-F238E27FC236}">
                <a16:creationId xmlns:a16="http://schemas.microsoft.com/office/drawing/2014/main" id="{A692BB38-74DB-6073-8F7B-2CCA251996AE}"/>
              </a:ext>
            </a:extLst>
          </p:cNvPr>
          <p:cNvSpPr>
            <a:spLocks noGrp="1"/>
          </p:cNvSpPr>
          <p:nvPr>
            <p:ph type="body" sz="quarter" idx="11" hasCustomPrompt="1"/>
          </p:nvPr>
        </p:nvSpPr>
        <p:spPr>
          <a:xfrm>
            <a:off x="1225856" y="3023391"/>
            <a:ext cx="6243580" cy="811987"/>
          </a:xfrm>
          <a:prstGeom prst="rect">
            <a:avLst/>
          </a:prstGeom>
        </p:spPr>
        <p:txBody>
          <a:bodyPr anchor="ctr"/>
          <a:lstStyle>
            <a:lvl1pPr marL="0" indent="0">
              <a:buNone/>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Título do tema</a:t>
            </a:r>
          </a:p>
        </p:txBody>
      </p:sp>
    </p:spTree>
    <p:extLst>
      <p:ext uri="{BB962C8B-B14F-4D97-AF65-F5344CB8AC3E}">
        <p14:creationId xmlns:p14="http://schemas.microsoft.com/office/powerpoint/2010/main" val="326719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ulo_nc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Espaço Reservado para Texto 6">
            <a:extLst>
              <a:ext uri="{FF2B5EF4-FFF2-40B4-BE49-F238E27FC236}">
                <a16:creationId xmlns:a16="http://schemas.microsoft.com/office/drawing/2014/main" id="{6BE42597-6E97-1421-B321-FD575221CA49}"/>
              </a:ext>
            </a:extLst>
          </p:cNvPr>
          <p:cNvSpPr>
            <a:spLocks noGrp="1"/>
          </p:cNvSpPr>
          <p:nvPr>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Tree>
    <p:extLst>
      <p:ext uri="{BB962C8B-B14F-4D97-AF65-F5344CB8AC3E}">
        <p14:creationId xmlns:p14="http://schemas.microsoft.com/office/powerpoint/2010/main" val="208956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ulo_nc_subtitulo_fundo_claro">
    <p:spTree>
      <p:nvGrpSpPr>
        <p:cNvPr id="1" name=""/>
        <p:cNvGrpSpPr/>
        <p:nvPr/>
      </p:nvGrpSpPr>
      <p:grpSpPr>
        <a:xfrm>
          <a:off x="0" y="0"/>
          <a:ext cx="0" cy="0"/>
          <a:chOff x="0" y="0"/>
          <a:chExt cx="0" cy="0"/>
        </a:xfrm>
      </p:grpSpPr>
      <p:cxnSp>
        <p:nvCxnSpPr>
          <p:cNvPr id="5" name="Conector reto 4">
            <a:extLst>
              <a:ext uri="{FF2B5EF4-FFF2-40B4-BE49-F238E27FC236}">
                <a16:creationId xmlns:a16="http://schemas.microsoft.com/office/drawing/2014/main" id="{945C0A04-5D07-15B4-BDEA-D81C35D9AB5E}"/>
              </a:ext>
            </a:extLst>
          </p:cNvPr>
          <p:cNvCxnSpPr/>
          <p:nvPr/>
        </p:nvCxnSpPr>
        <p:spPr>
          <a:xfrm>
            <a:off x="298852" y="917190"/>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Espaço Reservado para Texto 6">
            <a:extLst>
              <a:ext uri="{FF2B5EF4-FFF2-40B4-BE49-F238E27FC236}">
                <a16:creationId xmlns:a16="http://schemas.microsoft.com/office/drawing/2014/main" id="{7646759C-129F-8E13-9526-F5863F0AAC6F}"/>
              </a:ext>
            </a:extLst>
          </p:cNvPr>
          <p:cNvSpPr>
            <a:spLocks noGrp="1"/>
          </p:cNvSpPr>
          <p:nvPr userDrawn="1">
            <p:ph type="body" sz="quarter" idx="10" hasCustomPrompt="1"/>
          </p:nvPr>
        </p:nvSpPr>
        <p:spPr>
          <a:xfrm>
            <a:off x="1019175" y="584200"/>
            <a:ext cx="10153650" cy="857250"/>
          </a:xfrm>
          <a:prstGeom prst="rect">
            <a:avLst/>
          </a:prstGeom>
        </p:spPr>
        <p:txBody>
          <a:bodyPr/>
          <a:lstStyle>
            <a:lvl1pPr marL="0" indent="0">
              <a:buNone/>
              <a:defRPr sz="3200">
                <a:solidFill>
                  <a:schemeClr val="tx1"/>
                </a:solidFill>
              </a:defRPr>
            </a:lvl1pPr>
          </a:lstStyle>
          <a:p>
            <a:pPr lvl="0"/>
            <a:r>
              <a:rPr lang="pt-BR"/>
              <a:t>Título de Núcleo conceitual</a:t>
            </a:r>
          </a:p>
        </p:txBody>
      </p:sp>
      <p:sp>
        <p:nvSpPr>
          <p:cNvPr id="7" name="Espaço Reservado para Texto 6">
            <a:extLst>
              <a:ext uri="{FF2B5EF4-FFF2-40B4-BE49-F238E27FC236}">
                <a16:creationId xmlns:a16="http://schemas.microsoft.com/office/drawing/2014/main" id="{72EECE16-EFA0-70C3-D06A-EA37CFBC5EEB}"/>
              </a:ext>
            </a:extLst>
          </p:cNvPr>
          <p:cNvSpPr>
            <a:spLocks noGrp="1"/>
          </p:cNvSpPr>
          <p:nvPr>
            <p:ph type="body" sz="quarter" idx="11" hasCustomPrompt="1"/>
          </p:nvPr>
        </p:nvSpPr>
        <p:spPr>
          <a:xfrm>
            <a:off x="1019175" y="1455738"/>
            <a:ext cx="10153650" cy="857250"/>
          </a:xfrm>
          <a:prstGeom prst="rect">
            <a:avLst/>
          </a:prstGeom>
        </p:spPr>
        <p:txBody>
          <a:bodyPr/>
          <a:lstStyle>
            <a:lvl1pPr marL="0" indent="0">
              <a:buNone/>
              <a:defRPr sz="2800">
                <a:solidFill>
                  <a:schemeClr val="tx1"/>
                </a:solidFill>
              </a:defRPr>
            </a:lvl1pPr>
          </a:lstStyle>
          <a:p>
            <a:pPr lvl="0"/>
            <a:r>
              <a:rPr lang="pt-BR"/>
              <a:t>Subtítulo</a:t>
            </a:r>
          </a:p>
        </p:txBody>
      </p:sp>
    </p:spTree>
    <p:extLst>
      <p:ext uri="{BB962C8B-B14F-4D97-AF65-F5344CB8AC3E}">
        <p14:creationId xmlns:p14="http://schemas.microsoft.com/office/powerpoint/2010/main" val="1164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ndo clar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gunta_resposta">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753871F8-5007-B628-CC9F-1A224D3C4D9F}"/>
              </a:ext>
            </a:extLst>
          </p:cNvPr>
          <p:cNvGrpSpPr/>
          <p:nvPr/>
        </p:nvGrpSpPr>
        <p:grpSpPr>
          <a:xfrm>
            <a:off x="1041187" y="584200"/>
            <a:ext cx="10153650" cy="2461155"/>
            <a:chOff x="1019175" y="179339"/>
            <a:chExt cx="10153650" cy="2461155"/>
          </a:xfrm>
        </p:grpSpPr>
        <p:sp>
          <p:nvSpPr>
            <p:cNvPr id="11" name="Retângulo 10">
              <a:extLst>
                <a:ext uri="{FF2B5EF4-FFF2-40B4-BE49-F238E27FC236}">
                  <a16:creationId xmlns:a16="http://schemas.microsoft.com/office/drawing/2014/main" id="{5C2696D8-49A3-8AD5-6C46-9A65D637E51C}"/>
                </a:ext>
              </a:extLst>
            </p:cNvPr>
            <p:cNvSpPr/>
            <p:nvPr/>
          </p:nvSpPr>
          <p:spPr>
            <a:xfrm>
              <a:off x="1019175" y="584200"/>
              <a:ext cx="10153650" cy="20562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283D80C-0231-33E9-86F1-AE2E8485597F}"/>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20837" y="179339"/>
              <a:ext cx="815878" cy="809721"/>
            </a:xfrm>
            <a:prstGeom prst="ellipse">
              <a:avLst/>
            </a:prstGeom>
          </p:spPr>
        </p:pic>
      </p:grpSp>
      <p:grpSp>
        <p:nvGrpSpPr>
          <p:cNvPr id="19" name="Agrupar 18">
            <a:extLst>
              <a:ext uri="{FF2B5EF4-FFF2-40B4-BE49-F238E27FC236}">
                <a16:creationId xmlns:a16="http://schemas.microsoft.com/office/drawing/2014/main" id="{C956193C-51AA-2928-A135-F23F31229848}"/>
              </a:ext>
            </a:extLst>
          </p:cNvPr>
          <p:cNvGrpSpPr/>
          <p:nvPr userDrawn="1"/>
        </p:nvGrpSpPr>
        <p:grpSpPr>
          <a:xfrm>
            <a:off x="1041187" y="3045355"/>
            <a:ext cx="10153650" cy="2807771"/>
            <a:chOff x="1019175" y="3084018"/>
            <a:chExt cx="10153650" cy="2807771"/>
          </a:xfrm>
        </p:grpSpPr>
        <p:sp>
          <p:nvSpPr>
            <p:cNvPr id="6" name="Retângulo 5">
              <a:extLst>
                <a:ext uri="{FF2B5EF4-FFF2-40B4-BE49-F238E27FC236}">
                  <a16:creationId xmlns:a16="http://schemas.microsoft.com/office/drawing/2014/main" id="{B5CF9565-5850-0DD6-60C4-D61C5C67B08F}"/>
                </a:ext>
              </a:extLst>
            </p:cNvPr>
            <p:cNvSpPr/>
            <p:nvPr/>
          </p:nvSpPr>
          <p:spPr>
            <a:xfrm>
              <a:off x="1019175" y="3084018"/>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93B7B578-333B-E67B-0AB9-FE651089C6BD}"/>
                </a:ext>
              </a:extLst>
            </p:cNvPr>
            <p:cNvSpPr txBox="1"/>
            <p:nvPr/>
          </p:nvSpPr>
          <p:spPr>
            <a:xfrm>
              <a:off x="1420837" y="3549277"/>
              <a:ext cx="2354686" cy="369332"/>
            </a:xfrm>
            <a:prstGeom prst="rect">
              <a:avLst/>
            </a:prstGeom>
            <a:noFill/>
          </p:spPr>
          <p:txBody>
            <a:bodyPr wrap="square" rtlCol="0">
              <a:spAutoFit/>
            </a:bodyPr>
            <a:lstStyle/>
            <a:p>
              <a:r>
                <a:rPr lang="pt-BR" b="1"/>
                <a:t>Resposta</a:t>
              </a:r>
            </a:p>
          </p:txBody>
        </p:sp>
      </p:grpSp>
      <p:sp>
        <p:nvSpPr>
          <p:cNvPr id="16" name="Espaço Reservado para Texto 15">
            <a:extLst>
              <a:ext uri="{FF2B5EF4-FFF2-40B4-BE49-F238E27FC236}">
                <a16:creationId xmlns:a16="http://schemas.microsoft.com/office/drawing/2014/main" id="{B1C5B3B9-78FC-A48F-DA1A-CA12044E5F68}"/>
              </a:ext>
            </a:extLst>
          </p:cNvPr>
          <p:cNvSpPr>
            <a:spLocks noGrp="1"/>
          </p:cNvSpPr>
          <p:nvPr>
            <p:ph type="body" sz="quarter" idx="11" hasCustomPrompt="1"/>
          </p:nvPr>
        </p:nvSpPr>
        <p:spPr>
          <a:xfrm>
            <a:off x="1442849" y="3978805"/>
            <a:ext cx="9380538" cy="1552575"/>
          </a:xfrm>
          <a:prstGeom prst="rect">
            <a:avLst/>
          </a:prstGeom>
        </p:spPr>
        <p:txBody>
          <a:bodyPr/>
          <a:lstStyle>
            <a:lvl1pPr marL="0" indent="0">
              <a:buNone/>
              <a:defRPr sz="1800"/>
            </a:lvl1pPr>
          </a:lstStyle>
          <a:p>
            <a:pPr lvl="0"/>
            <a:r>
              <a:rPr lang="pt-BR"/>
              <a:t>Inserir a resposta</a:t>
            </a:r>
          </a:p>
        </p:txBody>
      </p:sp>
      <p:sp>
        <p:nvSpPr>
          <p:cNvPr id="18" name="Espaço Reservado para Texto 17">
            <a:extLst>
              <a:ext uri="{FF2B5EF4-FFF2-40B4-BE49-F238E27FC236}">
                <a16:creationId xmlns:a16="http://schemas.microsoft.com/office/drawing/2014/main" id="{BC8CD4D3-1F32-C65E-B449-605C996467EF}"/>
              </a:ext>
            </a:extLst>
          </p:cNvPr>
          <p:cNvSpPr>
            <a:spLocks noGrp="1"/>
          </p:cNvSpPr>
          <p:nvPr>
            <p:ph type="body" sz="quarter" idx="12" hasCustomPrompt="1"/>
          </p:nvPr>
        </p:nvSpPr>
        <p:spPr>
          <a:xfrm>
            <a:off x="1446024" y="1633861"/>
            <a:ext cx="9421813" cy="973949"/>
          </a:xfrm>
          <a:prstGeom prst="rect">
            <a:avLst/>
          </a:prstGeom>
        </p:spPr>
        <p:txBody>
          <a:bodyPr/>
          <a:lstStyle>
            <a:lvl1pPr marL="0" indent="0">
              <a:buNone/>
              <a:defRPr sz="1800">
                <a:solidFill>
                  <a:schemeClr val="bg1"/>
                </a:solidFill>
              </a:defRPr>
            </a:lvl1pPr>
          </a:lstStyle>
          <a:p>
            <a:pPr lvl="0"/>
            <a:r>
              <a:rPr lang="pt-BR"/>
              <a:t>Inserir a pergunta</a:t>
            </a:r>
          </a:p>
        </p:txBody>
      </p:sp>
    </p:spTree>
    <p:extLst>
      <p:ext uri="{BB962C8B-B14F-4D97-AF65-F5344CB8AC3E}">
        <p14:creationId xmlns:p14="http://schemas.microsoft.com/office/powerpoint/2010/main" val="128821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tividade - versão 1">
    <p:spTree>
      <p:nvGrpSpPr>
        <p:cNvPr id="1" name=""/>
        <p:cNvGrpSpPr/>
        <p:nvPr/>
      </p:nvGrpSpPr>
      <p:grpSpPr>
        <a:xfrm>
          <a:off x="0" y="0"/>
          <a:ext cx="0" cy="0"/>
          <a:chOff x="0" y="0"/>
          <a:chExt cx="0" cy="0"/>
        </a:xfrm>
      </p:grpSpPr>
      <p:sp>
        <p:nvSpPr>
          <p:cNvPr id="13" name="Espaço Reservado para Texto 12">
            <a:extLst>
              <a:ext uri="{FF2B5EF4-FFF2-40B4-BE49-F238E27FC236}">
                <a16:creationId xmlns:a16="http://schemas.microsoft.com/office/drawing/2014/main" id="{83B497CC-9378-1C00-75F9-34D4246165F3}"/>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15" name="Espaço Reservado para Texto 14">
            <a:extLst>
              <a:ext uri="{FF2B5EF4-FFF2-40B4-BE49-F238E27FC236}">
                <a16:creationId xmlns:a16="http://schemas.microsoft.com/office/drawing/2014/main" id="{984B660C-03D5-A291-E45A-BC7EBFD27372}"/>
              </a:ext>
            </a:extLst>
          </p:cNvPr>
          <p:cNvSpPr>
            <a:spLocks noGrp="1"/>
          </p:cNvSpPr>
          <p:nvPr>
            <p:ph type="body" sz="quarter" idx="11" hasCustomPrompt="1"/>
          </p:nvPr>
        </p:nvSpPr>
        <p:spPr>
          <a:xfrm>
            <a:off x="1019173" y="843927"/>
            <a:ext cx="10153650" cy="2985571"/>
          </a:xfrm>
          <a:prstGeom prst="rect">
            <a:avLst/>
          </a:prstGeom>
        </p:spPr>
        <p:txBody>
          <a:bodyPr/>
          <a:lstStyle>
            <a:lvl1pPr marL="0" indent="0">
              <a:buNone/>
              <a:defRPr sz="1800"/>
            </a:lvl1pPr>
          </a:lstStyle>
          <a:p>
            <a:pPr lvl="0"/>
            <a:r>
              <a:rPr lang="pt-BR"/>
              <a:t>Inserir enunciado da questão</a:t>
            </a:r>
          </a:p>
        </p:txBody>
      </p:sp>
      <p:grpSp>
        <p:nvGrpSpPr>
          <p:cNvPr id="46" name="Agrupar 45">
            <a:extLst>
              <a:ext uri="{FF2B5EF4-FFF2-40B4-BE49-F238E27FC236}">
                <a16:creationId xmlns:a16="http://schemas.microsoft.com/office/drawing/2014/main" id="{CBADEE8F-D176-C6BD-C191-56A9B56E84AD}"/>
              </a:ext>
            </a:extLst>
          </p:cNvPr>
          <p:cNvGrpSpPr/>
          <p:nvPr userDrawn="1"/>
        </p:nvGrpSpPr>
        <p:grpSpPr>
          <a:xfrm>
            <a:off x="1019171" y="4111174"/>
            <a:ext cx="10153650" cy="447215"/>
            <a:chOff x="1019173" y="4224856"/>
            <a:chExt cx="10153650" cy="447215"/>
          </a:xfrm>
        </p:grpSpPr>
        <p:sp>
          <p:nvSpPr>
            <p:cNvPr id="47" name="Retângulo de cantos arredondados 13">
              <a:extLst>
                <a:ext uri="{FF2B5EF4-FFF2-40B4-BE49-F238E27FC236}">
                  <a16:creationId xmlns:a16="http://schemas.microsoft.com/office/drawing/2014/main" id="{9E37F690-4F60-E12D-266D-BD55E86F739E}"/>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48" name="Agrupar 47">
              <a:extLst>
                <a:ext uri="{FF2B5EF4-FFF2-40B4-BE49-F238E27FC236}">
                  <a16:creationId xmlns:a16="http://schemas.microsoft.com/office/drawing/2014/main" id="{DA7E0BE7-D585-5406-4A69-D1647F5969A1}"/>
                </a:ext>
              </a:extLst>
            </p:cNvPr>
            <p:cNvGrpSpPr/>
            <p:nvPr userDrawn="1"/>
          </p:nvGrpSpPr>
          <p:grpSpPr>
            <a:xfrm>
              <a:off x="1019173" y="4230019"/>
              <a:ext cx="474978" cy="442052"/>
              <a:chOff x="1628481" y="2730261"/>
              <a:chExt cx="474978" cy="442052"/>
            </a:xfrm>
          </p:grpSpPr>
          <p:grpSp>
            <p:nvGrpSpPr>
              <p:cNvPr id="49" name="Agrupar 48">
                <a:extLst>
                  <a:ext uri="{FF2B5EF4-FFF2-40B4-BE49-F238E27FC236}">
                    <a16:creationId xmlns:a16="http://schemas.microsoft.com/office/drawing/2014/main" id="{4C2BD092-568C-27FE-9B8D-764D4F49C412}"/>
                  </a:ext>
                </a:extLst>
              </p:cNvPr>
              <p:cNvGrpSpPr/>
              <p:nvPr userDrawn="1"/>
            </p:nvGrpSpPr>
            <p:grpSpPr>
              <a:xfrm>
                <a:off x="1628481" y="2730261"/>
                <a:ext cx="474978" cy="442052"/>
                <a:chOff x="1628481" y="2730261"/>
                <a:chExt cx="474978" cy="442052"/>
              </a:xfrm>
            </p:grpSpPr>
            <p:sp>
              <p:nvSpPr>
                <p:cNvPr id="51" name="Retângulo de cantos arredondados 15">
                  <a:extLst>
                    <a:ext uri="{FF2B5EF4-FFF2-40B4-BE49-F238E27FC236}">
                      <a16:creationId xmlns:a16="http://schemas.microsoft.com/office/drawing/2014/main" id="{DA78C2B1-AA4E-E25C-4C63-921000DFD9A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2" name="Retângulo 51">
                  <a:extLst>
                    <a:ext uri="{FF2B5EF4-FFF2-40B4-BE49-F238E27FC236}">
                      <a16:creationId xmlns:a16="http://schemas.microsoft.com/office/drawing/2014/main" id="{0FA39DCD-DDF5-5EB6-32CE-A5BBF316E96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0" name="CaixaDeTexto 49">
                <a:extLst>
                  <a:ext uri="{FF2B5EF4-FFF2-40B4-BE49-F238E27FC236}">
                    <a16:creationId xmlns:a16="http://schemas.microsoft.com/office/drawing/2014/main" id="{823B33A8-A3C3-FE33-88EB-3780FF352BA4}"/>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53" name="Agrupar 52">
            <a:extLst>
              <a:ext uri="{FF2B5EF4-FFF2-40B4-BE49-F238E27FC236}">
                <a16:creationId xmlns:a16="http://schemas.microsoft.com/office/drawing/2014/main" id="{EDEB5224-F2B9-6741-95F5-3FE155EEACFD}"/>
              </a:ext>
            </a:extLst>
          </p:cNvPr>
          <p:cNvGrpSpPr/>
          <p:nvPr userDrawn="1"/>
        </p:nvGrpSpPr>
        <p:grpSpPr>
          <a:xfrm>
            <a:off x="1019173" y="4605031"/>
            <a:ext cx="10153650" cy="447215"/>
            <a:chOff x="1628481" y="2725098"/>
            <a:chExt cx="10153650" cy="447215"/>
          </a:xfrm>
        </p:grpSpPr>
        <p:sp>
          <p:nvSpPr>
            <p:cNvPr id="54" name="Retângulo de cantos arredondados 13">
              <a:extLst>
                <a:ext uri="{FF2B5EF4-FFF2-40B4-BE49-F238E27FC236}">
                  <a16:creationId xmlns:a16="http://schemas.microsoft.com/office/drawing/2014/main" id="{CC35F686-2916-0195-EBEE-18DAD8862BC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55" name="Agrupar 54">
              <a:extLst>
                <a:ext uri="{FF2B5EF4-FFF2-40B4-BE49-F238E27FC236}">
                  <a16:creationId xmlns:a16="http://schemas.microsoft.com/office/drawing/2014/main" id="{DF05DF7E-8DC5-6C0E-7D6C-1AE4E3310C29}"/>
                </a:ext>
              </a:extLst>
            </p:cNvPr>
            <p:cNvGrpSpPr/>
            <p:nvPr userDrawn="1"/>
          </p:nvGrpSpPr>
          <p:grpSpPr>
            <a:xfrm>
              <a:off x="1628481" y="2730261"/>
              <a:ext cx="474978" cy="442052"/>
              <a:chOff x="1628481" y="2730261"/>
              <a:chExt cx="474978" cy="442052"/>
            </a:xfrm>
          </p:grpSpPr>
          <p:grpSp>
            <p:nvGrpSpPr>
              <p:cNvPr id="56" name="Agrupar 55">
                <a:extLst>
                  <a:ext uri="{FF2B5EF4-FFF2-40B4-BE49-F238E27FC236}">
                    <a16:creationId xmlns:a16="http://schemas.microsoft.com/office/drawing/2014/main" id="{97727E5B-8DA2-B834-D10F-EB7149CB4731}"/>
                  </a:ext>
                </a:extLst>
              </p:cNvPr>
              <p:cNvGrpSpPr/>
              <p:nvPr userDrawn="1"/>
            </p:nvGrpSpPr>
            <p:grpSpPr>
              <a:xfrm>
                <a:off x="1628481" y="2730261"/>
                <a:ext cx="474978" cy="442052"/>
                <a:chOff x="1628481" y="2730261"/>
                <a:chExt cx="474978" cy="442052"/>
              </a:xfrm>
            </p:grpSpPr>
            <p:sp>
              <p:nvSpPr>
                <p:cNvPr id="58" name="Retângulo de cantos arredondados 15">
                  <a:extLst>
                    <a:ext uri="{FF2B5EF4-FFF2-40B4-BE49-F238E27FC236}">
                      <a16:creationId xmlns:a16="http://schemas.microsoft.com/office/drawing/2014/main" id="{5437BE75-133C-6327-2246-253E17EE887E}"/>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59" name="Retângulo 58">
                  <a:extLst>
                    <a:ext uri="{FF2B5EF4-FFF2-40B4-BE49-F238E27FC236}">
                      <a16:creationId xmlns:a16="http://schemas.microsoft.com/office/drawing/2014/main" id="{7908B266-0FCB-DBD7-344C-B731C9BAC779}"/>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57" name="CaixaDeTexto 56">
                <a:extLst>
                  <a:ext uri="{FF2B5EF4-FFF2-40B4-BE49-F238E27FC236}">
                    <a16:creationId xmlns:a16="http://schemas.microsoft.com/office/drawing/2014/main" id="{1DCA0B9B-85D9-0710-F6C7-E51FCAC424A9}"/>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60" name="Agrupar 59">
            <a:extLst>
              <a:ext uri="{FF2B5EF4-FFF2-40B4-BE49-F238E27FC236}">
                <a16:creationId xmlns:a16="http://schemas.microsoft.com/office/drawing/2014/main" id="{5ED4CE3C-9145-E8CF-C524-319FA1F6CFD6}"/>
              </a:ext>
            </a:extLst>
          </p:cNvPr>
          <p:cNvGrpSpPr/>
          <p:nvPr userDrawn="1"/>
        </p:nvGrpSpPr>
        <p:grpSpPr>
          <a:xfrm>
            <a:off x="1019173" y="5098888"/>
            <a:ext cx="10153650" cy="447215"/>
            <a:chOff x="1628481" y="2725098"/>
            <a:chExt cx="10153650" cy="447215"/>
          </a:xfrm>
        </p:grpSpPr>
        <p:sp>
          <p:nvSpPr>
            <p:cNvPr id="61" name="Retângulo de cantos arredondados 13">
              <a:extLst>
                <a:ext uri="{FF2B5EF4-FFF2-40B4-BE49-F238E27FC236}">
                  <a16:creationId xmlns:a16="http://schemas.microsoft.com/office/drawing/2014/main" id="{953FD78B-BE8B-A227-E11C-CD764465EEA2}"/>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2" name="Agrupar 61">
              <a:extLst>
                <a:ext uri="{FF2B5EF4-FFF2-40B4-BE49-F238E27FC236}">
                  <a16:creationId xmlns:a16="http://schemas.microsoft.com/office/drawing/2014/main" id="{55FFA467-3001-C6A1-7786-5BFD11C1E659}"/>
                </a:ext>
              </a:extLst>
            </p:cNvPr>
            <p:cNvGrpSpPr/>
            <p:nvPr userDrawn="1"/>
          </p:nvGrpSpPr>
          <p:grpSpPr>
            <a:xfrm>
              <a:off x="1628481" y="2730261"/>
              <a:ext cx="474978" cy="442052"/>
              <a:chOff x="1628481" y="2730261"/>
              <a:chExt cx="474978" cy="442052"/>
            </a:xfrm>
          </p:grpSpPr>
          <p:grpSp>
            <p:nvGrpSpPr>
              <p:cNvPr id="63" name="Agrupar 62">
                <a:extLst>
                  <a:ext uri="{FF2B5EF4-FFF2-40B4-BE49-F238E27FC236}">
                    <a16:creationId xmlns:a16="http://schemas.microsoft.com/office/drawing/2014/main" id="{4D083777-EFF2-8DBF-B78F-77599AF6F254}"/>
                  </a:ext>
                </a:extLst>
              </p:cNvPr>
              <p:cNvGrpSpPr/>
              <p:nvPr userDrawn="1"/>
            </p:nvGrpSpPr>
            <p:grpSpPr>
              <a:xfrm>
                <a:off x="1628481" y="2730261"/>
                <a:ext cx="474978" cy="442052"/>
                <a:chOff x="1628481" y="2730261"/>
                <a:chExt cx="474978" cy="442052"/>
              </a:xfrm>
            </p:grpSpPr>
            <p:sp>
              <p:nvSpPr>
                <p:cNvPr id="65" name="Retângulo de cantos arredondados 15">
                  <a:extLst>
                    <a:ext uri="{FF2B5EF4-FFF2-40B4-BE49-F238E27FC236}">
                      <a16:creationId xmlns:a16="http://schemas.microsoft.com/office/drawing/2014/main" id="{A342804B-4366-B131-CBA7-E442DD2AA291}"/>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66" name="Retângulo 65">
                  <a:extLst>
                    <a:ext uri="{FF2B5EF4-FFF2-40B4-BE49-F238E27FC236}">
                      <a16:creationId xmlns:a16="http://schemas.microsoft.com/office/drawing/2014/main" id="{E1B9D27E-5EEE-4389-587B-8AE7AFFA87B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64" name="CaixaDeTexto 63">
                <a:extLst>
                  <a:ext uri="{FF2B5EF4-FFF2-40B4-BE49-F238E27FC236}">
                    <a16:creationId xmlns:a16="http://schemas.microsoft.com/office/drawing/2014/main" id="{BB1D00F3-F8A2-0B06-3348-284CCA2A4FD3}"/>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67" name="Agrupar 66">
            <a:extLst>
              <a:ext uri="{FF2B5EF4-FFF2-40B4-BE49-F238E27FC236}">
                <a16:creationId xmlns:a16="http://schemas.microsoft.com/office/drawing/2014/main" id="{70F058CB-17C3-B0B1-645E-E448CD912DDD}"/>
              </a:ext>
            </a:extLst>
          </p:cNvPr>
          <p:cNvGrpSpPr/>
          <p:nvPr userDrawn="1"/>
        </p:nvGrpSpPr>
        <p:grpSpPr>
          <a:xfrm>
            <a:off x="1019173" y="5592745"/>
            <a:ext cx="10153650" cy="447215"/>
            <a:chOff x="1628481" y="2725098"/>
            <a:chExt cx="10153650" cy="447215"/>
          </a:xfrm>
        </p:grpSpPr>
        <p:sp>
          <p:nvSpPr>
            <p:cNvPr id="68" name="Retângulo de cantos arredondados 13">
              <a:extLst>
                <a:ext uri="{FF2B5EF4-FFF2-40B4-BE49-F238E27FC236}">
                  <a16:creationId xmlns:a16="http://schemas.microsoft.com/office/drawing/2014/main" id="{A4D365FE-671B-6155-BD2F-7576F690EFC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69" name="Agrupar 68">
              <a:extLst>
                <a:ext uri="{FF2B5EF4-FFF2-40B4-BE49-F238E27FC236}">
                  <a16:creationId xmlns:a16="http://schemas.microsoft.com/office/drawing/2014/main" id="{A736213C-39C8-8DCF-7C9A-E03B96565F77}"/>
                </a:ext>
              </a:extLst>
            </p:cNvPr>
            <p:cNvGrpSpPr/>
            <p:nvPr userDrawn="1"/>
          </p:nvGrpSpPr>
          <p:grpSpPr>
            <a:xfrm>
              <a:off x="1628481" y="2730261"/>
              <a:ext cx="474978" cy="442052"/>
              <a:chOff x="1628481" y="2730261"/>
              <a:chExt cx="474978" cy="442052"/>
            </a:xfrm>
          </p:grpSpPr>
          <p:grpSp>
            <p:nvGrpSpPr>
              <p:cNvPr id="70" name="Agrupar 69">
                <a:extLst>
                  <a:ext uri="{FF2B5EF4-FFF2-40B4-BE49-F238E27FC236}">
                    <a16:creationId xmlns:a16="http://schemas.microsoft.com/office/drawing/2014/main" id="{13045E57-F663-81B9-D6BF-5CEDDE384347}"/>
                  </a:ext>
                </a:extLst>
              </p:cNvPr>
              <p:cNvGrpSpPr/>
              <p:nvPr userDrawn="1"/>
            </p:nvGrpSpPr>
            <p:grpSpPr>
              <a:xfrm>
                <a:off x="1628481" y="2730261"/>
                <a:ext cx="474978" cy="442052"/>
                <a:chOff x="1628481" y="2730261"/>
                <a:chExt cx="474978" cy="442052"/>
              </a:xfrm>
            </p:grpSpPr>
            <p:sp>
              <p:nvSpPr>
                <p:cNvPr id="72" name="Retângulo de cantos arredondados 15">
                  <a:extLst>
                    <a:ext uri="{FF2B5EF4-FFF2-40B4-BE49-F238E27FC236}">
                      <a16:creationId xmlns:a16="http://schemas.microsoft.com/office/drawing/2014/main" id="{DA0562E0-78BC-8395-835C-B5C0A8D5D8E8}"/>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73" name="Retângulo 72">
                  <a:extLst>
                    <a:ext uri="{FF2B5EF4-FFF2-40B4-BE49-F238E27FC236}">
                      <a16:creationId xmlns:a16="http://schemas.microsoft.com/office/drawing/2014/main" id="{27B43141-FDC7-0612-437C-E4D7C18596E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1" name="CaixaDeTexto 70">
                <a:extLst>
                  <a:ext uri="{FF2B5EF4-FFF2-40B4-BE49-F238E27FC236}">
                    <a16:creationId xmlns:a16="http://schemas.microsoft.com/office/drawing/2014/main" id="{7E63F918-2AB5-FC72-4426-7AD7B9CCC14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74" name="Agrupar 73">
            <a:extLst>
              <a:ext uri="{FF2B5EF4-FFF2-40B4-BE49-F238E27FC236}">
                <a16:creationId xmlns:a16="http://schemas.microsoft.com/office/drawing/2014/main" id="{7E14FA5E-45DC-8A36-2F64-F15F01B35DF6}"/>
              </a:ext>
            </a:extLst>
          </p:cNvPr>
          <p:cNvGrpSpPr/>
          <p:nvPr userDrawn="1"/>
        </p:nvGrpSpPr>
        <p:grpSpPr>
          <a:xfrm>
            <a:off x="1019173" y="6086602"/>
            <a:ext cx="10153650" cy="447215"/>
            <a:chOff x="1628481" y="2725098"/>
            <a:chExt cx="10153650" cy="447215"/>
          </a:xfrm>
        </p:grpSpPr>
        <p:sp>
          <p:nvSpPr>
            <p:cNvPr id="75" name="Retângulo de cantos arredondados 13">
              <a:extLst>
                <a:ext uri="{FF2B5EF4-FFF2-40B4-BE49-F238E27FC236}">
                  <a16:creationId xmlns:a16="http://schemas.microsoft.com/office/drawing/2014/main" id="{F21BE6EF-BC46-A69C-7B39-E157229E4A0C}"/>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6" name="Agrupar 75">
              <a:extLst>
                <a:ext uri="{FF2B5EF4-FFF2-40B4-BE49-F238E27FC236}">
                  <a16:creationId xmlns:a16="http://schemas.microsoft.com/office/drawing/2014/main" id="{DC27ED11-8E36-0007-FE86-97E332AF672D}"/>
                </a:ext>
              </a:extLst>
            </p:cNvPr>
            <p:cNvGrpSpPr/>
            <p:nvPr userDrawn="1"/>
          </p:nvGrpSpPr>
          <p:grpSpPr>
            <a:xfrm>
              <a:off x="1628481" y="2730261"/>
              <a:ext cx="474978" cy="442052"/>
              <a:chOff x="1628481" y="2730261"/>
              <a:chExt cx="474978" cy="442052"/>
            </a:xfrm>
          </p:grpSpPr>
          <p:grpSp>
            <p:nvGrpSpPr>
              <p:cNvPr id="77" name="Agrupar 76">
                <a:extLst>
                  <a:ext uri="{FF2B5EF4-FFF2-40B4-BE49-F238E27FC236}">
                    <a16:creationId xmlns:a16="http://schemas.microsoft.com/office/drawing/2014/main" id="{145BFD78-445F-EE7A-44E1-7C1D81526219}"/>
                  </a:ext>
                </a:extLst>
              </p:cNvPr>
              <p:cNvGrpSpPr/>
              <p:nvPr userDrawn="1"/>
            </p:nvGrpSpPr>
            <p:grpSpPr>
              <a:xfrm>
                <a:off x="1628481" y="2730261"/>
                <a:ext cx="474978" cy="442052"/>
                <a:chOff x="1628481" y="2730261"/>
                <a:chExt cx="474978" cy="442052"/>
              </a:xfrm>
            </p:grpSpPr>
            <p:sp>
              <p:nvSpPr>
                <p:cNvPr id="79" name="Retângulo de cantos arredondados 15">
                  <a:extLst>
                    <a:ext uri="{FF2B5EF4-FFF2-40B4-BE49-F238E27FC236}">
                      <a16:creationId xmlns:a16="http://schemas.microsoft.com/office/drawing/2014/main" id="{070C554F-805F-B025-3E5F-45733FD5DB7C}"/>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80" name="Retângulo 79">
                  <a:extLst>
                    <a:ext uri="{FF2B5EF4-FFF2-40B4-BE49-F238E27FC236}">
                      <a16:creationId xmlns:a16="http://schemas.microsoft.com/office/drawing/2014/main" id="{BD1D8CE8-C1D7-3661-82C2-705186E53A9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78" name="CaixaDeTexto 77">
                <a:extLst>
                  <a:ext uri="{FF2B5EF4-FFF2-40B4-BE49-F238E27FC236}">
                    <a16:creationId xmlns:a16="http://schemas.microsoft.com/office/drawing/2014/main" id="{A483B232-567F-A1B6-B600-BDD867B16596}"/>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86" name="Espaço Reservado para Texto 14">
            <a:extLst>
              <a:ext uri="{FF2B5EF4-FFF2-40B4-BE49-F238E27FC236}">
                <a16:creationId xmlns:a16="http://schemas.microsoft.com/office/drawing/2014/main" id="{519118B2-F10A-9580-6C53-56E8822062ED}"/>
              </a:ext>
            </a:extLst>
          </p:cNvPr>
          <p:cNvSpPr>
            <a:spLocks noGrp="1"/>
          </p:cNvSpPr>
          <p:nvPr>
            <p:ph type="body" sz="quarter" idx="12" hasCustomPrompt="1"/>
          </p:nvPr>
        </p:nvSpPr>
        <p:spPr>
          <a:xfrm>
            <a:off x="1584630" y="419175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7" name="Espaço Reservado para Texto 14">
            <a:extLst>
              <a:ext uri="{FF2B5EF4-FFF2-40B4-BE49-F238E27FC236}">
                <a16:creationId xmlns:a16="http://schemas.microsoft.com/office/drawing/2014/main" id="{359D1B0A-DD7E-E868-EE74-830962D94297}"/>
              </a:ext>
            </a:extLst>
          </p:cNvPr>
          <p:cNvSpPr>
            <a:spLocks noGrp="1"/>
          </p:cNvSpPr>
          <p:nvPr>
            <p:ph type="body" sz="quarter" idx="13" hasCustomPrompt="1"/>
          </p:nvPr>
        </p:nvSpPr>
        <p:spPr>
          <a:xfrm>
            <a:off x="1584630" y="4690449"/>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8" name="Espaço Reservado para Texto 14">
            <a:extLst>
              <a:ext uri="{FF2B5EF4-FFF2-40B4-BE49-F238E27FC236}">
                <a16:creationId xmlns:a16="http://schemas.microsoft.com/office/drawing/2014/main" id="{288EA4B8-ADE9-1C9C-0AA8-690228987366}"/>
              </a:ext>
            </a:extLst>
          </p:cNvPr>
          <p:cNvSpPr>
            <a:spLocks noGrp="1"/>
          </p:cNvSpPr>
          <p:nvPr>
            <p:ph type="body" sz="quarter" idx="14" hasCustomPrompt="1"/>
          </p:nvPr>
        </p:nvSpPr>
        <p:spPr>
          <a:xfrm>
            <a:off x="1584630" y="5175461"/>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2" name="Espaço Reservado para Texto 14">
            <a:extLst>
              <a:ext uri="{FF2B5EF4-FFF2-40B4-BE49-F238E27FC236}">
                <a16:creationId xmlns:a16="http://schemas.microsoft.com/office/drawing/2014/main" id="{00B12AC7-38E5-A0E5-D759-4949D3B1FB3F}"/>
              </a:ext>
            </a:extLst>
          </p:cNvPr>
          <p:cNvSpPr>
            <a:spLocks noGrp="1"/>
          </p:cNvSpPr>
          <p:nvPr>
            <p:ph type="body" sz="quarter" idx="15" hasCustomPrompt="1"/>
          </p:nvPr>
        </p:nvSpPr>
        <p:spPr>
          <a:xfrm>
            <a:off x="1584630" y="5678163"/>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82" name="Espaço Reservado para Texto 14">
            <a:extLst>
              <a:ext uri="{FF2B5EF4-FFF2-40B4-BE49-F238E27FC236}">
                <a16:creationId xmlns:a16="http://schemas.microsoft.com/office/drawing/2014/main" id="{10088599-B6D5-ABC4-A9A6-02AC18405B81}"/>
              </a:ext>
            </a:extLst>
          </p:cNvPr>
          <p:cNvSpPr>
            <a:spLocks noGrp="1"/>
          </p:cNvSpPr>
          <p:nvPr>
            <p:ph type="body" sz="quarter" idx="16" hasCustomPrompt="1"/>
          </p:nvPr>
        </p:nvSpPr>
        <p:spPr>
          <a:xfrm>
            <a:off x="1584630" y="6163175"/>
            <a:ext cx="9497718" cy="28890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2354445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Espaço Reservado para Texto 12">
            <a:extLst>
              <a:ext uri="{FF2B5EF4-FFF2-40B4-BE49-F238E27FC236}">
                <a16:creationId xmlns:a16="http://schemas.microsoft.com/office/drawing/2014/main" id="{CB9D0CF1-939E-E4E7-1BA0-B7DF50655D12}"/>
              </a:ext>
            </a:extLst>
          </p:cNvPr>
          <p:cNvSpPr>
            <a:spLocks noGrp="1"/>
          </p:cNvSpPr>
          <p:nvPr>
            <p:ph type="body" sz="quarter" idx="10" hasCustomPrompt="1"/>
          </p:nvPr>
        </p:nvSpPr>
        <p:spPr>
          <a:xfrm>
            <a:off x="1019173" y="337457"/>
            <a:ext cx="3060700" cy="333572"/>
          </a:xfrm>
          <a:prstGeom prst="rect">
            <a:avLst/>
          </a:prstGeom>
        </p:spPr>
        <p:txBody>
          <a:bodyPr/>
          <a:lstStyle>
            <a:lvl1pPr marL="0" indent="0">
              <a:buNone/>
              <a:defRPr sz="1800" b="1"/>
            </a:lvl1pPr>
          </a:lstStyle>
          <a:p>
            <a:pPr lvl="0"/>
            <a:r>
              <a:rPr lang="pt-BR"/>
              <a:t>Questão X</a:t>
            </a:r>
          </a:p>
        </p:txBody>
      </p:sp>
      <p:sp>
        <p:nvSpPr>
          <p:cNvPr id="4" name="Espaço Reservado para Texto 14">
            <a:extLst>
              <a:ext uri="{FF2B5EF4-FFF2-40B4-BE49-F238E27FC236}">
                <a16:creationId xmlns:a16="http://schemas.microsoft.com/office/drawing/2014/main" id="{5B6EFF45-AA37-0428-4DBE-6391AB722AE7}"/>
              </a:ext>
            </a:extLst>
          </p:cNvPr>
          <p:cNvSpPr>
            <a:spLocks noGrp="1"/>
          </p:cNvSpPr>
          <p:nvPr>
            <p:ph type="body" sz="quarter" idx="11" hasCustomPrompt="1"/>
          </p:nvPr>
        </p:nvSpPr>
        <p:spPr>
          <a:xfrm>
            <a:off x="1019173" y="843928"/>
            <a:ext cx="10153650" cy="1566764"/>
          </a:xfrm>
          <a:prstGeom prst="rect">
            <a:avLst/>
          </a:prstGeom>
        </p:spPr>
        <p:txBody>
          <a:bodyPr/>
          <a:lstStyle>
            <a:lvl1pPr marL="0" indent="0">
              <a:buNone/>
              <a:defRPr sz="1800"/>
            </a:lvl1pPr>
          </a:lstStyle>
          <a:p>
            <a:pPr lvl="0"/>
            <a:r>
              <a:rPr lang="pt-BR"/>
              <a:t>Inserir enunciado da questão</a:t>
            </a:r>
          </a:p>
        </p:txBody>
      </p:sp>
      <p:grpSp>
        <p:nvGrpSpPr>
          <p:cNvPr id="5" name="Agrupar 4">
            <a:extLst>
              <a:ext uri="{FF2B5EF4-FFF2-40B4-BE49-F238E27FC236}">
                <a16:creationId xmlns:a16="http://schemas.microsoft.com/office/drawing/2014/main" id="{2D9A6C46-B701-3A75-50FD-E2CB4D89154F}"/>
              </a:ext>
            </a:extLst>
          </p:cNvPr>
          <p:cNvGrpSpPr/>
          <p:nvPr userDrawn="1"/>
        </p:nvGrpSpPr>
        <p:grpSpPr>
          <a:xfrm>
            <a:off x="1017329" y="2583591"/>
            <a:ext cx="10153650" cy="759991"/>
            <a:chOff x="1019173" y="4224856"/>
            <a:chExt cx="10153650" cy="447215"/>
          </a:xfrm>
        </p:grpSpPr>
        <p:sp>
          <p:nvSpPr>
            <p:cNvPr id="6" name="Retângulo de cantos arredondados 13">
              <a:extLst>
                <a:ext uri="{FF2B5EF4-FFF2-40B4-BE49-F238E27FC236}">
                  <a16:creationId xmlns:a16="http://schemas.microsoft.com/office/drawing/2014/main" id="{A7648317-A452-4321-C4FD-D2D969D4F0B1}"/>
                </a:ext>
              </a:extLst>
            </p:cNvPr>
            <p:cNvSpPr/>
            <p:nvPr/>
          </p:nvSpPr>
          <p:spPr>
            <a:xfrm>
              <a:off x="1019173" y="4224856"/>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7" name="Agrupar 6">
              <a:extLst>
                <a:ext uri="{FF2B5EF4-FFF2-40B4-BE49-F238E27FC236}">
                  <a16:creationId xmlns:a16="http://schemas.microsoft.com/office/drawing/2014/main" id="{94C85FF7-E67B-859B-70EE-D7559EBDCDD4}"/>
                </a:ext>
              </a:extLst>
            </p:cNvPr>
            <p:cNvGrpSpPr/>
            <p:nvPr userDrawn="1"/>
          </p:nvGrpSpPr>
          <p:grpSpPr>
            <a:xfrm>
              <a:off x="1019173" y="4230019"/>
              <a:ext cx="474978" cy="442052"/>
              <a:chOff x="1628481" y="2730261"/>
              <a:chExt cx="474978" cy="442052"/>
            </a:xfrm>
          </p:grpSpPr>
          <p:grpSp>
            <p:nvGrpSpPr>
              <p:cNvPr id="8" name="Agrupar 7">
                <a:extLst>
                  <a:ext uri="{FF2B5EF4-FFF2-40B4-BE49-F238E27FC236}">
                    <a16:creationId xmlns:a16="http://schemas.microsoft.com/office/drawing/2014/main" id="{0A88026D-D665-E196-22A5-BA4875FF89FA}"/>
                  </a:ext>
                </a:extLst>
              </p:cNvPr>
              <p:cNvGrpSpPr/>
              <p:nvPr userDrawn="1"/>
            </p:nvGrpSpPr>
            <p:grpSpPr>
              <a:xfrm>
                <a:off x="1628481" y="2730261"/>
                <a:ext cx="474978" cy="442052"/>
                <a:chOff x="1628481" y="2730261"/>
                <a:chExt cx="474978" cy="442052"/>
              </a:xfrm>
            </p:grpSpPr>
            <p:sp>
              <p:nvSpPr>
                <p:cNvPr id="10" name="Retângulo de cantos arredondados 15">
                  <a:extLst>
                    <a:ext uri="{FF2B5EF4-FFF2-40B4-BE49-F238E27FC236}">
                      <a16:creationId xmlns:a16="http://schemas.microsoft.com/office/drawing/2014/main" id="{C7E27372-4417-307F-8649-5DA62BB1C26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1" name="Retângulo 10">
                  <a:extLst>
                    <a:ext uri="{FF2B5EF4-FFF2-40B4-BE49-F238E27FC236}">
                      <a16:creationId xmlns:a16="http://schemas.microsoft.com/office/drawing/2014/main" id="{E5417D42-5F3A-7046-1751-753B590ABEE6}"/>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9" name="CaixaDeTexto 8">
                <a:extLst>
                  <a:ext uri="{FF2B5EF4-FFF2-40B4-BE49-F238E27FC236}">
                    <a16:creationId xmlns:a16="http://schemas.microsoft.com/office/drawing/2014/main" id="{0D12BCF5-7B70-2379-A990-4486D6CFBB6E}"/>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A</a:t>
                </a:r>
              </a:p>
            </p:txBody>
          </p:sp>
        </p:grpSp>
      </p:grpSp>
      <p:grpSp>
        <p:nvGrpSpPr>
          <p:cNvPr id="12" name="Agrupar 11">
            <a:extLst>
              <a:ext uri="{FF2B5EF4-FFF2-40B4-BE49-F238E27FC236}">
                <a16:creationId xmlns:a16="http://schemas.microsoft.com/office/drawing/2014/main" id="{B786ADC7-4E5B-13E3-DA56-E0AD8EF10979}"/>
              </a:ext>
            </a:extLst>
          </p:cNvPr>
          <p:cNvGrpSpPr/>
          <p:nvPr userDrawn="1"/>
        </p:nvGrpSpPr>
        <p:grpSpPr>
          <a:xfrm>
            <a:off x="1017329" y="3403898"/>
            <a:ext cx="10153650" cy="711110"/>
            <a:chOff x="1628481" y="2725098"/>
            <a:chExt cx="10153650" cy="447215"/>
          </a:xfrm>
        </p:grpSpPr>
        <p:sp>
          <p:nvSpPr>
            <p:cNvPr id="13" name="Retângulo de cantos arredondados 13">
              <a:extLst>
                <a:ext uri="{FF2B5EF4-FFF2-40B4-BE49-F238E27FC236}">
                  <a16:creationId xmlns:a16="http://schemas.microsoft.com/office/drawing/2014/main" id="{B80F30D9-F4FC-AE0E-D672-D88A63A21948}"/>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14" name="Agrupar 13">
              <a:extLst>
                <a:ext uri="{FF2B5EF4-FFF2-40B4-BE49-F238E27FC236}">
                  <a16:creationId xmlns:a16="http://schemas.microsoft.com/office/drawing/2014/main" id="{FB9EAAE2-29BE-49A1-ADB5-DACEF00D732D}"/>
                </a:ext>
              </a:extLst>
            </p:cNvPr>
            <p:cNvGrpSpPr/>
            <p:nvPr userDrawn="1"/>
          </p:nvGrpSpPr>
          <p:grpSpPr>
            <a:xfrm>
              <a:off x="1628481" y="2730261"/>
              <a:ext cx="474978" cy="442052"/>
              <a:chOff x="1628481" y="2730261"/>
              <a:chExt cx="474978" cy="442052"/>
            </a:xfrm>
          </p:grpSpPr>
          <p:grpSp>
            <p:nvGrpSpPr>
              <p:cNvPr id="15" name="Agrupar 14">
                <a:extLst>
                  <a:ext uri="{FF2B5EF4-FFF2-40B4-BE49-F238E27FC236}">
                    <a16:creationId xmlns:a16="http://schemas.microsoft.com/office/drawing/2014/main" id="{EEEE910A-C2B4-8CB0-F9FC-C6EA20DF6324}"/>
                  </a:ext>
                </a:extLst>
              </p:cNvPr>
              <p:cNvGrpSpPr/>
              <p:nvPr userDrawn="1"/>
            </p:nvGrpSpPr>
            <p:grpSpPr>
              <a:xfrm>
                <a:off x="1628481" y="2730261"/>
                <a:ext cx="474978" cy="442052"/>
                <a:chOff x="1628481" y="2730261"/>
                <a:chExt cx="474978" cy="442052"/>
              </a:xfrm>
            </p:grpSpPr>
            <p:sp>
              <p:nvSpPr>
                <p:cNvPr id="17" name="Retângulo de cantos arredondados 15">
                  <a:extLst>
                    <a:ext uri="{FF2B5EF4-FFF2-40B4-BE49-F238E27FC236}">
                      <a16:creationId xmlns:a16="http://schemas.microsoft.com/office/drawing/2014/main" id="{CF299796-8A71-0E80-4868-DD7A17B2A8C5}"/>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18" name="Retângulo 17">
                  <a:extLst>
                    <a:ext uri="{FF2B5EF4-FFF2-40B4-BE49-F238E27FC236}">
                      <a16:creationId xmlns:a16="http://schemas.microsoft.com/office/drawing/2014/main" id="{7F1D12A6-0216-BC3D-789B-2FB554DF3875}"/>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16" name="CaixaDeTexto 15">
                <a:extLst>
                  <a:ext uri="{FF2B5EF4-FFF2-40B4-BE49-F238E27FC236}">
                    <a16:creationId xmlns:a16="http://schemas.microsoft.com/office/drawing/2014/main" id="{62723E5F-4DC7-5485-CCF3-775C7BEAE5CD}"/>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B</a:t>
                </a:r>
              </a:p>
            </p:txBody>
          </p:sp>
        </p:grpSp>
      </p:grpSp>
      <p:grpSp>
        <p:nvGrpSpPr>
          <p:cNvPr id="19" name="Agrupar 18">
            <a:extLst>
              <a:ext uri="{FF2B5EF4-FFF2-40B4-BE49-F238E27FC236}">
                <a16:creationId xmlns:a16="http://schemas.microsoft.com/office/drawing/2014/main" id="{8BFC1031-B38B-B5B7-4352-EC4BD6A7B14A}"/>
              </a:ext>
            </a:extLst>
          </p:cNvPr>
          <p:cNvGrpSpPr/>
          <p:nvPr userDrawn="1"/>
        </p:nvGrpSpPr>
        <p:grpSpPr>
          <a:xfrm>
            <a:off x="1017329" y="4175324"/>
            <a:ext cx="10153650" cy="702900"/>
            <a:chOff x="1628481" y="2725098"/>
            <a:chExt cx="10153650" cy="447215"/>
          </a:xfrm>
        </p:grpSpPr>
        <p:sp>
          <p:nvSpPr>
            <p:cNvPr id="20" name="Retângulo de cantos arredondados 13">
              <a:extLst>
                <a:ext uri="{FF2B5EF4-FFF2-40B4-BE49-F238E27FC236}">
                  <a16:creationId xmlns:a16="http://schemas.microsoft.com/office/drawing/2014/main" id="{018BBDD2-FFC2-17B0-E089-2A7E80C23C5F}"/>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1" name="Agrupar 20">
              <a:extLst>
                <a:ext uri="{FF2B5EF4-FFF2-40B4-BE49-F238E27FC236}">
                  <a16:creationId xmlns:a16="http://schemas.microsoft.com/office/drawing/2014/main" id="{FF3AA71B-CC14-4CB0-E196-3AAE42E7577B}"/>
                </a:ext>
              </a:extLst>
            </p:cNvPr>
            <p:cNvGrpSpPr/>
            <p:nvPr userDrawn="1"/>
          </p:nvGrpSpPr>
          <p:grpSpPr>
            <a:xfrm>
              <a:off x="1628481" y="2730261"/>
              <a:ext cx="474978" cy="442052"/>
              <a:chOff x="1628481" y="2730261"/>
              <a:chExt cx="474978" cy="442052"/>
            </a:xfrm>
          </p:grpSpPr>
          <p:grpSp>
            <p:nvGrpSpPr>
              <p:cNvPr id="22" name="Agrupar 21">
                <a:extLst>
                  <a:ext uri="{FF2B5EF4-FFF2-40B4-BE49-F238E27FC236}">
                    <a16:creationId xmlns:a16="http://schemas.microsoft.com/office/drawing/2014/main" id="{AD4D1465-9CC8-6815-5743-515FE87C28FA}"/>
                  </a:ext>
                </a:extLst>
              </p:cNvPr>
              <p:cNvGrpSpPr/>
              <p:nvPr userDrawn="1"/>
            </p:nvGrpSpPr>
            <p:grpSpPr>
              <a:xfrm>
                <a:off x="1628481" y="2730261"/>
                <a:ext cx="474978" cy="442052"/>
                <a:chOff x="1628481" y="2730261"/>
                <a:chExt cx="474978" cy="442052"/>
              </a:xfrm>
            </p:grpSpPr>
            <p:sp>
              <p:nvSpPr>
                <p:cNvPr id="24" name="Retângulo de cantos arredondados 15">
                  <a:extLst>
                    <a:ext uri="{FF2B5EF4-FFF2-40B4-BE49-F238E27FC236}">
                      <a16:creationId xmlns:a16="http://schemas.microsoft.com/office/drawing/2014/main" id="{FE2EA8F3-16BF-331B-FC93-2FF94815FB9A}"/>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25" name="Retângulo 24">
                  <a:extLst>
                    <a:ext uri="{FF2B5EF4-FFF2-40B4-BE49-F238E27FC236}">
                      <a16:creationId xmlns:a16="http://schemas.microsoft.com/office/drawing/2014/main" id="{9C5AA948-103A-B618-1BAC-278241285BAE}"/>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23" name="CaixaDeTexto 22">
                <a:extLst>
                  <a:ext uri="{FF2B5EF4-FFF2-40B4-BE49-F238E27FC236}">
                    <a16:creationId xmlns:a16="http://schemas.microsoft.com/office/drawing/2014/main" id="{83906479-2C50-06E3-0237-F1784A2CC872}"/>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C</a:t>
                </a:r>
              </a:p>
            </p:txBody>
          </p:sp>
        </p:grpSp>
      </p:grpSp>
      <p:grpSp>
        <p:nvGrpSpPr>
          <p:cNvPr id="26" name="Agrupar 25">
            <a:extLst>
              <a:ext uri="{FF2B5EF4-FFF2-40B4-BE49-F238E27FC236}">
                <a16:creationId xmlns:a16="http://schemas.microsoft.com/office/drawing/2014/main" id="{A083BEC5-3D7D-D4DC-750F-480790CF4327}"/>
              </a:ext>
            </a:extLst>
          </p:cNvPr>
          <p:cNvGrpSpPr/>
          <p:nvPr userDrawn="1"/>
        </p:nvGrpSpPr>
        <p:grpSpPr>
          <a:xfrm>
            <a:off x="1017329" y="4938540"/>
            <a:ext cx="10153650" cy="725259"/>
            <a:chOff x="1628481" y="2725098"/>
            <a:chExt cx="10153650" cy="447215"/>
          </a:xfrm>
        </p:grpSpPr>
        <p:sp>
          <p:nvSpPr>
            <p:cNvPr id="27" name="Retângulo de cantos arredondados 13">
              <a:extLst>
                <a:ext uri="{FF2B5EF4-FFF2-40B4-BE49-F238E27FC236}">
                  <a16:creationId xmlns:a16="http://schemas.microsoft.com/office/drawing/2014/main" id="{4835CEC4-10DA-A6DE-3112-A21EB771AFA5}"/>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28" name="Agrupar 27">
              <a:extLst>
                <a:ext uri="{FF2B5EF4-FFF2-40B4-BE49-F238E27FC236}">
                  <a16:creationId xmlns:a16="http://schemas.microsoft.com/office/drawing/2014/main" id="{8D0EBADD-7636-D463-E589-538961271526}"/>
                </a:ext>
              </a:extLst>
            </p:cNvPr>
            <p:cNvGrpSpPr/>
            <p:nvPr userDrawn="1"/>
          </p:nvGrpSpPr>
          <p:grpSpPr>
            <a:xfrm>
              <a:off x="1628481" y="2730261"/>
              <a:ext cx="474978" cy="442052"/>
              <a:chOff x="1628481" y="2730261"/>
              <a:chExt cx="474978" cy="442052"/>
            </a:xfrm>
          </p:grpSpPr>
          <p:grpSp>
            <p:nvGrpSpPr>
              <p:cNvPr id="29" name="Agrupar 28">
                <a:extLst>
                  <a:ext uri="{FF2B5EF4-FFF2-40B4-BE49-F238E27FC236}">
                    <a16:creationId xmlns:a16="http://schemas.microsoft.com/office/drawing/2014/main" id="{7CCB71ED-E317-6AC5-2014-1892587EFF11}"/>
                  </a:ext>
                </a:extLst>
              </p:cNvPr>
              <p:cNvGrpSpPr/>
              <p:nvPr userDrawn="1"/>
            </p:nvGrpSpPr>
            <p:grpSpPr>
              <a:xfrm>
                <a:off x="1628481" y="2730261"/>
                <a:ext cx="474978" cy="442052"/>
                <a:chOff x="1628481" y="2730261"/>
                <a:chExt cx="474978" cy="442052"/>
              </a:xfrm>
            </p:grpSpPr>
            <p:sp>
              <p:nvSpPr>
                <p:cNvPr id="31" name="Retângulo de cantos arredondados 15">
                  <a:extLst>
                    <a:ext uri="{FF2B5EF4-FFF2-40B4-BE49-F238E27FC236}">
                      <a16:creationId xmlns:a16="http://schemas.microsoft.com/office/drawing/2014/main" id="{8FE2102D-F084-8098-EDA6-A65E2F23FC8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2" name="Retângulo 31">
                  <a:extLst>
                    <a:ext uri="{FF2B5EF4-FFF2-40B4-BE49-F238E27FC236}">
                      <a16:creationId xmlns:a16="http://schemas.microsoft.com/office/drawing/2014/main" id="{F90E6265-99FF-D769-BB79-C20FBF09E78B}"/>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0" name="CaixaDeTexto 29">
                <a:extLst>
                  <a:ext uri="{FF2B5EF4-FFF2-40B4-BE49-F238E27FC236}">
                    <a16:creationId xmlns:a16="http://schemas.microsoft.com/office/drawing/2014/main" id="{8B867103-30FF-911E-D894-2CA519EA6287}"/>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D</a:t>
                </a:r>
              </a:p>
            </p:txBody>
          </p:sp>
        </p:grpSp>
      </p:grpSp>
      <p:grpSp>
        <p:nvGrpSpPr>
          <p:cNvPr id="33" name="Agrupar 32">
            <a:extLst>
              <a:ext uri="{FF2B5EF4-FFF2-40B4-BE49-F238E27FC236}">
                <a16:creationId xmlns:a16="http://schemas.microsoft.com/office/drawing/2014/main" id="{7B49F3AD-40C2-547B-FEE4-2198CEAF27CB}"/>
              </a:ext>
            </a:extLst>
          </p:cNvPr>
          <p:cNvGrpSpPr/>
          <p:nvPr userDrawn="1"/>
        </p:nvGrpSpPr>
        <p:grpSpPr>
          <a:xfrm>
            <a:off x="1017329" y="5724113"/>
            <a:ext cx="10153650" cy="693958"/>
            <a:chOff x="1628481" y="2725098"/>
            <a:chExt cx="10153650" cy="447215"/>
          </a:xfrm>
        </p:grpSpPr>
        <p:sp>
          <p:nvSpPr>
            <p:cNvPr id="34" name="Retângulo de cantos arredondados 13">
              <a:extLst>
                <a:ext uri="{FF2B5EF4-FFF2-40B4-BE49-F238E27FC236}">
                  <a16:creationId xmlns:a16="http://schemas.microsoft.com/office/drawing/2014/main" id="{4490BE2E-42D0-3480-3092-F595BC378453}"/>
                </a:ext>
              </a:extLst>
            </p:cNvPr>
            <p:cNvSpPr/>
            <p:nvPr/>
          </p:nvSpPr>
          <p:spPr>
            <a:xfrm>
              <a:off x="1628481" y="2725098"/>
              <a:ext cx="10153650" cy="442052"/>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nvGrpSpPr>
            <p:cNvPr id="35" name="Agrupar 34">
              <a:extLst>
                <a:ext uri="{FF2B5EF4-FFF2-40B4-BE49-F238E27FC236}">
                  <a16:creationId xmlns:a16="http://schemas.microsoft.com/office/drawing/2014/main" id="{DA456ADD-65BF-6705-54F0-88F9E3D074DF}"/>
                </a:ext>
              </a:extLst>
            </p:cNvPr>
            <p:cNvGrpSpPr/>
            <p:nvPr userDrawn="1"/>
          </p:nvGrpSpPr>
          <p:grpSpPr>
            <a:xfrm>
              <a:off x="1628481" y="2730261"/>
              <a:ext cx="474978" cy="442052"/>
              <a:chOff x="1628481" y="2730261"/>
              <a:chExt cx="474978" cy="442052"/>
            </a:xfrm>
          </p:grpSpPr>
          <p:grpSp>
            <p:nvGrpSpPr>
              <p:cNvPr id="36" name="Agrupar 35">
                <a:extLst>
                  <a:ext uri="{FF2B5EF4-FFF2-40B4-BE49-F238E27FC236}">
                    <a16:creationId xmlns:a16="http://schemas.microsoft.com/office/drawing/2014/main" id="{959E214E-9E2B-7805-F059-D42EBDBBE86F}"/>
                  </a:ext>
                </a:extLst>
              </p:cNvPr>
              <p:cNvGrpSpPr/>
              <p:nvPr userDrawn="1"/>
            </p:nvGrpSpPr>
            <p:grpSpPr>
              <a:xfrm>
                <a:off x="1628481" y="2730261"/>
                <a:ext cx="474978" cy="442052"/>
                <a:chOff x="1628481" y="2730261"/>
                <a:chExt cx="474978" cy="442052"/>
              </a:xfrm>
            </p:grpSpPr>
            <p:sp>
              <p:nvSpPr>
                <p:cNvPr id="38" name="Retângulo de cantos arredondados 15">
                  <a:extLst>
                    <a:ext uri="{FF2B5EF4-FFF2-40B4-BE49-F238E27FC236}">
                      <a16:creationId xmlns:a16="http://schemas.microsoft.com/office/drawing/2014/main" id="{A087EC61-1769-5252-42BA-3BFE47EC5FDF}"/>
                    </a:ext>
                  </a:extLst>
                </p:cNvPr>
                <p:cNvSpPr/>
                <p:nvPr/>
              </p:nvSpPr>
              <p:spPr>
                <a:xfrm>
                  <a:off x="1628481" y="2730261"/>
                  <a:ext cx="474978" cy="4420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sp>
              <p:nvSpPr>
                <p:cNvPr id="39" name="Retângulo 38">
                  <a:extLst>
                    <a:ext uri="{FF2B5EF4-FFF2-40B4-BE49-F238E27FC236}">
                      <a16:creationId xmlns:a16="http://schemas.microsoft.com/office/drawing/2014/main" id="{7273725E-B0D2-62CF-2B91-A0EF5C099551}"/>
                    </a:ext>
                  </a:extLst>
                </p:cNvPr>
                <p:cNvSpPr/>
                <p:nvPr/>
              </p:nvSpPr>
              <p:spPr>
                <a:xfrm>
                  <a:off x="1718962" y="2730261"/>
                  <a:ext cx="384497" cy="4420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latin typeface="+mn-lt"/>
                  </a:endParaRPr>
                </a:p>
              </p:txBody>
            </p:sp>
          </p:grpSp>
          <p:sp>
            <p:nvSpPr>
              <p:cNvPr id="37" name="CaixaDeTexto 36">
                <a:extLst>
                  <a:ext uri="{FF2B5EF4-FFF2-40B4-BE49-F238E27FC236}">
                    <a16:creationId xmlns:a16="http://schemas.microsoft.com/office/drawing/2014/main" id="{BB8D845D-864A-4B6A-6C35-5500C3BAC53C}"/>
                  </a:ext>
                </a:extLst>
              </p:cNvPr>
              <p:cNvSpPr txBox="1"/>
              <p:nvPr/>
            </p:nvSpPr>
            <p:spPr>
              <a:xfrm>
                <a:off x="1675960" y="2761458"/>
                <a:ext cx="380020" cy="369332"/>
              </a:xfrm>
              <a:prstGeom prst="rect">
                <a:avLst/>
              </a:prstGeom>
              <a:noFill/>
            </p:spPr>
            <p:txBody>
              <a:bodyPr wrap="square" rtlCol="0">
                <a:spAutoFit/>
              </a:bodyPr>
              <a:lstStyle/>
              <a:p>
                <a:pPr algn="ctr"/>
                <a:r>
                  <a:rPr lang="pt-BR" sz="1800" b="1">
                    <a:solidFill>
                      <a:schemeClr val="bg1"/>
                    </a:solidFill>
                    <a:latin typeface="+mn-lt"/>
                  </a:rPr>
                  <a:t>E</a:t>
                </a:r>
              </a:p>
            </p:txBody>
          </p:sp>
        </p:grpSp>
      </p:grpSp>
      <p:sp>
        <p:nvSpPr>
          <p:cNvPr id="40" name="Espaço Reservado para Texto 14">
            <a:extLst>
              <a:ext uri="{FF2B5EF4-FFF2-40B4-BE49-F238E27FC236}">
                <a16:creationId xmlns:a16="http://schemas.microsoft.com/office/drawing/2014/main" id="{E249BA33-0847-3A49-6C3E-C3E2C194699B}"/>
              </a:ext>
            </a:extLst>
          </p:cNvPr>
          <p:cNvSpPr>
            <a:spLocks noGrp="1"/>
          </p:cNvSpPr>
          <p:nvPr>
            <p:ph type="body" sz="quarter" idx="12" hasCustomPrompt="1"/>
          </p:nvPr>
        </p:nvSpPr>
        <p:spPr>
          <a:xfrm>
            <a:off x="1584634" y="2664167"/>
            <a:ext cx="9497718" cy="608390"/>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1" name="Espaço Reservado para Texto 14">
            <a:extLst>
              <a:ext uri="{FF2B5EF4-FFF2-40B4-BE49-F238E27FC236}">
                <a16:creationId xmlns:a16="http://schemas.microsoft.com/office/drawing/2014/main" id="{819E2D9F-1E12-3E2E-6BAA-5A6D22D274DD}"/>
              </a:ext>
            </a:extLst>
          </p:cNvPr>
          <p:cNvSpPr>
            <a:spLocks noGrp="1"/>
          </p:cNvSpPr>
          <p:nvPr>
            <p:ph type="body" sz="quarter" idx="13" hasCustomPrompt="1"/>
          </p:nvPr>
        </p:nvSpPr>
        <p:spPr>
          <a:xfrm>
            <a:off x="1584482" y="3473754"/>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2" name="Espaço Reservado para Texto 14">
            <a:extLst>
              <a:ext uri="{FF2B5EF4-FFF2-40B4-BE49-F238E27FC236}">
                <a16:creationId xmlns:a16="http://schemas.microsoft.com/office/drawing/2014/main" id="{E846084A-3AB4-9FEA-4DC5-004F97453BF5}"/>
              </a:ext>
            </a:extLst>
          </p:cNvPr>
          <p:cNvSpPr>
            <a:spLocks noGrp="1"/>
          </p:cNvSpPr>
          <p:nvPr>
            <p:ph type="body" sz="quarter" idx="14" hasCustomPrompt="1"/>
          </p:nvPr>
        </p:nvSpPr>
        <p:spPr>
          <a:xfrm>
            <a:off x="1582786" y="4245591"/>
            <a:ext cx="9497718" cy="562686"/>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5" name="Espaço Reservado para Texto 14">
            <a:extLst>
              <a:ext uri="{FF2B5EF4-FFF2-40B4-BE49-F238E27FC236}">
                <a16:creationId xmlns:a16="http://schemas.microsoft.com/office/drawing/2014/main" id="{A19C725B-6B62-09A7-F021-6491BDF777BF}"/>
              </a:ext>
            </a:extLst>
          </p:cNvPr>
          <p:cNvSpPr>
            <a:spLocks noGrp="1"/>
          </p:cNvSpPr>
          <p:nvPr>
            <p:ph type="body" sz="quarter" idx="15" hasCustomPrompt="1"/>
          </p:nvPr>
        </p:nvSpPr>
        <p:spPr>
          <a:xfrm>
            <a:off x="1582786" y="5017677"/>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
        <p:nvSpPr>
          <p:cNvPr id="46" name="Espaço Reservado para Texto 14">
            <a:extLst>
              <a:ext uri="{FF2B5EF4-FFF2-40B4-BE49-F238E27FC236}">
                <a16:creationId xmlns:a16="http://schemas.microsoft.com/office/drawing/2014/main" id="{B1508FCC-B1EA-7B2E-3B18-5AD3EFDEB702}"/>
              </a:ext>
            </a:extLst>
          </p:cNvPr>
          <p:cNvSpPr>
            <a:spLocks noGrp="1"/>
          </p:cNvSpPr>
          <p:nvPr>
            <p:ph type="body" sz="quarter" idx="16" hasCustomPrompt="1"/>
          </p:nvPr>
        </p:nvSpPr>
        <p:spPr>
          <a:xfrm>
            <a:off x="1582784" y="5784379"/>
            <a:ext cx="9497718" cy="569259"/>
          </a:xfrm>
          <a:prstGeom prst="rect">
            <a:avLst/>
          </a:prstGeom>
        </p:spPr>
        <p:txBody>
          <a:bodyPr/>
          <a:lstStyle>
            <a:lvl1pPr marL="0" indent="0">
              <a:buNone/>
              <a:defRPr sz="1800"/>
            </a:lvl1pPr>
          </a:lstStyle>
          <a:p>
            <a:pPr marL="0" algn="l" rtl="0" eaLnBrk="1" latinLnBrk="0" hangingPunct="1">
              <a:spcBef>
                <a:spcPts val="0"/>
              </a:spcBef>
              <a:spcAft>
                <a:spcPts val="0"/>
              </a:spcAft>
            </a:pPr>
            <a:r>
              <a:rPr lang="pt-BR" sz="1800" kern="1200">
                <a:solidFill>
                  <a:srgbClr val="00397B"/>
                </a:solidFill>
                <a:effectLst/>
                <a:latin typeface="Calibri" panose="020F0502020204030204" pitchFamily="34" charset="0"/>
                <a:ea typeface="+mn-ea"/>
                <a:cs typeface="+mn-cs"/>
              </a:rPr>
              <a:t>Inserir texto da alternativa</a:t>
            </a:r>
            <a:endParaRPr lang="pt-BR">
              <a:effectLst/>
            </a:endParaRPr>
          </a:p>
        </p:txBody>
      </p:sp>
    </p:spTree>
    <p:extLst>
      <p:ext uri="{BB962C8B-B14F-4D97-AF65-F5344CB8AC3E}">
        <p14:creationId xmlns:p14="http://schemas.microsoft.com/office/powerpoint/2010/main" val="175648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9D169BB-ECAE-0211-35CA-171B90F5E62B}"/>
              </a:ext>
            </a:extLst>
          </p:cNvPr>
          <p:cNvSpPr/>
          <p:nvPr userDrawn="1"/>
        </p:nvSpPr>
        <p:spPr>
          <a:xfrm>
            <a:off x="11815763" y="6534150"/>
            <a:ext cx="376237" cy="3238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533490D2-3DE7-6998-B88F-8446625D9D7E}"/>
              </a:ext>
            </a:extLst>
          </p:cNvPr>
          <p:cNvSpPr/>
          <p:nvPr userDrawn="1"/>
        </p:nvSpPr>
        <p:spPr>
          <a:xfrm>
            <a:off x="0" y="6534150"/>
            <a:ext cx="9991725" cy="323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8809DE12-9053-1118-218C-7CC6A99D4E57}"/>
              </a:ext>
            </a:extLst>
          </p:cNvPr>
          <p:cNvSpPr/>
          <p:nvPr userDrawn="1"/>
        </p:nvSpPr>
        <p:spPr>
          <a:xfrm>
            <a:off x="9991725" y="6534150"/>
            <a:ext cx="2116455" cy="3238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66F9201F-774D-412F-8C62-BD8DFDF10B8B}"/>
              </a:ext>
            </a:extLst>
          </p:cNvPr>
          <p:cNvSpPr/>
          <p:nvPr userDrawn="1"/>
        </p:nvSpPr>
        <p:spPr>
          <a:xfrm>
            <a:off x="0" y="0"/>
            <a:ext cx="12192000" cy="251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4"/>
              </a:solidFill>
            </a:endParaRPr>
          </a:p>
        </p:txBody>
      </p:sp>
    </p:spTree>
    <p:extLst>
      <p:ext uri="{BB962C8B-B14F-4D97-AF65-F5344CB8AC3E}">
        <p14:creationId xmlns:p14="http://schemas.microsoft.com/office/powerpoint/2010/main" val="2299267104"/>
      </p:ext>
    </p:extLst>
  </p:cSld>
  <p:clrMap bg1="lt1" tx1="dk1" bg2="lt2" tx2="dk2" accent1="accent1" accent2="accent2" accent3="accent3" accent4="accent4" accent5="accent5" accent6="accent6" hlink="hlink" folHlink="folHlink"/>
  <p:sldLayoutIdLst>
    <p:sldLayoutId id="2147483684" r:id="rId1"/>
    <p:sldLayoutId id="2147483681" r:id="rId2"/>
    <p:sldLayoutId id="2147483680" r:id="rId3"/>
    <p:sldLayoutId id="2147483676" r:id="rId4"/>
    <p:sldLayoutId id="2147483678" r:id="rId5"/>
    <p:sldLayoutId id="2147483662" r:id="rId6"/>
    <p:sldLayoutId id="2147483675" r:id="rId7"/>
    <p:sldLayoutId id="2147483669" r:id="rId8"/>
    <p:sldLayoutId id="2147483674" r:id="rId9"/>
  </p:sldLayoutIdLst>
  <p:txStyles>
    <p:titleStyle>
      <a:lvl1pPr algn="l" defTabSz="914400" rtl="0" eaLnBrk="1" latinLnBrk="0" hangingPunct="1">
        <a:lnSpc>
          <a:spcPct val="90000"/>
        </a:lnSpc>
        <a:spcBef>
          <a:spcPct val="0"/>
        </a:spcBef>
        <a:buNone/>
        <a:defRPr sz="9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0">
          <p15:clr>
            <a:srgbClr val="F26B43"/>
          </p15:clr>
        </p15:guide>
        <p15:guide id="2" orient="horz" pos="1457">
          <p15:clr>
            <a:srgbClr val="F26B43"/>
          </p15:clr>
        </p15:guide>
        <p15:guide id="3" pos="5133">
          <p15:clr>
            <a:srgbClr val="F26B43"/>
          </p15:clr>
        </p15:guide>
        <p15:guide id="4" orient="horz" pos="2886">
          <p15:clr>
            <a:srgbClr val="F26B43"/>
          </p15:clr>
        </p15:guide>
        <p15:guide id="5" pos="642">
          <p15:clr>
            <a:srgbClr val="9FCC3B"/>
          </p15:clr>
        </p15:guide>
        <p15:guide id="6" orient="horz" pos="368">
          <p15:clr>
            <a:srgbClr val="9FCC3B"/>
          </p15:clr>
        </p15:guide>
        <p15:guide id="7" pos="7038">
          <p15:clr>
            <a:srgbClr val="9FCC3B"/>
          </p15:clr>
        </p15:guide>
        <p15:guide id="8" orient="horz" pos="395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1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91.jpe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4.jpeg"/><Relationship Id="rId7" Type="http://schemas.openxmlformats.org/officeDocument/2006/relationships/diagramColors" Target="../diagrams/colors3.xml"/><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05.jpe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svg"/></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09.svg"/></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13.jpeg"/><Relationship Id="rId4" Type="http://schemas.openxmlformats.org/officeDocument/2006/relationships/image" Target="../media/image109.svg"/></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15.sv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4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121.jpeg"/><Relationship Id="rId4" Type="http://schemas.openxmlformats.org/officeDocument/2006/relationships/image" Target="../media/image109.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hyperlink" Target="https://blog.keliweb.it/2016/07/che-cose-un-data-center/" TargetMode="Externa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131.svg"/></Relationships>
</file>

<file path=ppt/slides/_rels/slide1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5.xml"/><Relationship Id="rId1" Type="http://schemas.openxmlformats.org/officeDocument/2006/relationships/slideLayout" Target="../slideLayouts/slideLayout4.xml"/><Relationship Id="rId5" Type="http://schemas.openxmlformats.org/officeDocument/2006/relationships/image" Target="../media/image134.png"/><Relationship Id="rId4" Type="http://schemas.openxmlformats.org/officeDocument/2006/relationships/image" Target="../media/image133.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35.xml"/><Relationship Id="rId1" Type="http://schemas.openxmlformats.org/officeDocument/2006/relationships/slideLayout" Target="../slideLayouts/slideLayout4.xml"/><Relationship Id="rId5" Type="http://schemas.openxmlformats.org/officeDocument/2006/relationships/image" Target="../media/image143.jpeg"/><Relationship Id="rId4" Type="http://schemas.openxmlformats.org/officeDocument/2006/relationships/image" Target="../media/image142.jpeg"/></Relationships>
</file>

<file path=ppt/slides/_rels/slide17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40.xml"/><Relationship Id="rId1" Type="http://schemas.openxmlformats.org/officeDocument/2006/relationships/slideLayout" Target="../slideLayouts/slideLayout4.xml"/><Relationship Id="rId5" Type="http://schemas.openxmlformats.org/officeDocument/2006/relationships/image" Target="../media/image150.svg"/><Relationship Id="rId4" Type="http://schemas.openxmlformats.org/officeDocument/2006/relationships/image" Target="../media/image149.png"/></Relationships>
</file>

<file path=ppt/slides/_rels/slide17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49.png"/><Relationship Id="rId7" Type="http://schemas.openxmlformats.org/officeDocument/2006/relationships/diagramQuickStyle" Target="../diagrams/quickStyle5.xml"/><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50.svg"/><Relationship Id="rId9" Type="http://schemas.microsoft.com/office/2007/relationships/diagramDrawing" Target="../diagrams/drawing5.xml"/></Relationships>
</file>

<file path=ppt/slides/_rels/slide1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3.xml"/><Relationship Id="rId1" Type="http://schemas.openxmlformats.org/officeDocument/2006/relationships/slideLayout" Target="../slideLayouts/slideLayout4.xml"/><Relationship Id="rId5" Type="http://schemas.openxmlformats.org/officeDocument/2006/relationships/image" Target="../media/image164.jpeg"/><Relationship Id="rId4" Type="http://schemas.openxmlformats.org/officeDocument/2006/relationships/image" Target="../media/image150.svg"/></Relationships>
</file>

<file path=ppt/slides/_rels/slide1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4.xml"/><Relationship Id="rId1" Type="http://schemas.openxmlformats.org/officeDocument/2006/relationships/slideLayout" Target="../slideLayouts/slideLayout4.xml"/><Relationship Id="rId5" Type="http://schemas.openxmlformats.org/officeDocument/2006/relationships/image" Target="../media/image165.jpg"/><Relationship Id="rId4" Type="http://schemas.openxmlformats.org/officeDocument/2006/relationships/image" Target="../media/image150.sv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8" Type="http://schemas.openxmlformats.org/officeDocument/2006/relationships/image" Target="../media/image175.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hyperlink" Target="https://pxhere.com/pt/photo/1457035"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3.xml"/><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75.jpeg"/><Relationship Id="rId4" Type="http://schemas.openxmlformats.org/officeDocument/2006/relationships/image" Target="../media/image74.jpeg"/></Relationships>
</file>

<file path=ppt/slides/_rels/slide9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77.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9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1">
            <a:extLst>
              <a:ext uri="{FF2B5EF4-FFF2-40B4-BE49-F238E27FC236}">
                <a16:creationId xmlns:a16="http://schemas.microsoft.com/office/drawing/2014/main" id="{9B0682FA-D229-96BA-505D-8C640ACE6662}"/>
              </a:ext>
            </a:extLst>
          </p:cNvPr>
          <p:cNvSpPr>
            <a:spLocks noGrp="1"/>
          </p:cNvSpPr>
          <p:nvPr>
            <p:ph type="body" sz="quarter" idx="10"/>
          </p:nvPr>
        </p:nvSpPr>
        <p:spPr>
          <a:xfrm>
            <a:off x="1019175" y="584200"/>
            <a:ext cx="10153650" cy="857250"/>
          </a:xfrm>
        </p:spPr>
        <p:txBody>
          <a:bodyPr/>
          <a:lstStyle/>
          <a:p>
            <a:r>
              <a:rPr lang="pt-BR" dirty="0"/>
              <a:t>Serviços externos ao datacenter</a:t>
            </a:r>
          </a:p>
          <a:p>
            <a:endParaRPr lang="pt-BR" dirty="0"/>
          </a:p>
        </p:txBody>
      </p:sp>
      <p:sp>
        <p:nvSpPr>
          <p:cNvPr id="4" name="Espaço Reservado para Texto 26">
            <a:extLst>
              <a:ext uri="{FF2B5EF4-FFF2-40B4-BE49-F238E27FC236}">
                <a16:creationId xmlns:a16="http://schemas.microsoft.com/office/drawing/2014/main" id="{1438CBF6-7A9E-D140-FB5C-0029F273A6A8}"/>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Instalações</a:t>
            </a:r>
          </a:p>
        </p:txBody>
      </p:sp>
      <p:grpSp>
        <p:nvGrpSpPr>
          <p:cNvPr id="108" name="Agrupar 107">
            <a:extLst>
              <a:ext uri="{FF2B5EF4-FFF2-40B4-BE49-F238E27FC236}">
                <a16:creationId xmlns:a16="http://schemas.microsoft.com/office/drawing/2014/main" id="{F4F88750-6A20-1F53-82FA-4D79D8DB3937}"/>
              </a:ext>
            </a:extLst>
          </p:cNvPr>
          <p:cNvGrpSpPr/>
          <p:nvPr/>
        </p:nvGrpSpPr>
        <p:grpSpPr>
          <a:xfrm>
            <a:off x="1019175" y="1710856"/>
            <a:ext cx="9973290" cy="4357294"/>
            <a:chOff x="389866" y="1451728"/>
            <a:chExt cx="11087164" cy="4951074"/>
          </a:xfrm>
        </p:grpSpPr>
        <p:grpSp>
          <p:nvGrpSpPr>
            <p:cNvPr id="109" name="Agrupar 108">
              <a:extLst>
                <a:ext uri="{FF2B5EF4-FFF2-40B4-BE49-F238E27FC236}">
                  <a16:creationId xmlns:a16="http://schemas.microsoft.com/office/drawing/2014/main" id="{F99C6C1F-1219-F8BE-A60E-0F7E6FD4CEAF}"/>
                </a:ext>
              </a:extLst>
            </p:cNvPr>
            <p:cNvGrpSpPr/>
            <p:nvPr/>
          </p:nvGrpSpPr>
          <p:grpSpPr>
            <a:xfrm>
              <a:off x="1015211" y="2494110"/>
              <a:ext cx="10440000" cy="802800"/>
              <a:chOff x="1217240" y="502010"/>
              <a:chExt cx="10242000" cy="802800"/>
            </a:xfrm>
          </p:grpSpPr>
          <p:sp>
            <p:nvSpPr>
              <p:cNvPr id="136" name="Retângulo: Cantos Arredondados 135">
                <a:extLst>
                  <a:ext uri="{FF2B5EF4-FFF2-40B4-BE49-F238E27FC236}">
                    <a16:creationId xmlns:a16="http://schemas.microsoft.com/office/drawing/2014/main" id="{AF1090AF-73E1-6418-AE5B-82B3AFBB740E}"/>
                  </a:ext>
                </a:extLst>
              </p:cNvPr>
              <p:cNvSpPr/>
              <p:nvPr/>
            </p:nvSpPr>
            <p:spPr>
              <a:xfrm>
                <a:off x="1217240" y="502010"/>
                <a:ext cx="10242000"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37" name="CaixaDeTexto 136">
                <a:extLst>
                  <a:ext uri="{FF2B5EF4-FFF2-40B4-BE49-F238E27FC236}">
                    <a16:creationId xmlns:a16="http://schemas.microsoft.com/office/drawing/2014/main" id="{B277A58A-E6D2-A615-A23C-D7E634F2F5EE}"/>
                  </a:ext>
                </a:extLst>
              </p:cNvPr>
              <p:cNvSpPr txBox="1"/>
              <p:nvPr/>
            </p:nvSpPr>
            <p:spPr>
              <a:xfrm>
                <a:off x="1257646" y="557370"/>
                <a:ext cx="10175168" cy="454634"/>
              </a:xfrm>
              <a:prstGeom prst="rect">
                <a:avLst/>
              </a:prstGeom>
              <a:noFill/>
            </p:spPr>
            <p:txBody>
              <a:bodyPr wrap="square">
                <a:spAutoFit/>
              </a:bodyPr>
              <a:lstStyle/>
              <a:p>
                <a:r>
                  <a:rPr lang="pt-BR" sz="2000" b="1" i="1" dirty="0" err="1">
                    <a:effectLst/>
                  </a:rPr>
                  <a:t>Distribution</a:t>
                </a:r>
                <a:r>
                  <a:rPr lang="pt-BR" sz="2000" b="1" i="1" dirty="0">
                    <a:effectLst/>
                  </a:rPr>
                  <a:t> Area </a:t>
                </a:r>
                <a:r>
                  <a:rPr lang="pt-BR" sz="2000" b="1" dirty="0">
                    <a:effectLst/>
                  </a:rPr>
                  <a:t>(MDA)</a:t>
                </a:r>
              </a:p>
            </p:txBody>
          </p:sp>
        </p:grpSp>
        <p:sp>
          <p:nvSpPr>
            <p:cNvPr id="110" name="Retângulo: Cantos Arredondados 109">
              <a:extLst>
                <a:ext uri="{FF2B5EF4-FFF2-40B4-BE49-F238E27FC236}">
                  <a16:creationId xmlns:a16="http://schemas.microsoft.com/office/drawing/2014/main" id="{0653656C-36D4-B17C-FFCC-F2BA6BFA694C}"/>
                </a:ext>
              </a:extLst>
            </p:cNvPr>
            <p:cNvSpPr/>
            <p:nvPr/>
          </p:nvSpPr>
          <p:spPr>
            <a:xfrm>
              <a:off x="1037031" y="3533861"/>
              <a:ext cx="10439999" cy="80279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11" name="CaixaDeTexto 110">
              <a:extLst>
                <a:ext uri="{FF2B5EF4-FFF2-40B4-BE49-F238E27FC236}">
                  <a16:creationId xmlns:a16="http://schemas.microsoft.com/office/drawing/2014/main" id="{3E8360CB-8AE2-7B69-3C25-5E0F911DCFBE}"/>
                </a:ext>
              </a:extLst>
            </p:cNvPr>
            <p:cNvSpPr txBox="1"/>
            <p:nvPr/>
          </p:nvSpPr>
          <p:spPr>
            <a:xfrm>
              <a:off x="1043990" y="3580785"/>
              <a:ext cx="10433039" cy="454634"/>
            </a:xfrm>
            <a:prstGeom prst="rect">
              <a:avLst/>
            </a:prstGeom>
            <a:noFill/>
          </p:spPr>
          <p:txBody>
            <a:bodyPr wrap="square">
              <a:spAutoFit/>
            </a:bodyPr>
            <a:lstStyle/>
            <a:p>
              <a:r>
                <a:rPr lang="pt-BR" sz="2000" b="1" i="1" dirty="0">
                  <a:effectLst/>
                </a:rPr>
                <a:t>Horizontal </a:t>
              </a:r>
              <a:r>
                <a:rPr lang="pt-BR" sz="2000" b="1" i="1" dirty="0" err="1">
                  <a:effectLst/>
                </a:rPr>
                <a:t>Distribution</a:t>
              </a:r>
              <a:r>
                <a:rPr lang="pt-BR" sz="2000" b="1" i="1" dirty="0">
                  <a:effectLst/>
                </a:rPr>
                <a:t> Area </a:t>
              </a:r>
              <a:r>
                <a:rPr lang="pt-BR" sz="2000" b="1" dirty="0">
                  <a:effectLst/>
                </a:rPr>
                <a:t>(HDA)</a:t>
              </a:r>
            </a:p>
          </p:txBody>
        </p:sp>
        <p:sp>
          <p:nvSpPr>
            <p:cNvPr id="112" name="Retângulo: Cantos Arredondados 111">
              <a:extLst>
                <a:ext uri="{FF2B5EF4-FFF2-40B4-BE49-F238E27FC236}">
                  <a16:creationId xmlns:a16="http://schemas.microsoft.com/office/drawing/2014/main" id="{B8C91E84-253B-CE4D-88FC-82D9424463C6}"/>
                </a:ext>
              </a:extLst>
            </p:cNvPr>
            <p:cNvSpPr/>
            <p:nvPr/>
          </p:nvSpPr>
          <p:spPr>
            <a:xfrm>
              <a:off x="1037031" y="4659202"/>
              <a:ext cx="10439999" cy="80279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13" name="CaixaDeTexto 112">
              <a:extLst>
                <a:ext uri="{FF2B5EF4-FFF2-40B4-BE49-F238E27FC236}">
                  <a16:creationId xmlns:a16="http://schemas.microsoft.com/office/drawing/2014/main" id="{3AA839A3-1C0A-E067-A489-771121792108}"/>
                </a:ext>
              </a:extLst>
            </p:cNvPr>
            <p:cNvSpPr txBox="1"/>
            <p:nvPr/>
          </p:nvSpPr>
          <p:spPr>
            <a:xfrm>
              <a:off x="1052364" y="4643195"/>
              <a:ext cx="10379942" cy="454634"/>
            </a:xfrm>
            <a:prstGeom prst="rect">
              <a:avLst/>
            </a:prstGeom>
            <a:noFill/>
          </p:spPr>
          <p:txBody>
            <a:bodyPr wrap="square">
              <a:spAutoFit/>
            </a:bodyPr>
            <a:lstStyle/>
            <a:p>
              <a:r>
                <a:rPr lang="pt-BR" sz="2000" b="1" i="1" dirty="0">
                  <a:effectLst/>
                </a:rPr>
                <a:t>Zone </a:t>
              </a:r>
              <a:r>
                <a:rPr lang="pt-BR" sz="2000" b="1" i="1" dirty="0" err="1">
                  <a:effectLst/>
                </a:rPr>
                <a:t>Distribution</a:t>
              </a:r>
              <a:r>
                <a:rPr lang="pt-BR" sz="2000" b="1" i="1" dirty="0">
                  <a:effectLst/>
                </a:rPr>
                <a:t> Area </a:t>
              </a:r>
              <a:r>
                <a:rPr lang="pt-BR" sz="2000" b="1" dirty="0">
                  <a:effectLst/>
                </a:rPr>
                <a:t>(ZDA)</a:t>
              </a:r>
            </a:p>
          </p:txBody>
        </p:sp>
        <p:sp>
          <p:nvSpPr>
            <p:cNvPr id="114" name="Retângulo: Cantos Arredondados 113">
              <a:extLst>
                <a:ext uri="{FF2B5EF4-FFF2-40B4-BE49-F238E27FC236}">
                  <a16:creationId xmlns:a16="http://schemas.microsoft.com/office/drawing/2014/main" id="{BBCCE51D-8CB9-2F03-E604-5B759ED5C991}"/>
                </a:ext>
              </a:extLst>
            </p:cNvPr>
            <p:cNvSpPr/>
            <p:nvPr/>
          </p:nvSpPr>
          <p:spPr>
            <a:xfrm>
              <a:off x="1015211" y="5600003"/>
              <a:ext cx="10439999" cy="80279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15" name="CaixaDeTexto 114">
              <a:extLst>
                <a:ext uri="{FF2B5EF4-FFF2-40B4-BE49-F238E27FC236}">
                  <a16:creationId xmlns:a16="http://schemas.microsoft.com/office/drawing/2014/main" id="{D5E60C4F-03C3-D899-AEDA-F3A41CEA1E92}"/>
                </a:ext>
              </a:extLst>
            </p:cNvPr>
            <p:cNvSpPr txBox="1"/>
            <p:nvPr/>
          </p:nvSpPr>
          <p:spPr>
            <a:xfrm>
              <a:off x="1037031" y="5561472"/>
              <a:ext cx="10391810" cy="454634"/>
            </a:xfrm>
            <a:prstGeom prst="rect">
              <a:avLst/>
            </a:prstGeom>
            <a:noFill/>
          </p:spPr>
          <p:txBody>
            <a:bodyPr wrap="square">
              <a:spAutoFit/>
            </a:bodyPr>
            <a:lstStyle/>
            <a:p>
              <a:r>
                <a:rPr lang="pt-BR" sz="2000" b="1" i="1" dirty="0" err="1">
                  <a:effectLst/>
                </a:rPr>
                <a:t>Equipment</a:t>
              </a:r>
              <a:r>
                <a:rPr lang="pt-BR" sz="2000" b="1" i="1" dirty="0">
                  <a:effectLst/>
                </a:rPr>
                <a:t> </a:t>
              </a:r>
              <a:r>
                <a:rPr lang="pt-BR" sz="2000" b="1" i="1" dirty="0" err="1">
                  <a:effectLst/>
                </a:rPr>
                <a:t>Distribution</a:t>
              </a:r>
              <a:r>
                <a:rPr lang="pt-BR" sz="2000" b="1" i="1" dirty="0">
                  <a:effectLst/>
                </a:rPr>
                <a:t> Area </a:t>
              </a:r>
              <a:r>
                <a:rPr lang="pt-BR" sz="2000" b="1" dirty="0">
                  <a:effectLst/>
                </a:rPr>
                <a:t>(EDA)</a:t>
              </a:r>
            </a:p>
          </p:txBody>
        </p:sp>
        <p:sp>
          <p:nvSpPr>
            <p:cNvPr id="116" name="Elipse 115">
              <a:extLst>
                <a:ext uri="{FF2B5EF4-FFF2-40B4-BE49-F238E27FC236}">
                  <a16:creationId xmlns:a16="http://schemas.microsoft.com/office/drawing/2014/main" id="{1140976B-7D53-5FAA-017F-611B1A05C3EB}"/>
                </a:ext>
              </a:extLst>
            </p:cNvPr>
            <p:cNvSpPr/>
            <p:nvPr/>
          </p:nvSpPr>
          <p:spPr>
            <a:xfrm>
              <a:off x="435751" y="1625976"/>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7" name="Conector reto 116">
              <a:extLst>
                <a:ext uri="{FF2B5EF4-FFF2-40B4-BE49-F238E27FC236}">
                  <a16:creationId xmlns:a16="http://schemas.microsoft.com/office/drawing/2014/main" id="{EE5FAD57-3245-A5D4-72AF-51AEC949EF8F}"/>
                </a:ext>
              </a:extLst>
            </p:cNvPr>
            <p:cNvCxnSpPr>
              <a:cxnSpLocks/>
            </p:cNvCxnSpPr>
            <p:nvPr/>
          </p:nvCxnSpPr>
          <p:spPr>
            <a:xfrm>
              <a:off x="638649" y="2004451"/>
              <a:ext cx="0" cy="656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Seta: para a Direita 117">
              <a:extLst>
                <a:ext uri="{FF2B5EF4-FFF2-40B4-BE49-F238E27FC236}">
                  <a16:creationId xmlns:a16="http://schemas.microsoft.com/office/drawing/2014/main" id="{11264D6A-9F87-EB39-73F9-949A8781A2E3}"/>
                </a:ext>
              </a:extLst>
            </p:cNvPr>
            <p:cNvSpPr/>
            <p:nvPr/>
          </p:nvSpPr>
          <p:spPr>
            <a:xfrm>
              <a:off x="575234" y="1789637"/>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Retângulo: Cantos Arredondados 118">
              <a:extLst>
                <a:ext uri="{FF2B5EF4-FFF2-40B4-BE49-F238E27FC236}">
                  <a16:creationId xmlns:a16="http://schemas.microsoft.com/office/drawing/2014/main" id="{DCEE90BB-DA77-B80C-19AC-C0A21E53C48E}"/>
                </a:ext>
              </a:extLst>
            </p:cNvPr>
            <p:cNvSpPr/>
            <p:nvPr/>
          </p:nvSpPr>
          <p:spPr>
            <a:xfrm>
              <a:off x="1015211" y="1451728"/>
              <a:ext cx="10440000" cy="80321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20" name="CaixaDeTexto 119">
              <a:extLst>
                <a:ext uri="{FF2B5EF4-FFF2-40B4-BE49-F238E27FC236}">
                  <a16:creationId xmlns:a16="http://schemas.microsoft.com/office/drawing/2014/main" id="{7AFFDBFE-270D-6DCB-B917-2A81232421A3}"/>
                </a:ext>
              </a:extLst>
            </p:cNvPr>
            <p:cNvSpPr txBox="1"/>
            <p:nvPr/>
          </p:nvSpPr>
          <p:spPr>
            <a:xfrm>
              <a:off x="1063397" y="1506013"/>
              <a:ext cx="10413631" cy="454634"/>
            </a:xfrm>
            <a:prstGeom prst="rect">
              <a:avLst/>
            </a:prstGeom>
            <a:noFill/>
          </p:spPr>
          <p:txBody>
            <a:bodyPr wrap="square">
              <a:spAutoFit/>
            </a:bodyPr>
            <a:lstStyle/>
            <a:p>
              <a:r>
                <a:rPr lang="pt-BR" sz="2000" b="1" i="1" dirty="0">
                  <a:effectLst/>
                </a:rPr>
                <a:t>Entrance Room </a:t>
              </a:r>
              <a:r>
                <a:rPr lang="pt-BR" sz="2000" b="1" dirty="0">
                  <a:effectLst/>
                </a:rPr>
                <a:t>(ER)</a:t>
              </a:r>
            </a:p>
          </p:txBody>
        </p:sp>
        <p:sp>
          <p:nvSpPr>
            <p:cNvPr id="121" name="Seta: para a Direita 120">
              <a:extLst>
                <a:ext uri="{FF2B5EF4-FFF2-40B4-BE49-F238E27FC236}">
                  <a16:creationId xmlns:a16="http://schemas.microsoft.com/office/drawing/2014/main" id="{5ADE7ED2-0235-DE21-7F22-B7E8959B137F}"/>
                </a:ext>
              </a:extLst>
            </p:cNvPr>
            <p:cNvSpPr/>
            <p:nvPr/>
          </p:nvSpPr>
          <p:spPr>
            <a:xfrm>
              <a:off x="587671" y="2800939"/>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Seta: para a Direita 121">
              <a:extLst>
                <a:ext uri="{FF2B5EF4-FFF2-40B4-BE49-F238E27FC236}">
                  <a16:creationId xmlns:a16="http://schemas.microsoft.com/office/drawing/2014/main" id="{942C9B27-D11A-90A1-686A-630DD54E805E}"/>
                </a:ext>
              </a:extLst>
            </p:cNvPr>
            <p:cNvSpPr/>
            <p:nvPr/>
          </p:nvSpPr>
          <p:spPr>
            <a:xfrm>
              <a:off x="399391" y="36689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3" name="Seta: para a Direita 122">
              <a:extLst>
                <a:ext uri="{FF2B5EF4-FFF2-40B4-BE49-F238E27FC236}">
                  <a16:creationId xmlns:a16="http://schemas.microsoft.com/office/drawing/2014/main" id="{5F2F555B-E71A-7167-D734-BD1813614F31}"/>
                </a:ext>
              </a:extLst>
            </p:cNvPr>
            <p:cNvSpPr/>
            <p:nvPr/>
          </p:nvSpPr>
          <p:spPr>
            <a:xfrm>
              <a:off x="399391" y="43737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Seta: para a Direita 123">
              <a:extLst>
                <a:ext uri="{FF2B5EF4-FFF2-40B4-BE49-F238E27FC236}">
                  <a16:creationId xmlns:a16="http://schemas.microsoft.com/office/drawing/2014/main" id="{E2A30AFD-8508-79D5-61D0-01ECDBDAE7D5}"/>
                </a:ext>
              </a:extLst>
            </p:cNvPr>
            <p:cNvSpPr/>
            <p:nvPr/>
          </p:nvSpPr>
          <p:spPr>
            <a:xfrm>
              <a:off x="389866" y="503100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Elipse 124">
              <a:extLst>
                <a:ext uri="{FF2B5EF4-FFF2-40B4-BE49-F238E27FC236}">
                  <a16:creationId xmlns:a16="http://schemas.microsoft.com/office/drawing/2014/main" id="{D613DA26-F7B7-714E-3323-4EF8DF5C2CA4}"/>
                </a:ext>
              </a:extLst>
            </p:cNvPr>
            <p:cNvSpPr/>
            <p:nvPr/>
          </p:nvSpPr>
          <p:spPr>
            <a:xfrm>
              <a:off x="405015" y="264417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Seta: para a Direita 125">
              <a:extLst>
                <a:ext uri="{FF2B5EF4-FFF2-40B4-BE49-F238E27FC236}">
                  <a16:creationId xmlns:a16="http://schemas.microsoft.com/office/drawing/2014/main" id="{0CDDCC5C-AC61-D740-4C49-E477F785B1C4}"/>
                </a:ext>
              </a:extLst>
            </p:cNvPr>
            <p:cNvSpPr/>
            <p:nvPr/>
          </p:nvSpPr>
          <p:spPr>
            <a:xfrm>
              <a:off x="544498" y="280783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Elipse 126">
              <a:extLst>
                <a:ext uri="{FF2B5EF4-FFF2-40B4-BE49-F238E27FC236}">
                  <a16:creationId xmlns:a16="http://schemas.microsoft.com/office/drawing/2014/main" id="{F5ABF8FF-46B7-8F8C-2D42-9A0B6E0A5D07}"/>
                </a:ext>
              </a:extLst>
            </p:cNvPr>
            <p:cNvSpPr/>
            <p:nvPr/>
          </p:nvSpPr>
          <p:spPr>
            <a:xfrm>
              <a:off x="435751" y="368520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8" name="Conector reto 127">
              <a:extLst>
                <a:ext uri="{FF2B5EF4-FFF2-40B4-BE49-F238E27FC236}">
                  <a16:creationId xmlns:a16="http://schemas.microsoft.com/office/drawing/2014/main" id="{AC87148B-A480-6205-D3F7-56943BEB45CA}"/>
                </a:ext>
              </a:extLst>
            </p:cNvPr>
            <p:cNvCxnSpPr>
              <a:cxnSpLocks/>
            </p:cNvCxnSpPr>
            <p:nvPr/>
          </p:nvCxnSpPr>
          <p:spPr>
            <a:xfrm>
              <a:off x="638649" y="4063679"/>
              <a:ext cx="0" cy="656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Seta: para a Direita 128">
              <a:extLst>
                <a:ext uri="{FF2B5EF4-FFF2-40B4-BE49-F238E27FC236}">
                  <a16:creationId xmlns:a16="http://schemas.microsoft.com/office/drawing/2014/main" id="{39545330-27A4-C78B-3F0D-287BBE6E67BF}"/>
                </a:ext>
              </a:extLst>
            </p:cNvPr>
            <p:cNvSpPr/>
            <p:nvPr/>
          </p:nvSpPr>
          <p:spPr>
            <a:xfrm>
              <a:off x="575234" y="384886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Elipse 129">
              <a:extLst>
                <a:ext uri="{FF2B5EF4-FFF2-40B4-BE49-F238E27FC236}">
                  <a16:creationId xmlns:a16="http://schemas.microsoft.com/office/drawing/2014/main" id="{EBCB3224-506E-6073-A1A9-9713CFCBC8C0}"/>
                </a:ext>
              </a:extLst>
            </p:cNvPr>
            <p:cNvSpPr/>
            <p:nvPr/>
          </p:nvSpPr>
          <p:spPr>
            <a:xfrm>
              <a:off x="405015" y="470340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Seta: para a Direita 130">
              <a:extLst>
                <a:ext uri="{FF2B5EF4-FFF2-40B4-BE49-F238E27FC236}">
                  <a16:creationId xmlns:a16="http://schemas.microsoft.com/office/drawing/2014/main" id="{F589BAF3-4D02-4DBF-ED37-9DEB27266FAA}"/>
                </a:ext>
              </a:extLst>
            </p:cNvPr>
            <p:cNvSpPr/>
            <p:nvPr/>
          </p:nvSpPr>
          <p:spPr>
            <a:xfrm>
              <a:off x="544498" y="486706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2" name="Conector reto 131">
              <a:extLst>
                <a:ext uri="{FF2B5EF4-FFF2-40B4-BE49-F238E27FC236}">
                  <a16:creationId xmlns:a16="http://schemas.microsoft.com/office/drawing/2014/main" id="{C32094C3-DD50-49D1-B4D0-F80B66162308}"/>
                </a:ext>
              </a:extLst>
            </p:cNvPr>
            <p:cNvCxnSpPr>
              <a:cxnSpLocks/>
            </p:cNvCxnSpPr>
            <p:nvPr/>
          </p:nvCxnSpPr>
          <p:spPr>
            <a:xfrm>
              <a:off x="639123" y="3038900"/>
              <a:ext cx="0" cy="656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Conector reto 132">
              <a:extLst>
                <a:ext uri="{FF2B5EF4-FFF2-40B4-BE49-F238E27FC236}">
                  <a16:creationId xmlns:a16="http://schemas.microsoft.com/office/drawing/2014/main" id="{30A05BD9-32CD-62C5-C3BC-CEAC119051E2}"/>
                </a:ext>
              </a:extLst>
            </p:cNvPr>
            <p:cNvCxnSpPr>
              <a:cxnSpLocks/>
            </p:cNvCxnSpPr>
            <p:nvPr/>
          </p:nvCxnSpPr>
          <p:spPr>
            <a:xfrm>
              <a:off x="636834" y="5157254"/>
              <a:ext cx="0" cy="656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Elipse 133">
              <a:extLst>
                <a:ext uri="{FF2B5EF4-FFF2-40B4-BE49-F238E27FC236}">
                  <a16:creationId xmlns:a16="http://schemas.microsoft.com/office/drawing/2014/main" id="{3BB3D65C-157B-89F6-7ACE-448BBBADDDBB}"/>
                </a:ext>
              </a:extLst>
            </p:cNvPr>
            <p:cNvSpPr/>
            <p:nvPr/>
          </p:nvSpPr>
          <p:spPr>
            <a:xfrm>
              <a:off x="403200" y="579697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Seta: para a Direita 134">
              <a:extLst>
                <a:ext uri="{FF2B5EF4-FFF2-40B4-BE49-F238E27FC236}">
                  <a16:creationId xmlns:a16="http://schemas.microsoft.com/office/drawing/2014/main" id="{5D670950-8CDC-22A7-25AB-480B36A5BF7B}"/>
                </a:ext>
              </a:extLst>
            </p:cNvPr>
            <p:cNvSpPr/>
            <p:nvPr/>
          </p:nvSpPr>
          <p:spPr>
            <a:xfrm>
              <a:off x="542683" y="596063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708794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148449" y="2056150"/>
            <a:ext cx="4097111" cy="369332"/>
          </a:xfrm>
          <a:prstGeom prst="rect">
            <a:avLst/>
          </a:prstGeom>
          <a:noFill/>
        </p:spPr>
        <p:txBody>
          <a:bodyPr wrap="square">
            <a:spAutoFit/>
          </a:bodyPr>
          <a:lstStyle/>
          <a:p>
            <a:r>
              <a:rPr lang="pt-BR" dirty="0">
                <a:solidFill>
                  <a:schemeClr val="bg2">
                    <a:lumMod val="25000"/>
                  </a:schemeClr>
                </a:solidFill>
              </a:rPr>
              <a:t>Tipos de cabos e seus componentes. </a:t>
            </a: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p:txBody>
      </p:sp>
      <p:grpSp>
        <p:nvGrpSpPr>
          <p:cNvPr id="8" name="Agrupar 7">
            <a:extLst>
              <a:ext uri="{FF2B5EF4-FFF2-40B4-BE49-F238E27FC236}">
                <a16:creationId xmlns:a16="http://schemas.microsoft.com/office/drawing/2014/main" id="{746D01BB-7BD0-260C-C054-68FAA7AE8FEB}"/>
              </a:ext>
            </a:extLst>
          </p:cNvPr>
          <p:cNvGrpSpPr/>
          <p:nvPr/>
        </p:nvGrpSpPr>
        <p:grpSpPr>
          <a:xfrm>
            <a:off x="2712599" y="2976852"/>
            <a:ext cx="6766802" cy="2563571"/>
            <a:chOff x="2873374" y="1676603"/>
            <a:chExt cx="6637372" cy="4151033"/>
          </a:xfrm>
        </p:grpSpPr>
        <p:grpSp>
          <p:nvGrpSpPr>
            <p:cNvPr id="13" name="Agrupar 12">
              <a:extLst>
                <a:ext uri="{FF2B5EF4-FFF2-40B4-BE49-F238E27FC236}">
                  <a16:creationId xmlns:a16="http://schemas.microsoft.com/office/drawing/2014/main" id="{2613AE8E-8493-F052-921A-D471D160A4AF}"/>
                </a:ext>
              </a:extLst>
            </p:cNvPr>
            <p:cNvGrpSpPr/>
            <p:nvPr/>
          </p:nvGrpSpPr>
          <p:grpSpPr>
            <a:xfrm>
              <a:off x="2873374" y="1676605"/>
              <a:ext cx="3121093" cy="4151031"/>
              <a:chOff x="2873374" y="1676605"/>
              <a:chExt cx="3121093" cy="4151031"/>
            </a:xfrm>
          </p:grpSpPr>
          <p:sp>
            <p:nvSpPr>
              <p:cNvPr id="18" name="Retângulo: Cantos Arredondados 17">
                <a:extLst>
                  <a:ext uri="{FF2B5EF4-FFF2-40B4-BE49-F238E27FC236}">
                    <a16:creationId xmlns:a16="http://schemas.microsoft.com/office/drawing/2014/main" id="{6882CEA4-036F-03A6-BD52-D6ED6B48BAD6}"/>
                  </a:ext>
                </a:extLst>
              </p:cNvPr>
              <p:cNvSpPr/>
              <p:nvPr/>
            </p:nvSpPr>
            <p:spPr>
              <a:xfrm>
                <a:off x="2873374" y="1676605"/>
                <a:ext cx="3121093" cy="415103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p>
            </p:txBody>
          </p:sp>
          <p:sp>
            <p:nvSpPr>
              <p:cNvPr id="19" name="CaixaDeTexto 18">
                <a:extLst>
                  <a:ext uri="{FF2B5EF4-FFF2-40B4-BE49-F238E27FC236}">
                    <a16:creationId xmlns:a16="http://schemas.microsoft.com/office/drawing/2014/main" id="{50EA2AB4-17B8-EC40-36C5-85A520D7A62C}"/>
                  </a:ext>
                </a:extLst>
              </p:cNvPr>
              <p:cNvSpPr txBox="1"/>
              <p:nvPr/>
            </p:nvSpPr>
            <p:spPr>
              <a:xfrm>
                <a:off x="3082519" y="1913935"/>
                <a:ext cx="2702801" cy="598037"/>
              </a:xfrm>
              <a:prstGeom prst="rect">
                <a:avLst/>
              </a:prstGeom>
              <a:noFill/>
            </p:spPr>
            <p:txBody>
              <a:bodyPr wrap="square">
                <a:spAutoFit/>
              </a:bodyPr>
              <a:lstStyle/>
              <a:p>
                <a:pPr algn="ctr"/>
                <a:r>
                  <a:rPr lang="pt-BR" b="1" dirty="0"/>
                  <a:t>LEDs</a:t>
                </a:r>
              </a:p>
            </p:txBody>
          </p:sp>
          <p:sp>
            <p:nvSpPr>
              <p:cNvPr id="20" name="CaixaDeTexto 19">
                <a:extLst>
                  <a:ext uri="{FF2B5EF4-FFF2-40B4-BE49-F238E27FC236}">
                    <a16:creationId xmlns:a16="http://schemas.microsoft.com/office/drawing/2014/main" id="{E2B33667-5C1E-77BE-CE64-7AAE63A23F13}"/>
                  </a:ext>
                </a:extLst>
              </p:cNvPr>
              <p:cNvSpPr txBox="1"/>
              <p:nvPr/>
            </p:nvSpPr>
            <p:spPr>
              <a:xfrm>
                <a:off x="2951961" y="2651456"/>
                <a:ext cx="2963917" cy="2940346"/>
              </a:xfrm>
              <a:prstGeom prst="rect">
                <a:avLst/>
              </a:prstGeom>
              <a:noFill/>
            </p:spPr>
            <p:txBody>
              <a:bodyPr wrap="square">
                <a:spAutoFit/>
              </a:bodyPr>
              <a:lstStyle/>
              <a:p>
                <a:r>
                  <a:rPr lang="pt-BR" sz="1600" dirty="0">
                    <a:solidFill>
                      <a:schemeClr val="bg2">
                        <a:lumMod val="25000"/>
                      </a:schemeClr>
                    </a:solidFill>
                  </a:rPr>
                  <a:t>São diodos emissores de luz que operam na faixa de comprimento de onda do espectro infravermelho (800 a 1300 </a:t>
                </a:r>
                <a:r>
                  <a:rPr lang="pt-BR" sz="1600" dirty="0" err="1">
                    <a:solidFill>
                      <a:schemeClr val="bg2">
                        <a:lumMod val="25000"/>
                      </a:schemeClr>
                    </a:solidFill>
                  </a:rPr>
                  <a:t>nm</a:t>
                </a:r>
                <a:r>
                  <a:rPr lang="pt-BR" sz="1600" dirty="0">
                    <a:solidFill>
                      <a:schemeClr val="bg2">
                        <a:lumMod val="25000"/>
                      </a:schemeClr>
                    </a:solidFill>
                  </a:rPr>
                  <a:t> de comprimento da onda), normalmente utilizados em fibras do tipo multimodo..</a:t>
                </a:r>
              </a:p>
            </p:txBody>
          </p:sp>
        </p:grpSp>
        <p:grpSp>
          <p:nvGrpSpPr>
            <p:cNvPr id="14" name="Agrupar 13">
              <a:extLst>
                <a:ext uri="{FF2B5EF4-FFF2-40B4-BE49-F238E27FC236}">
                  <a16:creationId xmlns:a16="http://schemas.microsoft.com/office/drawing/2014/main" id="{F4810F9D-F01D-A651-5E6B-7D3112143ECA}"/>
                </a:ext>
              </a:extLst>
            </p:cNvPr>
            <p:cNvGrpSpPr/>
            <p:nvPr/>
          </p:nvGrpSpPr>
          <p:grpSpPr>
            <a:xfrm>
              <a:off x="6389653" y="1676603"/>
              <a:ext cx="3121093" cy="4151030"/>
              <a:chOff x="6389653" y="1676603"/>
              <a:chExt cx="3121093" cy="4151030"/>
            </a:xfrm>
          </p:grpSpPr>
          <p:sp>
            <p:nvSpPr>
              <p:cNvPr id="15" name="Retângulo: Cantos Arredondados 14">
                <a:extLst>
                  <a:ext uri="{FF2B5EF4-FFF2-40B4-BE49-F238E27FC236}">
                    <a16:creationId xmlns:a16="http://schemas.microsoft.com/office/drawing/2014/main" id="{ED873481-6C69-9F4D-B63D-FE9D1FCF356A}"/>
                  </a:ext>
                </a:extLst>
              </p:cNvPr>
              <p:cNvSpPr/>
              <p:nvPr/>
            </p:nvSpPr>
            <p:spPr>
              <a:xfrm>
                <a:off x="6389653" y="1676603"/>
                <a:ext cx="3121093" cy="41510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p>
            </p:txBody>
          </p:sp>
          <p:sp>
            <p:nvSpPr>
              <p:cNvPr id="16" name="CaixaDeTexto 15">
                <a:extLst>
                  <a:ext uri="{FF2B5EF4-FFF2-40B4-BE49-F238E27FC236}">
                    <a16:creationId xmlns:a16="http://schemas.microsoft.com/office/drawing/2014/main" id="{760683FC-C681-C23B-067C-662440BF41EC}"/>
                  </a:ext>
                </a:extLst>
              </p:cNvPr>
              <p:cNvSpPr txBox="1"/>
              <p:nvPr/>
            </p:nvSpPr>
            <p:spPr>
              <a:xfrm>
                <a:off x="6598798" y="1915473"/>
                <a:ext cx="2702801" cy="598037"/>
              </a:xfrm>
              <a:prstGeom prst="rect">
                <a:avLst/>
              </a:prstGeom>
              <a:noFill/>
            </p:spPr>
            <p:txBody>
              <a:bodyPr wrap="square">
                <a:spAutoFit/>
              </a:bodyPr>
              <a:lstStyle/>
              <a:p>
                <a:pPr algn="ctr"/>
                <a:r>
                  <a:rPr lang="pt-BR" b="1" dirty="0"/>
                  <a:t>LASER</a:t>
                </a:r>
              </a:p>
            </p:txBody>
          </p:sp>
          <p:sp>
            <p:nvSpPr>
              <p:cNvPr id="17" name="CaixaDeTexto 16">
                <a:extLst>
                  <a:ext uri="{FF2B5EF4-FFF2-40B4-BE49-F238E27FC236}">
                    <a16:creationId xmlns:a16="http://schemas.microsoft.com/office/drawing/2014/main" id="{59BF68AE-8485-3F99-0704-7AF725AAC2AD}"/>
                  </a:ext>
                </a:extLst>
              </p:cNvPr>
              <p:cNvSpPr txBox="1"/>
              <p:nvPr/>
            </p:nvSpPr>
            <p:spPr>
              <a:xfrm>
                <a:off x="6389653" y="2651456"/>
                <a:ext cx="3040609" cy="2940346"/>
              </a:xfrm>
              <a:prstGeom prst="rect">
                <a:avLst/>
              </a:prstGeom>
              <a:noFill/>
            </p:spPr>
            <p:txBody>
              <a:bodyPr wrap="square">
                <a:spAutoFit/>
              </a:bodyPr>
              <a:lstStyle/>
              <a:p>
                <a:r>
                  <a:rPr lang="pt-BR" sz="1600" dirty="0">
                    <a:solidFill>
                      <a:schemeClr val="bg2">
                        <a:lumMod val="25000"/>
                      </a:schemeClr>
                    </a:solidFill>
                  </a:rPr>
                  <a:t>S</a:t>
                </a:r>
                <a:r>
                  <a:rPr lang="pt-BR" sz="1600" dirty="0">
                    <a:solidFill>
                      <a:schemeClr val="bg2">
                        <a:lumMod val="25000"/>
                      </a:schemeClr>
                    </a:solidFill>
                    <a:effectLst/>
                  </a:rPr>
                  <a:t>ão diodos emissores de luz, com capacidade de emissão de grande potência, com pouca dispersão e em comprimentos de onda na faixa da luz infravermelha, normalmente utilizadas em fibras do tipo </a:t>
                </a:r>
                <a:r>
                  <a:rPr lang="pt-BR" sz="1600" dirty="0" err="1">
                    <a:solidFill>
                      <a:schemeClr val="bg2">
                        <a:lumMod val="25000"/>
                      </a:schemeClr>
                    </a:solidFill>
                    <a:effectLst/>
                  </a:rPr>
                  <a:t>monomodo</a:t>
                </a:r>
                <a:r>
                  <a:rPr lang="pt-BR" sz="1600" dirty="0">
                    <a:solidFill>
                      <a:schemeClr val="bg2">
                        <a:lumMod val="25000"/>
                      </a:schemeClr>
                    </a:solidFill>
                    <a:effectLst/>
                  </a:rPr>
                  <a:t>. </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28367016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040344" y="3110663"/>
            <a:ext cx="5549642" cy="1200329"/>
          </a:xfrm>
          <a:prstGeom prst="rect">
            <a:avLst/>
          </a:prstGeom>
          <a:noFill/>
        </p:spPr>
        <p:txBody>
          <a:bodyPr wrap="square">
            <a:spAutoFit/>
          </a:bodyPr>
          <a:lstStyle/>
          <a:p>
            <a:r>
              <a:rPr lang="pt-BR" dirty="0">
                <a:solidFill>
                  <a:schemeClr val="bg2">
                    <a:lumMod val="25000"/>
                  </a:schemeClr>
                </a:solidFill>
              </a:rPr>
              <a:t>A transmissão/recepção de luz é realizada por meio de um dispositivo chamado de </a:t>
            </a:r>
            <a:r>
              <a:rPr lang="pt-BR" dirty="0" err="1">
                <a:solidFill>
                  <a:schemeClr val="bg2">
                    <a:lumMod val="25000"/>
                  </a:schemeClr>
                </a:solidFill>
              </a:rPr>
              <a:t>Gbic</a:t>
            </a:r>
            <a:r>
              <a:rPr lang="pt-BR" dirty="0">
                <a:solidFill>
                  <a:schemeClr val="bg2">
                    <a:lumMod val="25000"/>
                  </a:schemeClr>
                </a:solidFill>
              </a:rPr>
              <a:t> (Gigabit Interface Converter), que pode ser acoplado aos slots SFP (</a:t>
            </a:r>
            <a:r>
              <a:rPr lang="pt-BR" dirty="0" err="1">
                <a:solidFill>
                  <a:schemeClr val="bg2">
                    <a:lumMod val="25000"/>
                  </a:schemeClr>
                </a:solidFill>
              </a:rPr>
              <a:t>Small</a:t>
            </a:r>
            <a:r>
              <a:rPr lang="pt-BR" dirty="0">
                <a:solidFill>
                  <a:schemeClr val="bg2">
                    <a:lumMod val="25000"/>
                  </a:schemeClr>
                </a:solidFill>
              </a:rPr>
              <a:t> </a:t>
            </a:r>
            <a:r>
              <a:rPr lang="pt-BR" dirty="0" err="1">
                <a:solidFill>
                  <a:schemeClr val="bg2">
                    <a:lumMod val="25000"/>
                  </a:schemeClr>
                </a:solidFill>
              </a:rPr>
              <a:t>Form</a:t>
            </a:r>
            <a:r>
              <a:rPr lang="pt-BR" dirty="0">
                <a:solidFill>
                  <a:schemeClr val="bg2">
                    <a:lumMod val="25000"/>
                  </a:schemeClr>
                </a:solidFill>
              </a:rPr>
              <a:t> Factor </a:t>
            </a:r>
            <a:r>
              <a:rPr lang="pt-BR" dirty="0" err="1">
                <a:solidFill>
                  <a:schemeClr val="bg2">
                    <a:lumMod val="25000"/>
                  </a:schemeClr>
                </a:solidFill>
              </a:rPr>
              <a:t>Pluggable</a:t>
            </a:r>
            <a:r>
              <a:rPr lang="pt-BR" dirty="0">
                <a:solidFill>
                  <a:schemeClr val="bg2">
                    <a:lumMod val="25000"/>
                  </a:schemeClr>
                </a:solidFill>
              </a:rPr>
              <a:t>) integrados aos dispositivos de TI. </a:t>
            </a: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p:txBody>
      </p:sp>
      <p:pic>
        <p:nvPicPr>
          <p:cNvPr id="3" name="Imagem 2">
            <a:extLst>
              <a:ext uri="{FF2B5EF4-FFF2-40B4-BE49-F238E27FC236}">
                <a16:creationId xmlns:a16="http://schemas.microsoft.com/office/drawing/2014/main" id="{AA53BA40-586D-395B-4AE7-CF9D9449770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217228" y="1943746"/>
            <a:ext cx="3803983" cy="3811161"/>
          </a:xfrm>
          <a:prstGeom prst="rect">
            <a:avLst/>
          </a:prstGeom>
        </p:spPr>
      </p:pic>
      <p:sp>
        <p:nvSpPr>
          <p:cNvPr id="4" name="CaixaDeTexto 3">
            <a:extLst>
              <a:ext uri="{FF2B5EF4-FFF2-40B4-BE49-F238E27FC236}">
                <a16:creationId xmlns:a16="http://schemas.microsoft.com/office/drawing/2014/main" id="{99A41105-406E-783A-0F67-1B8615FC4D31}"/>
              </a:ext>
            </a:extLst>
          </p:cNvPr>
          <p:cNvSpPr txBox="1"/>
          <p:nvPr/>
        </p:nvSpPr>
        <p:spPr>
          <a:xfrm>
            <a:off x="7217228" y="5099248"/>
            <a:ext cx="2200274" cy="307777"/>
          </a:xfrm>
          <a:prstGeom prst="rect">
            <a:avLst/>
          </a:prstGeom>
          <a:noFill/>
        </p:spPr>
        <p:txBody>
          <a:bodyPr wrap="square">
            <a:spAutoFit/>
          </a:bodyPr>
          <a:lstStyle/>
          <a:p>
            <a:r>
              <a:rPr lang="pt-BR" sz="1400" dirty="0">
                <a:effectLst/>
              </a:rPr>
              <a:t>Conector </a:t>
            </a:r>
            <a:r>
              <a:rPr lang="pt-BR" sz="1400" dirty="0" err="1">
                <a:effectLst/>
              </a:rPr>
              <a:t>GBic</a:t>
            </a:r>
            <a:r>
              <a:rPr lang="pt-BR" sz="1400" dirty="0">
                <a:effectLst/>
              </a:rPr>
              <a:t> e Slot SFP.</a:t>
            </a:r>
          </a:p>
        </p:txBody>
      </p:sp>
      <p:sp>
        <p:nvSpPr>
          <p:cNvPr id="7" name="CaixaDeTexto 6">
            <a:extLst>
              <a:ext uri="{FF2B5EF4-FFF2-40B4-BE49-F238E27FC236}">
                <a16:creationId xmlns:a16="http://schemas.microsoft.com/office/drawing/2014/main" id="{6952DA30-1AA3-A1DB-25C1-924B3A85032E}"/>
              </a:ext>
            </a:extLst>
          </p:cNvPr>
          <p:cNvSpPr txBox="1"/>
          <p:nvPr/>
        </p:nvSpPr>
        <p:spPr>
          <a:xfrm>
            <a:off x="1148449" y="1915724"/>
            <a:ext cx="4097111" cy="369332"/>
          </a:xfrm>
          <a:prstGeom prst="rect">
            <a:avLst/>
          </a:prstGeom>
          <a:noFill/>
        </p:spPr>
        <p:txBody>
          <a:bodyPr wrap="square">
            <a:spAutoFit/>
          </a:bodyPr>
          <a:lstStyle/>
          <a:p>
            <a:r>
              <a:rPr lang="pt-BR" dirty="0">
                <a:solidFill>
                  <a:schemeClr val="bg2">
                    <a:lumMod val="25000"/>
                  </a:schemeClr>
                </a:solidFill>
              </a:rPr>
              <a:t>Tipos de cabos e seus componentes </a:t>
            </a:r>
          </a:p>
        </p:txBody>
      </p:sp>
      <p:cxnSp>
        <p:nvCxnSpPr>
          <p:cNvPr id="8" name="Conector reto 7">
            <a:extLst>
              <a:ext uri="{FF2B5EF4-FFF2-40B4-BE49-F238E27FC236}">
                <a16:creationId xmlns:a16="http://schemas.microsoft.com/office/drawing/2014/main" id="{F9DAD462-B797-ABDE-E81E-EF2516D6D17A}"/>
              </a:ext>
            </a:extLst>
          </p:cNvPr>
          <p:cNvCxnSpPr>
            <a:cxnSpLocks/>
          </p:cNvCxnSpPr>
          <p:nvPr/>
        </p:nvCxnSpPr>
        <p:spPr>
          <a:xfrm>
            <a:off x="7311577" y="5402170"/>
            <a:ext cx="342309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05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019175" y="1955710"/>
            <a:ext cx="5752342"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Modelos desses conectores difundidos comercialmente:</a:t>
            </a: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p:txBody>
      </p:sp>
      <p:grpSp>
        <p:nvGrpSpPr>
          <p:cNvPr id="10" name="Agrupar 9">
            <a:extLst>
              <a:ext uri="{FF2B5EF4-FFF2-40B4-BE49-F238E27FC236}">
                <a16:creationId xmlns:a16="http://schemas.microsoft.com/office/drawing/2014/main" id="{3BAD4A20-0822-AD24-D6D5-1B17EEAE0634}"/>
              </a:ext>
            </a:extLst>
          </p:cNvPr>
          <p:cNvGrpSpPr/>
          <p:nvPr/>
        </p:nvGrpSpPr>
        <p:grpSpPr>
          <a:xfrm>
            <a:off x="2778443" y="2624674"/>
            <a:ext cx="6628418" cy="1769851"/>
            <a:chOff x="2873374" y="1675224"/>
            <a:chExt cx="6637372" cy="3506172"/>
          </a:xfrm>
        </p:grpSpPr>
        <p:grpSp>
          <p:nvGrpSpPr>
            <p:cNvPr id="15" name="Agrupar 14">
              <a:extLst>
                <a:ext uri="{FF2B5EF4-FFF2-40B4-BE49-F238E27FC236}">
                  <a16:creationId xmlns:a16="http://schemas.microsoft.com/office/drawing/2014/main" id="{20013F7C-1520-825B-EFBC-FF7C16138CF2}"/>
                </a:ext>
              </a:extLst>
            </p:cNvPr>
            <p:cNvGrpSpPr/>
            <p:nvPr/>
          </p:nvGrpSpPr>
          <p:grpSpPr>
            <a:xfrm>
              <a:off x="2873374" y="1676603"/>
              <a:ext cx="3121093" cy="3504793"/>
              <a:chOff x="2873374" y="1676603"/>
              <a:chExt cx="3121093" cy="3504793"/>
            </a:xfrm>
          </p:grpSpPr>
          <p:sp>
            <p:nvSpPr>
              <p:cNvPr id="20" name="Retângulo: Cantos Arredondados 19">
                <a:extLst>
                  <a:ext uri="{FF2B5EF4-FFF2-40B4-BE49-F238E27FC236}">
                    <a16:creationId xmlns:a16="http://schemas.microsoft.com/office/drawing/2014/main" id="{FB242876-26E5-D512-77B3-619DFC9034C2}"/>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0D0F8297-AA2E-8C23-8B5D-546451BA9B35}"/>
                  </a:ext>
                </a:extLst>
              </p:cNvPr>
              <p:cNvSpPr txBox="1"/>
              <p:nvPr/>
            </p:nvSpPr>
            <p:spPr>
              <a:xfrm>
                <a:off x="2880079" y="1749702"/>
                <a:ext cx="3058129" cy="1280417"/>
              </a:xfrm>
              <a:prstGeom prst="rect">
                <a:avLst/>
              </a:prstGeom>
              <a:noFill/>
            </p:spPr>
            <p:txBody>
              <a:bodyPr wrap="square">
                <a:spAutoFit/>
              </a:bodyPr>
              <a:lstStyle/>
              <a:p>
                <a:pPr algn="ctr"/>
                <a:r>
                  <a:rPr lang="pt-BR" b="1" dirty="0"/>
                  <a:t>Conector Standard </a:t>
                </a:r>
                <a:r>
                  <a:rPr lang="pt-BR" b="1" dirty="0" err="1"/>
                  <a:t>Connector</a:t>
                </a:r>
                <a:r>
                  <a:rPr lang="pt-BR" b="1" dirty="0"/>
                  <a:t> (SC)</a:t>
                </a:r>
              </a:p>
            </p:txBody>
          </p:sp>
          <p:sp>
            <p:nvSpPr>
              <p:cNvPr id="22" name="CaixaDeTexto 21">
                <a:extLst>
                  <a:ext uri="{FF2B5EF4-FFF2-40B4-BE49-F238E27FC236}">
                    <a16:creationId xmlns:a16="http://schemas.microsoft.com/office/drawing/2014/main" id="{FA55FD6A-9AB6-78B8-39AD-7DCEE0DA8707}"/>
                  </a:ext>
                </a:extLst>
              </p:cNvPr>
              <p:cNvSpPr txBox="1"/>
              <p:nvPr/>
            </p:nvSpPr>
            <p:spPr>
              <a:xfrm>
                <a:off x="2887731" y="3047368"/>
                <a:ext cx="2985843" cy="2134028"/>
              </a:xfrm>
              <a:prstGeom prst="rect">
                <a:avLst/>
              </a:prstGeom>
              <a:noFill/>
            </p:spPr>
            <p:txBody>
              <a:bodyPr wrap="square">
                <a:spAutoFit/>
              </a:bodyPr>
              <a:lstStyle/>
              <a:p>
                <a:pPr algn="ctr"/>
                <a:r>
                  <a:rPr lang="pt-BR" sz="1600" dirty="0">
                    <a:solidFill>
                      <a:schemeClr val="bg2">
                        <a:lumMod val="25000"/>
                      </a:schemeClr>
                    </a:solidFill>
                  </a:rPr>
                  <a:t>Possui excelente performance, fácil manuseio, simples de encaixe e oferece pouca perda de sinal.</a:t>
                </a:r>
              </a:p>
            </p:txBody>
          </p:sp>
        </p:grpSp>
        <p:grpSp>
          <p:nvGrpSpPr>
            <p:cNvPr id="16" name="Agrupar 15">
              <a:extLst>
                <a:ext uri="{FF2B5EF4-FFF2-40B4-BE49-F238E27FC236}">
                  <a16:creationId xmlns:a16="http://schemas.microsoft.com/office/drawing/2014/main" id="{1AAAC414-3D23-5EFA-6F5D-76C4E10A8455}"/>
                </a:ext>
              </a:extLst>
            </p:cNvPr>
            <p:cNvGrpSpPr/>
            <p:nvPr/>
          </p:nvGrpSpPr>
          <p:grpSpPr>
            <a:xfrm>
              <a:off x="6389653" y="1675224"/>
              <a:ext cx="3121093" cy="3506172"/>
              <a:chOff x="6389653" y="1675224"/>
              <a:chExt cx="3121093" cy="3506172"/>
            </a:xfrm>
          </p:grpSpPr>
          <p:sp>
            <p:nvSpPr>
              <p:cNvPr id="17" name="Retângulo: Cantos Arredondados 16">
                <a:extLst>
                  <a:ext uri="{FF2B5EF4-FFF2-40B4-BE49-F238E27FC236}">
                    <a16:creationId xmlns:a16="http://schemas.microsoft.com/office/drawing/2014/main" id="{11FFB2DB-C8EE-AF8F-9573-D47E94D45B5E}"/>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0FCDBEA3-34C5-8CF2-9D29-76CD4E0FA063}"/>
                  </a:ext>
                </a:extLst>
              </p:cNvPr>
              <p:cNvSpPr txBox="1"/>
              <p:nvPr/>
            </p:nvSpPr>
            <p:spPr>
              <a:xfrm>
                <a:off x="6389654" y="1675224"/>
                <a:ext cx="3121092" cy="1280417"/>
              </a:xfrm>
              <a:prstGeom prst="rect">
                <a:avLst/>
              </a:prstGeom>
              <a:noFill/>
            </p:spPr>
            <p:txBody>
              <a:bodyPr wrap="square">
                <a:spAutoFit/>
              </a:bodyPr>
              <a:lstStyle/>
              <a:p>
                <a:pPr algn="ctr"/>
                <a:r>
                  <a:rPr lang="pt-BR" b="1" dirty="0"/>
                  <a:t>Conector Lucent </a:t>
                </a:r>
                <a:r>
                  <a:rPr lang="pt-BR" b="1" dirty="0" err="1"/>
                  <a:t>Connector</a:t>
                </a:r>
                <a:r>
                  <a:rPr lang="pt-BR" b="1" dirty="0"/>
                  <a:t> (LC)</a:t>
                </a:r>
              </a:p>
            </p:txBody>
          </p:sp>
          <p:sp>
            <p:nvSpPr>
              <p:cNvPr id="19" name="CaixaDeTexto 18">
                <a:extLst>
                  <a:ext uri="{FF2B5EF4-FFF2-40B4-BE49-F238E27FC236}">
                    <a16:creationId xmlns:a16="http://schemas.microsoft.com/office/drawing/2014/main" id="{C51DBB9C-0AA6-9BC7-DEC5-F55E6D3F736C}"/>
                  </a:ext>
                </a:extLst>
              </p:cNvPr>
              <p:cNvSpPr txBox="1"/>
              <p:nvPr/>
            </p:nvSpPr>
            <p:spPr>
              <a:xfrm>
                <a:off x="6469448" y="2890094"/>
                <a:ext cx="2974908" cy="2134028"/>
              </a:xfrm>
              <a:prstGeom prst="rect">
                <a:avLst/>
              </a:prstGeom>
              <a:noFill/>
            </p:spPr>
            <p:txBody>
              <a:bodyPr wrap="square">
                <a:spAutoFit/>
              </a:bodyPr>
              <a:lstStyle/>
              <a:p>
                <a:pPr algn="ctr"/>
                <a:r>
                  <a:rPr lang="pt-BR" sz="1600" dirty="0">
                    <a:solidFill>
                      <a:schemeClr val="bg2">
                        <a:lumMod val="25000"/>
                      </a:schemeClr>
                    </a:solidFill>
                  </a:rPr>
                  <a:t>C</a:t>
                </a:r>
                <a:r>
                  <a:rPr lang="pt-BR" sz="1600" dirty="0">
                    <a:solidFill>
                      <a:schemeClr val="bg2">
                        <a:lumMod val="25000"/>
                      </a:schemeClr>
                    </a:solidFill>
                    <a:effectLst/>
                  </a:rPr>
                  <a:t>onector miniaturizado com ponta de </a:t>
                </a:r>
                <a:r>
                  <a:rPr lang="pt-BR" sz="1600" dirty="0" err="1">
                    <a:solidFill>
                      <a:schemeClr val="bg2">
                        <a:lumMod val="25000"/>
                      </a:schemeClr>
                    </a:solidFill>
                    <a:effectLst/>
                  </a:rPr>
                  <a:t>1,2mm</a:t>
                </a:r>
                <a:r>
                  <a:rPr lang="pt-BR" sz="1600" dirty="0">
                    <a:solidFill>
                      <a:schemeClr val="bg2">
                        <a:lumMod val="25000"/>
                      </a:schemeClr>
                    </a:solidFill>
                    <a:effectLst/>
                  </a:rPr>
                  <a:t> bastante utilizado em </a:t>
                </a:r>
                <a:r>
                  <a:rPr lang="pt-BR" sz="1600" dirty="0" err="1">
                    <a:solidFill>
                      <a:schemeClr val="bg2">
                        <a:lumMod val="25000"/>
                      </a:schemeClr>
                    </a:solidFill>
                    <a:effectLst/>
                  </a:rPr>
                  <a:t>transceivers</a:t>
                </a:r>
                <a:r>
                  <a:rPr lang="pt-BR" sz="1600" dirty="0">
                    <a:solidFill>
                      <a:schemeClr val="bg2">
                        <a:lumMod val="25000"/>
                      </a:schemeClr>
                    </a:solidFill>
                    <a:effectLst/>
                  </a:rPr>
                  <a:t> do tipo </a:t>
                </a:r>
                <a:r>
                  <a:rPr lang="pt-BR" sz="1600" dirty="0" err="1">
                    <a:solidFill>
                      <a:schemeClr val="bg2">
                        <a:lumMod val="25000"/>
                      </a:schemeClr>
                    </a:solidFill>
                    <a:effectLst/>
                  </a:rPr>
                  <a:t>Gbic</a:t>
                </a:r>
                <a:r>
                  <a:rPr lang="pt-BR" sz="1600" dirty="0">
                    <a:solidFill>
                      <a:schemeClr val="bg2">
                        <a:lumMod val="25000"/>
                      </a:schemeClr>
                    </a:solidFill>
                    <a:effectLst/>
                  </a:rPr>
                  <a:t>.</a:t>
                </a:r>
                <a:endParaRPr lang="pt-BR" sz="1600" dirty="0">
                  <a:solidFill>
                    <a:schemeClr val="bg2">
                      <a:lumMod val="25000"/>
                    </a:schemeClr>
                  </a:solidFill>
                </a:endParaRPr>
              </a:p>
            </p:txBody>
          </p:sp>
        </p:grpSp>
      </p:grpSp>
      <p:grpSp>
        <p:nvGrpSpPr>
          <p:cNvPr id="23" name="Agrupar 22">
            <a:extLst>
              <a:ext uri="{FF2B5EF4-FFF2-40B4-BE49-F238E27FC236}">
                <a16:creationId xmlns:a16="http://schemas.microsoft.com/office/drawing/2014/main" id="{9ECB626A-308F-AC75-9D8B-1E4A9D1F767B}"/>
              </a:ext>
            </a:extLst>
          </p:cNvPr>
          <p:cNvGrpSpPr/>
          <p:nvPr/>
        </p:nvGrpSpPr>
        <p:grpSpPr>
          <a:xfrm>
            <a:off x="2778443" y="4624457"/>
            <a:ext cx="6628418" cy="1769155"/>
            <a:chOff x="2873374" y="1676603"/>
            <a:chExt cx="6637372" cy="3504793"/>
          </a:xfrm>
        </p:grpSpPr>
        <p:grpSp>
          <p:nvGrpSpPr>
            <p:cNvPr id="24" name="Agrupar 23">
              <a:extLst>
                <a:ext uri="{FF2B5EF4-FFF2-40B4-BE49-F238E27FC236}">
                  <a16:creationId xmlns:a16="http://schemas.microsoft.com/office/drawing/2014/main" id="{2F2962F4-2C33-1BCD-9930-8018D7C5D145}"/>
                </a:ext>
              </a:extLst>
            </p:cNvPr>
            <p:cNvGrpSpPr/>
            <p:nvPr/>
          </p:nvGrpSpPr>
          <p:grpSpPr>
            <a:xfrm>
              <a:off x="2873374" y="1676603"/>
              <a:ext cx="3121093" cy="3504793"/>
              <a:chOff x="2873374" y="1676603"/>
              <a:chExt cx="3121093" cy="3504793"/>
            </a:xfrm>
          </p:grpSpPr>
          <p:sp>
            <p:nvSpPr>
              <p:cNvPr id="29" name="Retângulo: Cantos Arredondados 28">
                <a:extLst>
                  <a:ext uri="{FF2B5EF4-FFF2-40B4-BE49-F238E27FC236}">
                    <a16:creationId xmlns:a16="http://schemas.microsoft.com/office/drawing/2014/main" id="{1BCCD8BA-22C4-6193-FCAF-559AA94B7D53}"/>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D82F9282-3BB5-C6AC-1C79-1104C0315CF1}"/>
                  </a:ext>
                </a:extLst>
              </p:cNvPr>
              <p:cNvSpPr txBox="1"/>
              <p:nvPr/>
            </p:nvSpPr>
            <p:spPr>
              <a:xfrm>
                <a:off x="3051039" y="1902826"/>
                <a:ext cx="2702801" cy="731667"/>
              </a:xfrm>
              <a:prstGeom prst="rect">
                <a:avLst/>
              </a:prstGeom>
              <a:noFill/>
            </p:spPr>
            <p:txBody>
              <a:bodyPr wrap="square">
                <a:spAutoFit/>
              </a:bodyPr>
              <a:lstStyle/>
              <a:p>
                <a:pPr algn="ctr"/>
                <a:r>
                  <a:rPr lang="pt-BR" b="1" dirty="0"/>
                  <a:t>Conector Straight </a:t>
                </a:r>
                <a:r>
                  <a:rPr lang="pt-BR" b="1" dirty="0" err="1"/>
                  <a:t>Tip</a:t>
                </a:r>
                <a:r>
                  <a:rPr lang="pt-BR" b="1" dirty="0"/>
                  <a:t> (</a:t>
                </a:r>
                <a:r>
                  <a:rPr lang="pt-BR" b="1" dirty="0" err="1"/>
                  <a:t>ST</a:t>
                </a:r>
                <a:r>
                  <a:rPr lang="pt-BR" b="1" dirty="0"/>
                  <a:t>)</a:t>
                </a:r>
              </a:p>
            </p:txBody>
          </p:sp>
          <p:sp>
            <p:nvSpPr>
              <p:cNvPr id="31" name="CaixaDeTexto 30">
                <a:extLst>
                  <a:ext uri="{FF2B5EF4-FFF2-40B4-BE49-F238E27FC236}">
                    <a16:creationId xmlns:a16="http://schemas.microsoft.com/office/drawing/2014/main" id="{25C211CF-528D-BB07-9FEB-B0F23D003251}"/>
                  </a:ext>
                </a:extLst>
              </p:cNvPr>
              <p:cNvSpPr txBox="1"/>
              <p:nvPr/>
            </p:nvSpPr>
            <p:spPr>
              <a:xfrm>
                <a:off x="2873374" y="2805642"/>
                <a:ext cx="2985843" cy="1646251"/>
              </a:xfrm>
              <a:prstGeom prst="rect">
                <a:avLst/>
              </a:prstGeom>
              <a:noFill/>
            </p:spPr>
            <p:txBody>
              <a:bodyPr wrap="square">
                <a:spAutoFit/>
              </a:bodyPr>
              <a:lstStyle/>
              <a:p>
                <a:pPr algn="ctr"/>
                <a:r>
                  <a:rPr lang="pt-BR" sz="1600" dirty="0">
                    <a:solidFill>
                      <a:schemeClr val="bg2">
                        <a:lumMod val="25000"/>
                      </a:schemeClr>
                    </a:solidFill>
                  </a:rPr>
                  <a:t>Bastante utilizado em fibras do tipo multimodo e possui ponta de </a:t>
                </a:r>
                <a:r>
                  <a:rPr lang="pt-BR" sz="1600" dirty="0" err="1">
                    <a:solidFill>
                      <a:schemeClr val="bg2">
                        <a:lumMod val="25000"/>
                      </a:schemeClr>
                    </a:solidFill>
                  </a:rPr>
                  <a:t>2,5mm</a:t>
                </a:r>
                <a:r>
                  <a:rPr lang="pt-BR" sz="1600" dirty="0">
                    <a:solidFill>
                      <a:schemeClr val="bg2">
                        <a:lumMod val="25000"/>
                      </a:schemeClr>
                    </a:solidFill>
                  </a:rPr>
                  <a:t>.</a:t>
                </a:r>
              </a:p>
            </p:txBody>
          </p:sp>
        </p:grpSp>
        <p:grpSp>
          <p:nvGrpSpPr>
            <p:cNvPr id="25" name="Agrupar 24">
              <a:extLst>
                <a:ext uri="{FF2B5EF4-FFF2-40B4-BE49-F238E27FC236}">
                  <a16:creationId xmlns:a16="http://schemas.microsoft.com/office/drawing/2014/main" id="{9162638C-4207-D423-8A22-C43300EC82CE}"/>
                </a:ext>
              </a:extLst>
            </p:cNvPr>
            <p:cNvGrpSpPr/>
            <p:nvPr/>
          </p:nvGrpSpPr>
          <p:grpSpPr>
            <a:xfrm>
              <a:off x="6382949" y="1676603"/>
              <a:ext cx="3127797" cy="3504793"/>
              <a:chOff x="6382949" y="1676603"/>
              <a:chExt cx="3127797" cy="3504793"/>
            </a:xfrm>
          </p:grpSpPr>
          <p:sp>
            <p:nvSpPr>
              <p:cNvPr id="26" name="Retângulo: Cantos Arredondados 25">
                <a:extLst>
                  <a:ext uri="{FF2B5EF4-FFF2-40B4-BE49-F238E27FC236}">
                    <a16:creationId xmlns:a16="http://schemas.microsoft.com/office/drawing/2014/main" id="{17F73151-ACD0-6691-69A4-F96D3FB37DD4}"/>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454664E9-33BF-7900-FA26-F67704F99A95}"/>
                  </a:ext>
                </a:extLst>
              </p:cNvPr>
              <p:cNvSpPr txBox="1"/>
              <p:nvPr/>
            </p:nvSpPr>
            <p:spPr>
              <a:xfrm>
                <a:off x="6389654" y="1915473"/>
                <a:ext cx="3114389" cy="1280417"/>
              </a:xfrm>
              <a:prstGeom prst="rect">
                <a:avLst/>
              </a:prstGeom>
              <a:noFill/>
            </p:spPr>
            <p:txBody>
              <a:bodyPr wrap="square">
                <a:spAutoFit/>
              </a:bodyPr>
              <a:lstStyle/>
              <a:p>
                <a:pPr algn="ctr"/>
                <a:r>
                  <a:rPr lang="pt-BR" b="1" dirty="0"/>
                  <a:t> Conector </a:t>
                </a:r>
                <a:r>
                  <a:rPr lang="pt-BR" b="1" dirty="0" err="1"/>
                  <a:t>Ferrule</a:t>
                </a:r>
                <a:r>
                  <a:rPr lang="pt-BR" b="1" dirty="0"/>
                  <a:t> </a:t>
                </a:r>
                <a:r>
                  <a:rPr lang="pt-BR" b="1" dirty="0" err="1"/>
                  <a:t>Connector</a:t>
                </a:r>
                <a:r>
                  <a:rPr lang="pt-BR" b="1" dirty="0"/>
                  <a:t> (FC)</a:t>
                </a:r>
              </a:p>
            </p:txBody>
          </p:sp>
          <p:sp>
            <p:nvSpPr>
              <p:cNvPr id="28" name="CaixaDeTexto 27">
                <a:extLst>
                  <a:ext uri="{FF2B5EF4-FFF2-40B4-BE49-F238E27FC236}">
                    <a16:creationId xmlns:a16="http://schemas.microsoft.com/office/drawing/2014/main" id="{2BD823E3-1B1A-55AB-0ECD-8D3FF82120AC}"/>
                  </a:ext>
                </a:extLst>
              </p:cNvPr>
              <p:cNvSpPr txBox="1"/>
              <p:nvPr/>
            </p:nvSpPr>
            <p:spPr>
              <a:xfrm>
                <a:off x="6382949" y="3165847"/>
                <a:ext cx="3114389" cy="1646251"/>
              </a:xfrm>
              <a:prstGeom prst="rect">
                <a:avLst/>
              </a:prstGeom>
              <a:noFill/>
            </p:spPr>
            <p:txBody>
              <a:bodyPr wrap="square">
                <a:spAutoFit/>
              </a:bodyPr>
              <a:lstStyle/>
              <a:p>
                <a:pPr algn="ctr"/>
                <a:r>
                  <a:rPr lang="pt-BR" sz="1600" dirty="0">
                    <a:solidFill>
                      <a:schemeClr val="bg2">
                        <a:lumMod val="25000"/>
                      </a:schemeClr>
                    </a:solidFill>
                    <a:effectLst/>
                  </a:rPr>
                  <a:t>Excelente performance, fácil manuseio, simples de encaixe e oferece pouca perda de sinal. </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834199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p:txBody>
      </p:sp>
      <p:pic>
        <p:nvPicPr>
          <p:cNvPr id="7" name="Imagem 6">
            <a:extLst>
              <a:ext uri="{FF2B5EF4-FFF2-40B4-BE49-F238E27FC236}">
                <a16:creationId xmlns:a16="http://schemas.microsoft.com/office/drawing/2014/main" id="{2C0EFF5C-0E55-D135-7BB7-B4595D11684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45" t="6388" r="23496" b="9888"/>
          <a:stretch/>
        </p:blipFill>
        <p:spPr>
          <a:xfrm>
            <a:off x="3759129" y="2406919"/>
            <a:ext cx="4673743" cy="3552447"/>
          </a:xfrm>
          <a:prstGeom prst="rect">
            <a:avLst/>
          </a:prstGeom>
        </p:spPr>
      </p:pic>
      <p:sp>
        <p:nvSpPr>
          <p:cNvPr id="8" name="CaixaDeTexto 7">
            <a:extLst>
              <a:ext uri="{FF2B5EF4-FFF2-40B4-BE49-F238E27FC236}">
                <a16:creationId xmlns:a16="http://schemas.microsoft.com/office/drawing/2014/main" id="{74857B4F-26DD-55FA-E8F6-F860AEEF67E2}"/>
              </a:ext>
            </a:extLst>
          </p:cNvPr>
          <p:cNvSpPr txBox="1"/>
          <p:nvPr/>
        </p:nvSpPr>
        <p:spPr>
          <a:xfrm>
            <a:off x="3759129" y="5946666"/>
            <a:ext cx="3250808" cy="307777"/>
          </a:xfrm>
          <a:prstGeom prst="rect">
            <a:avLst/>
          </a:prstGeom>
          <a:noFill/>
        </p:spPr>
        <p:txBody>
          <a:bodyPr wrap="square">
            <a:spAutoFit/>
          </a:bodyPr>
          <a:lstStyle/>
          <a:p>
            <a:r>
              <a:rPr lang="pt-BR" sz="1400" dirty="0"/>
              <a:t>Conectores de fibras ópticas.</a:t>
            </a:r>
          </a:p>
        </p:txBody>
      </p:sp>
      <p:sp>
        <p:nvSpPr>
          <p:cNvPr id="32" name="CaixaDeTexto 31">
            <a:extLst>
              <a:ext uri="{FF2B5EF4-FFF2-40B4-BE49-F238E27FC236}">
                <a16:creationId xmlns:a16="http://schemas.microsoft.com/office/drawing/2014/main" id="{C680C10A-ECEC-EF34-DDA7-3B4C14CD76A9}"/>
              </a:ext>
            </a:extLst>
          </p:cNvPr>
          <p:cNvSpPr txBox="1"/>
          <p:nvPr/>
        </p:nvSpPr>
        <p:spPr>
          <a:xfrm>
            <a:off x="1019175" y="2037588"/>
            <a:ext cx="4097111" cy="369332"/>
          </a:xfrm>
          <a:prstGeom prst="rect">
            <a:avLst/>
          </a:prstGeom>
          <a:noFill/>
        </p:spPr>
        <p:txBody>
          <a:bodyPr wrap="square">
            <a:spAutoFit/>
          </a:bodyPr>
          <a:lstStyle/>
          <a:p>
            <a:r>
              <a:rPr lang="pt-BR" dirty="0">
                <a:solidFill>
                  <a:schemeClr val="bg2">
                    <a:lumMod val="25000"/>
                  </a:schemeClr>
                </a:solidFill>
              </a:rPr>
              <a:t>Tipos de cabos e seus componentes. </a:t>
            </a:r>
          </a:p>
        </p:txBody>
      </p:sp>
      <p:cxnSp>
        <p:nvCxnSpPr>
          <p:cNvPr id="3" name="Conector reto 2">
            <a:extLst>
              <a:ext uri="{FF2B5EF4-FFF2-40B4-BE49-F238E27FC236}">
                <a16:creationId xmlns:a16="http://schemas.microsoft.com/office/drawing/2014/main" id="{EDBCC303-1734-D234-DDA0-5427DC2E94D1}"/>
              </a:ext>
            </a:extLst>
          </p:cNvPr>
          <p:cNvCxnSpPr>
            <a:cxnSpLocks/>
          </p:cNvCxnSpPr>
          <p:nvPr/>
        </p:nvCxnSpPr>
        <p:spPr>
          <a:xfrm>
            <a:off x="3854002" y="6230538"/>
            <a:ext cx="441369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5331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131485" y="3429000"/>
            <a:ext cx="3781425"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PC (</a:t>
            </a:r>
            <a:r>
              <a:rPr lang="pt-BR" dirty="0" err="1">
                <a:solidFill>
                  <a:schemeClr val="bg2">
                    <a:lumMod val="25000"/>
                  </a:schemeClr>
                </a:solidFill>
              </a:rPr>
              <a:t>Phisical</a:t>
            </a:r>
            <a:r>
              <a:rPr lang="pt-BR" dirty="0">
                <a:solidFill>
                  <a:schemeClr val="bg2">
                    <a:lumMod val="25000"/>
                  </a:schemeClr>
                </a:solidFill>
              </a:rPr>
              <a:t> Contact).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err="1">
                <a:solidFill>
                  <a:schemeClr val="bg2">
                    <a:lumMod val="25000"/>
                  </a:schemeClr>
                </a:solidFill>
              </a:rPr>
              <a:t>APC</a:t>
            </a:r>
            <a:r>
              <a:rPr lang="pt-BR" dirty="0">
                <a:solidFill>
                  <a:schemeClr val="bg2">
                    <a:lumMod val="25000"/>
                  </a:schemeClr>
                </a:solidFill>
              </a:rPr>
              <a:t> (</a:t>
            </a:r>
            <a:r>
              <a:rPr lang="pt-BR" dirty="0" err="1">
                <a:solidFill>
                  <a:schemeClr val="bg2">
                    <a:lumMod val="25000"/>
                  </a:schemeClr>
                </a:solidFill>
              </a:rPr>
              <a:t>Angled</a:t>
            </a:r>
            <a:r>
              <a:rPr lang="pt-BR" dirty="0">
                <a:solidFill>
                  <a:schemeClr val="bg2">
                    <a:lumMod val="25000"/>
                  </a:schemeClr>
                </a:solidFill>
              </a:rPr>
              <a:t> </a:t>
            </a:r>
            <a:r>
              <a:rPr lang="pt-BR" dirty="0" err="1">
                <a:solidFill>
                  <a:schemeClr val="bg2">
                    <a:lumMod val="25000"/>
                  </a:schemeClr>
                </a:solidFill>
              </a:rPr>
              <a:t>Phisical</a:t>
            </a:r>
            <a:r>
              <a:rPr lang="pt-BR" dirty="0">
                <a:solidFill>
                  <a:schemeClr val="bg2">
                    <a:lumMod val="25000"/>
                  </a:schemeClr>
                </a:solidFill>
              </a:rPr>
              <a:t> Contact).</a:t>
            </a: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p:txBody>
      </p:sp>
      <p:pic>
        <p:nvPicPr>
          <p:cNvPr id="7" name="Imagem 6">
            <a:extLst>
              <a:ext uri="{FF2B5EF4-FFF2-40B4-BE49-F238E27FC236}">
                <a16:creationId xmlns:a16="http://schemas.microsoft.com/office/drawing/2014/main" id="{2C0EFF5C-0E55-D135-7BB7-B4595D116847}"/>
              </a:ext>
            </a:extLst>
          </p:cNvPr>
          <p:cNvPicPr>
            <a:picLocks noChangeAspect="1"/>
          </p:cNvPicPr>
          <p:nvPr/>
        </p:nvPicPr>
        <p:blipFill>
          <a:blip r:embed="rId3" cstate="email">
            <a:extLst>
              <a:ext uri="{28A0092B-C50C-407E-A947-70E740481C1C}">
                <a14:useLocalDpi xmlns:a14="http://schemas.microsoft.com/office/drawing/2010/main"/>
              </a:ext>
            </a:extLst>
          </a:blip>
          <a:srcRect l="12998" r="12998"/>
          <a:stretch/>
        </p:blipFill>
        <p:spPr>
          <a:xfrm>
            <a:off x="6096001" y="2127307"/>
            <a:ext cx="5050372" cy="3838716"/>
          </a:xfrm>
          <a:prstGeom prst="rect">
            <a:avLst/>
          </a:prstGeom>
        </p:spPr>
      </p:pic>
      <p:sp>
        <p:nvSpPr>
          <p:cNvPr id="8" name="CaixaDeTexto 7">
            <a:extLst>
              <a:ext uri="{FF2B5EF4-FFF2-40B4-BE49-F238E27FC236}">
                <a16:creationId xmlns:a16="http://schemas.microsoft.com/office/drawing/2014/main" id="{74857B4F-26DD-55FA-E8F6-F860AEEF67E2}"/>
              </a:ext>
            </a:extLst>
          </p:cNvPr>
          <p:cNvSpPr txBox="1"/>
          <p:nvPr/>
        </p:nvSpPr>
        <p:spPr>
          <a:xfrm>
            <a:off x="5978077" y="5969396"/>
            <a:ext cx="1836016" cy="307777"/>
          </a:xfrm>
          <a:prstGeom prst="rect">
            <a:avLst/>
          </a:prstGeom>
          <a:noFill/>
        </p:spPr>
        <p:txBody>
          <a:bodyPr wrap="square">
            <a:spAutoFit/>
          </a:bodyPr>
          <a:lstStyle/>
          <a:p>
            <a:r>
              <a:rPr lang="pt-BR" sz="1400" dirty="0"/>
              <a:t>Distribuidor óptico.</a:t>
            </a:r>
          </a:p>
        </p:txBody>
      </p:sp>
      <p:sp>
        <p:nvSpPr>
          <p:cNvPr id="3" name="CaixaDeTexto 2">
            <a:extLst>
              <a:ext uri="{FF2B5EF4-FFF2-40B4-BE49-F238E27FC236}">
                <a16:creationId xmlns:a16="http://schemas.microsoft.com/office/drawing/2014/main" id="{1222F066-3648-8EEB-06EF-A7DF75D0AA29}"/>
              </a:ext>
            </a:extLst>
          </p:cNvPr>
          <p:cNvSpPr txBox="1"/>
          <p:nvPr/>
        </p:nvSpPr>
        <p:spPr>
          <a:xfrm>
            <a:off x="1131485" y="1842571"/>
            <a:ext cx="4097111" cy="369332"/>
          </a:xfrm>
          <a:prstGeom prst="rect">
            <a:avLst/>
          </a:prstGeom>
          <a:noFill/>
        </p:spPr>
        <p:txBody>
          <a:bodyPr wrap="square">
            <a:spAutoFit/>
          </a:bodyPr>
          <a:lstStyle/>
          <a:p>
            <a:r>
              <a:rPr lang="pt-BR" dirty="0">
                <a:solidFill>
                  <a:schemeClr val="bg2">
                    <a:lumMod val="25000"/>
                  </a:schemeClr>
                </a:solidFill>
              </a:rPr>
              <a:t>Tipos de cabos e seus componentes. </a:t>
            </a:r>
          </a:p>
        </p:txBody>
      </p:sp>
      <p:cxnSp>
        <p:nvCxnSpPr>
          <p:cNvPr id="4" name="Conector reto 3">
            <a:extLst>
              <a:ext uri="{FF2B5EF4-FFF2-40B4-BE49-F238E27FC236}">
                <a16:creationId xmlns:a16="http://schemas.microsoft.com/office/drawing/2014/main" id="{82634EDE-543B-36C8-3486-29959E831819}"/>
              </a:ext>
            </a:extLst>
          </p:cNvPr>
          <p:cNvCxnSpPr>
            <a:cxnSpLocks/>
          </p:cNvCxnSpPr>
          <p:nvPr/>
        </p:nvCxnSpPr>
        <p:spPr>
          <a:xfrm>
            <a:off x="6037039" y="6265770"/>
            <a:ext cx="516829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47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94E0404-D5B3-4339-9BBB-BF547D6B110B}"/>
              </a:ext>
            </a:extLst>
          </p:cNvPr>
          <p:cNvSpPr>
            <a:spLocks noGrp="1"/>
          </p:cNvSpPr>
          <p:nvPr>
            <p:ph type="body" sz="quarter" idx="10"/>
          </p:nvPr>
        </p:nvSpPr>
        <p:spPr/>
        <p:txBody>
          <a:bodyPr/>
          <a:lstStyle/>
          <a:p>
            <a:r>
              <a:rPr lang="pt-BR" dirty="0"/>
              <a:t>Normas de cabeamento estruturado</a:t>
            </a:r>
          </a:p>
        </p:txBody>
      </p:sp>
      <p:grpSp>
        <p:nvGrpSpPr>
          <p:cNvPr id="3" name="Agrupar 2">
            <a:extLst>
              <a:ext uri="{FF2B5EF4-FFF2-40B4-BE49-F238E27FC236}">
                <a16:creationId xmlns:a16="http://schemas.microsoft.com/office/drawing/2014/main" id="{581BD332-210C-1190-F87F-9A5DF624FA02}"/>
              </a:ext>
            </a:extLst>
          </p:cNvPr>
          <p:cNvGrpSpPr/>
          <p:nvPr/>
        </p:nvGrpSpPr>
        <p:grpSpPr>
          <a:xfrm>
            <a:off x="1019175" y="1659442"/>
            <a:ext cx="10418798" cy="1637478"/>
            <a:chOff x="754027" y="2264253"/>
            <a:chExt cx="10418798" cy="1637478"/>
          </a:xfrm>
        </p:grpSpPr>
        <p:sp>
          <p:nvSpPr>
            <p:cNvPr id="4" name="CaixaDeTexto 3">
              <a:extLst>
                <a:ext uri="{FF2B5EF4-FFF2-40B4-BE49-F238E27FC236}">
                  <a16:creationId xmlns:a16="http://schemas.microsoft.com/office/drawing/2014/main" id="{7D4C48B8-9DD1-549C-515D-85EA26971D2C}"/>
                </a:ext>
              </a:extLst>
            </p:cNvPr>
            <p:cNvSpPr txBox="1"/>
            <p:nvPr/>
          </p:nvSpPr>
          <p:spPr>
            <a:xfrm>
              <a:off x="1019175" y="2332071"/>
              <a:ext cx="10153650" cy="1569660"/>
            </a:xfrm>
            <a:prstGeom prst="rect">
              <a:avLst/>
            </a:prstGeom>
            <a:noFill/>
          </p:spPr>
          <p:txBody>
            <a:bodyPr wrap="square">
              <a:spAutoFit/>
            </a:bodyPr>
            <a:lstStyle/>
            <a:p>
              <a:r>
                <a:rPr lang="pt-BR" sz="2400" dirty="0">
                  <a:effectLst/>
                </a:rPr>
                <a:t>Ao longo do tempo, a tecnologia foi evoluindo e outras normas tornaram-se necessárias para acompanhar essa evolução, o que culminou com uma coletânea de normas que vieram a atualizar a ANSI/EIA/</a:t>
              </a:r>
              <a:r>
                <a:rPr lang="pt-BR" sz="2400" dirty="0" err="1">
                  <a:effectLst/>
                </a:rPr>
                <a:t>TIA-568</a:t>
              </a:r>
              <a:r>
                <a:rPr lang="pt-BR" sz="2400" dirty="0">
                  <a:effectLst/>
                </a:rPr>
                <a:t> ou versam sobre práticas associadas ao cabeamento estruturado.</a:t>
              </a:r>
              <a:endParaRPr lang="pt-BR" sz="2400" dirty="0"/>
            </a:p>
          </p:txBody>
        </p:sp>
        <p:sp>
          <p:nvSpPr>
            <p:cNvPr id="5" name="Retângulo: Cantos Arredondados 4">
              <a:extLst>
                <a:ext uri="{FF2B5EF4-FFF2-40B4-BE49-F238E27FC236}">
                  <a16:creationId xmlns:a16="http://schemas.microsoft.com/office/drawing/2014/main" id="{17FF4278-860F-51F0-5384-18A950F1DD2D}"/>
                </a:ext>
              </a:extLst>
            </p:cNvPr>
            <p:cNvSpPr/>
            <p:nvPr/>
          </p:nvSpPr>
          <p:spPr>
            <a:xfrm flipH="1">
              <a:off x="754027" y="2264253"/>
              <a:ext cx="45719" cy="1637478"/>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CaixaDeTexto 5">
            <a:extLst>
              <a:ext uri="{FF2B5EF4-FFF2-40B4-BE49-F238E27FC236}">
                <a16:creationId xmlns:a16="http://schemas.microsoft.com/office/drawing/2014/main" id="{0C016651-79E1-1B92-3E58-D0C7911734DF}"/>
              </a:ext>
            </a:extLst>
          </p:cNvPr>
          <p:cNvSpPr txBox="1"/>
          <p:nvPr/>
        </p:nvSpPr>
        <p:spPr>
          <a:xfrm>
            <a:off x="1019175" y="3779072"/>
            <a:ext cx="10153650"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ANSI/EIA/TIA iniciou a padronização do sistema de cabeamento estruturado nos anos 1990, culminando na norma ANSI/EIA/</a:t>
            </a:r>
            <a:r>
              <a:rPr lang="pt-BR" dirty="0" err="1">
                <a:solidFill>
                  <a:schemeClr val="bg2">
                    <a:lumMod val="25000"/>
                  </a:schemeClr>
                </a:solidFill>
              </a:rPr>
              <a:t>TIA-568</a:t>
            </a:r>
            <a:r>
              <a:rPr lang="pt-BR" dirty="0">
                <a:solidFill>
                  <a:schemeClr val="bg2">
                    <a:lumMod val="25000"/>
                  </a:schemeClr>
                </a:solidFill>
              </a:rPr>
              <a:t> para padronizar sistemas independentes.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No Brasil, a ABNT formou um comitê e desenvolveu a norma nacional ABNT/NBR 14565 em 2000, com base na ANSI/TIA/EIA-</a:t>
            </a:r>
            <a:r>
              <a:rPr lang="pt-BR" dirty="0" err="1">
                <a:solidFill>
                  <a:schemeClr val="bg2">
                    <a:lumMod val="25000"/>
                  </a:schemeClr>
                </a:solidFill>
              </a:rPr>
              <a:t>568A</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norma ABNT/NBR 14565 foi considerada superficial, levando à revisão em 2007 em conjunto com o </a:t>
            </a:r>
            <a:r>
              <a:rPr lang="pt-BR" dirty="0" err="1">
                <a:solidFill>
                  <a:schemeClr val="bg2">
                    <a:lumMod val="25000"/>
                  </a:schemeClr>
                </a:solidFill>
              </a:rPr>
              <a:t>COBEI</a:t>
            </a:r>
            <a:r>
              <a:rPr lang="pt-BR" dirty="0">
                <a:solidFill>
                  <a:schemeClr val="bg2">
                    <a:lumMod val="25000"/>
                  </a:schemeClr>
                </a:solidFill>
              </a:rPr>
              <a:t>, resultando na NBR 14.565:2007.</a:t>
            </a:r>
          </a:p>
        </p:txBody>
      </p:sp>
    </p:spTree>
    <p:extLst>
      <p:ext uri="{BB962C8B-B14F-4D97-AF65-F5344CB8AC3E}">
        <p14:creationId xmlns:p14="http://schemas.microsoft.com/office/powerpoint/2010/main" val="37971798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13945DD-4AE9-F3ED-468C-8138FDCF9647}"/>
              </a:ext>
            </a:extLst>
          </p:cNvPr>
          <p:cNvSpPr>
            <a:spLocks noGrp="1"/>
          </p:cNvSpPr>
          <p:nvPr>
            <p:ph type="body" sz="quarter" idx="10"/>
          </p:nvPr>
        </p:nvSpPr>
        <p:spPr/>
        <p:txBody>
          <a:bodyPr/>
          <a:lstStyle/>
          <a:p>
            <a:r>
              <a:rPr lang="pt-BR" dirty="0"/>
              <a:t>Subsistema de cabeamento horizontal</a:t>
            </a:r>
          </a:p>
        </p:txBody>
      </p:sp>
      <p:sp>
        <p:nvSpPr>
          <p:cNvPr id="6" name="CaixaDeTexto 5">
            <a:extLst>
              <a:ext uri="{FF2B5EF4-FFF2-40B4-BE49-F238E27FC236}">
                <a16:creationId xmlns:a16="http://schemas.microsoft.com/office/drawing/2014/main" id="{4B591753-2E2F-F4DB-B05A-6159BF1A2433}"/>
              </a:ext>
            </a:extLst>
          </p:cNvPr>
          <p:cNvSpPr txBox="1"/>
          <p:nvPr/>
        </p:nvSpPr>
        <p:spPr>
          <a:xfrm>
            <a:off x="1570531" y="4427636"/>
            <a:ext cx="2836201" cy="307777"/>
          </a:xfrm>
          <a:prstGeom prst="rect">
            <a:avLst/>
          </a:prstGeom>
          <a:noFill/>
        </p:spPr>
        <p:txBody>
          <a:bodyPr wrap="square">
            <a:spAutoFit/>
          </a:bodyPr>
          <a:lstStyle/>
          <a:p>
            <a:r>
              <a:rPr lang="pt-BR" sz="1400" dirty="0">
                <a:effectLst/>
              </a:rPr>
              <a:t>Cabeamento horizontal típico.</a:t>
            </a:r>
          </a:p>
        </p:txBody>
      </p:sp>
      <p:pic>
        <p:nvPicPr>
          <p:cNvPr id="7" name="Imagem 6">
            <a:extLst>
              <a:ext uri="{FF2B5EF4-FFF2-40B4-BE49-F238E27FC236}">
                <a16:creationId xmlns:a16="http://schemas.microsoft.com/office/drawing/2014/main" id="{3C3300FA-F154-2CC4-1AC4-96A7E608F6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570531" y="2312988"/>
            <a:ext cx="9050938" cy="2042422"/>
          </a:xfrm>
          <a:prstGeom prst="rect">
            <a:avLst/>
          </a:prstGeom>
        </p:spPr>
      </p:pic>
      <p:cxnSp>
        <p:nvCxnSpPr>
          <p:cNvPr id="3" name="Conector reto 2">
            <a:extLst>
              <a:ext uri="{FF2B5EF4-FFF2-40B4-BE49-F238E27FC236}">
                <a16:creationId xmlns:a16="http://schemas.microsoft.com/office/drawing/2014/main" id="{1F9A031F-EDC2-15AD-AF04-11C37125AB98}"/>
              </a:ext>
            </a:extLst>
          </p:cNvPr>
          <p:cNvCxnSpPr>
            <a:cxnSpLocks/>
          </p:cNvCxnSpPr>
          <p:nvPr/>
        </p:nvCxnSpPr>
        <p:spPr>
          <a:xfrm>
            <a:off x="1653727" y="4735413"/>
            <a:ext cx="841419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6213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13945DD-4AE9-F3ED-468C-8138FDCF9647}"/>
              </a:ext>
            </a:extLst>
          </p:cNvPr>
          <p:cNvSpPr>
            <a:spLocks noGrp="1"/>
          </p:cNvSpPr>
          <p:nvPr>
            <p:ph type="body" sz="quarter" idx="10"/>
          </p:nvPr>
        </p:nvSpPr>
        <p:spPr/>
        <p:txBody>
          <a:bodyPr/>
          <a:lstStyle/>
          <a:p>
            <a:r>
              <a:rPr lang="pt-BR" dirty="0"/>
              <a:t>Subsistema de cabeamento horizontal</a:t>
            </a:r>
          </a:p>
        </p:txBody>
      </p:sp>
      <p:grpSp>
        <p:nvGrpSpPr>
          <p:cNvPr id="3" name="Agrupar 2">
            <a:extLst>
              <a:ext uri="{FF2B5EF4-FFF2-40B4-BE49-F238E27FC236}">
                <a16:creationId xmlns:a16="http://schemas.microsoft.com/office/drawing/2014/main" id="{5E0544E9-6200-79BD-D026-DAEB36AD7762}"/>
              </a:ext>
            </a:extLst>
          </p:cNvPr>
          <p:cNvGrpSpPr/>
          <p:nvPr/>
        </p:nvGrpSpPr>
        <p:grpSpPr>
          <a:xfrm>
            <a:off x="1019175" y="2732161"/>
            <a:ext cx="10418798" cy="1637478"/>
            <a:chOff x="754027" y="2264253"/>
            <a:chExt cx="10418798" cy="1637478"/>
          </a:xfrm>
        </p:grpSpPr>
        <p:sp>
          <p:nvSpPr>
            <p:cNvPr id="4" name="CaixaDeTexto 3">
              <a:extLst>
                <a:ext uri="{FF2B5EF4-FFF2-40B4-BE49-F238E27FC236}">
                  <a16:creationId xmlns:a16="http://schemas.microsoft.com/office/drawing/2014/main" id="{B2AD8021-18DC-33D6-A956-733065B4940D}"/>
                </a:ext>
              </a:extLst>
            </p:cNvPr>
            <p:cNvSpPr txBox="1"/>
            <p:nvPr/>
          </p:nvSpPr>
          <p:spPr>
            <a:xfrm>
              <a:off x="1019175" y="2332071"/>
              <a:ext cx="10153650" cy="1569660"/>
            </a:xfrm>
            <a:prstGeom prst="rect">
              <a:avLst/>
            </a:prstGeom>
            <a:noFill/>
          </p:spPr>
          <p:txBody>
            <a:bodyPr wrap="square">
              <a:spAutoFit/>
            </a:bodyPr>
            <a:lstStyle/>
            <a:p>
              <a:r>
                <a:rPr lang="pt-BR" sz="2400" dirty="0">
                  <a:effectLst/>
                </a:rPr>
                <a:t>Os requisitos para o acondicionamento do cabeamento horizontal estruturado em edificações não estão discriminados nas normas em vigor, dessa forma esse cabeamento pode ser instalado em dutos embutidos no piso, sob as placas do piso elevado, em eletrocalhas ou bandejas suspensas presas ao teto.</a:t>
              </a:r>
              <a:endParaRPr lang="pt-BR" sz="2400" dirty="0"/>
            </a:p>
          </p:txBody>
        </p:sp>
        <p:sp>
          <p:nvSpPr>
            <p:cNvPr id="5" name="Retângulo: Cantos Arredondados 4">
              <a:extLst>
                <a:ext uri="{FF2B5EF4-FFF2-40B4-BE49-F238E27FC236}">
                  <a16:creationId xmlns:a16="http://schemas.microsoft.com/office/drawing/2014/main" id="{61824EE5-A549-3826-06F4-96C08A72CF81}"/>
                </a:ext>
              </a:extLst>
            </p:cNvPr>
            <p:cNvSpPr/>
            <p:nvPr/>
          </p:nvSpPr>
          <p:spPr>
            <a:xfrm flipH="1">
              <a:off x="754027" y="2264253"/>
              <a:ext cx="45719" cy="1637478"/>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66248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13945DD-4AE9-F3ED-468C-8138FDCF9647}"/>
              </a:ext>
            </a:extLst>
          </p:cNvPr>
          <p:cNvSpPr>
            <a:spLocks noGrp="1"/>
          </p:cNvSpPr>
          <p:nvPr>
            <p:ph type="body" sz="quarter" idx="10"/>
          </p:nvPr>
        </p:nvSpPr>
        <p:spPr/>
        <p:txBody>
          <a:bodyPr/>
          <a:lstStyle/>
          <a:p>
            <a:r>
              <a:rPr lang="pt-BR" dirty="0"/>
              <a:t>Subsistema de cabeamento horizontal</a:t>
            </a:r>
          </a:p>
        </p:txBody>
      </p:sp>
      <p:sp>
        <p:nvSpPr>
          <p:cNvPr id="6" name="CaixaDeTexto 5">
            <a:extLst>
              <a:ext uri="{FF2B5EF4-FFF2-40B4-BE49-F238E27FC236}">
                <a16:creationId xmlns:a16="http://schemas.microsoft.com/office/drawing/2014/main" id="{4B591753-2E2F-F4DB-B05A-6159BF1A2433}"/>
              </a:ext>
            </a:extLst>
          </p:cNvPr>
          <p:cNvSpPr txBox="1"/>
          <p:nvPr/>
        </p:nvSpPr>
        <p:spPr>
          <a:xfrm>
            <a:off x="2805571" y="5430816"/>
            <a:ext cx="4019869" cy="307777"/>
          </a:xfrm>
          <a:prstGeom prst="rect">
            <a:avLst/>
          </a:prstGeom>
          <a:noFill/>
        </p:spPr>
        <p:txBody>
          <a:bodyPr wrap="square">
            <a:spAutoFit/>
          </a:bodyPr>
          <a:lstStyle/>
          <a:p>
            <a:r>
              <a:rPr lang="pt-BR" sz="1400" dirty="0">
                <a:effectLst/>
              </a:rPr>
              <a:t>Conectorização de cabeamento estruturado em rack.</a:t>
            </a:r>
          </a:p>
        </p:txBody>
      </p:sp>
      <p:pic>
        <p:nvPicPr>
          <p:cNvPr id="7" name="Imagem 6">
            <a:extLst>
              <a:ext uri="{FF2B5EF4-FFF2-40B4-BE49-F238E27FC236}">
                <a16:creationId xmlns:a16="http://schemas.microsoft.com/office/drawing/2014/main" id="{3C3300FA-F154-2CC4-1AC4-96A7E608F64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805571" y="1676499"/>
            <a:ext cx="6743417" cy="3793172"/>
          </a:xfrm>
          <a:prstGeom prst="rect">
            <a:avLst/>
          </a:prstGeom>
        </p:spPr>
      </p:pic>
      <p:cxnSp>
        <p:nvCxnSpPr>
          <p:cNvPr id="3" name="Conector reto 2">
            <a:extLst>
              <a:ext uri="{FF2B5EF4-FFF2-40B4-BE49-F238E27FC236}">
                <a16:creationId xmlns:a16="http://schemas.microsoft.com/office/drawing/2014/main" id="{25C6E095-9F80-44D3-82AD-F0EF8CD9F68E}"/>
              </a:ext>
            </a:extLst>
          </p:cNvPr>
          <p:cNvCxnSpPr>
            <a:cxnSpLocks/>
          </p:cNvCxnSpPr>
          <p:nvPr/>
        </p:nvCxnSpPr>
        <p:spPr>
          <a:xfrm>
            <a:off x="2914202" y="5738593"/>
            <a:ext cx="663478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068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13945DD-4AE9-F3ED-468C-8138FDCF9647}"/>
              </a:ext>
            </a:extLst>
          </p:cNvPr>
          <p:cNvSpPr>
            <a:spLocks noGrp="1"/>
          </p:cNvSpPr>
          <p:nvPr>
            <p:ph type="body" sz="quarter" idx="10"/>
          </p:nvPr>
        </p:nvSpPr>
        <p:spPr/>
        <p:txBody>
          <a:bodyPr/>
          <a:lstStyle/>
          <a:p>
            <a:r>
              <a:rPr lang="pt-BR" dirty="0"/>
              <a:t>Subsistema de cabeamento horizontal</a:t>
            </a:r>
          </a:p>
        </p:txBody>
      </p:sp>
      <p:sp>
        <p:nvSpPr>
          <p:cNvPr id="6" name="CaixaDeTexto 5">
            <a:extLst>
              <a:ext uri="{FF2B5EF4-FFF2-40B4-BE49-F238E27FC236}">
                <a16:creationId xmlns:a16="http://schemas.microsoft.com/office/drawing/2014/main" id="{4B591753-2E2F-F4DB-B05A-6159BF1A2433}"/>
              </a:ext>
            </a:extLst>
          </p:cNvPr>
          <p:cNvSpPr txBox="1"/>
          <p:nvPr/>
        </p:nvSpPr>
        <p:spPr>
          <a:xfrm>
            <a:off x="3928388" y="5918497"/>
            <a:ext cx="3576638" cy="307777"/>
          </a:xfrm>
          <a:prstGeom prst="rect">
            <a:avLst/>
          </a:prstGeom>
          <a:noFill/>
        </p:spPr>
        <p:txBody>
          <a:bodyPr wrap="square">
            <a:spAutoFit/>
          </a:bodyPr>
          <a:lstStyle/>
          <a:p>
            <a:r>
              <a:rPr lang="pt-BR" sz="1400" dirty="0">
                <a:effectLst/>
              </a:rPr>
              <a:t>Conexão cruzada e interconexão com o switch.</a:t>
            </a:r>
          </a:p>
        </p:txBody>
      </p:sp>
      <p:pic>
        <p:nvPicPr>
          <p:cNvPr id="7" name="Imagem 6">
            <a:extLst>
              <a:ext uri="{FF2B5EF4-FFF2-40B4-BE49-F238E27FC236}">
                <a16:creationId xmlns:a16="http://schemas.microsoft.com/office/drawing/2014/main" id="{3C3300FA-F154-2CC4-1AC4-96A7E608F64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023638" y="2085975"/>
            <a:ext cx="4144721" cy="3781524"/>
          </a:xfrm>
          <a:prstGeom prst="rect">
            <a:avLst/>
          </a:prstGeom>
        </p:spPr>
      </p:pic>
      <p:sp>
        <p:nvSpPr>
          <p:cNvPr id="3" name="CaixaDeTexto 2">
            <a:extLst>
              <a:ext uri="{FF2B5EF4-FFF2-40B4-BE49-F238E27FC236}">
                <a16:creationId xmlns:a16="http://schemas.microsoft.com/office/drawing/2014/main" id="{B753A56E-A352-16BD-739E-BD0865D224B2}"/>
              </a:ext>
            </a:extLst>
          </p:cNvPr>
          <p:cNvSpPr txBox="1"/>
          <p:nvPr/>
        </p:nvSpPr>
        <p:spPr>
          <a:xfrm>
            <a:off x="1019175" y="1341120"/>
            <a:ext cx="10153650" cy="646331"/>
          </a:xfrm>
          <a:prstGeom prst="rect">
            <a:avLst/>
          </a:prstGeom>
          <a:noFill/>
        </p:spPr>
        <p:txBody>
          <a:bodyPr wrap="square">
            <a:spAutoFit/>
          </a:bodyPr>
          <a:lstStyle/>
          <a:p>
            <a:r>
              <a:rPr lang="pt-BR" dirty="0">
                <a:solidFill>
                  <a:schemeClr val="bg2">
                    <a:lumMod val="25000"/>
                  </a:schemeClr>
                </a:solidFill>
              </a:rPr>
              <a:t>Chegada do cabeamento das tomadas de telecomunicações de um pavimento em um rack de distribuição de forma estruturada.</a:t>
            </a:r>
          </a:p>
        </p:txBody>
      </p:sp>
      <p:cxnSp>
        <p:nvCxnSpPr>
          <p:cNvPr id="4" name="Conector reto 3">
            <a:extLst>
              <a:ext uri="{FF2B5EF4-FFF2-40B4-BE49-F238E27FC236}">
                <a16:creationId xmlns:a16="http://schemas.microsoft.com/office/drawing/2014/main" id="{3C2A708D-D720-1FDD-B314-6F5CB1CB8321}"/>
              </a:ext>
            </a:extLst>
          </p:cNvPr>
          <p:cNvCxnSpPr>
            <a:cxnSpLocks/>
          </p:cNvCxnSpPr>
          <p:nvPr/>
        </p:nvCxnSpPr>
        <p:spPr>
          <a:xfrm>
            <a:off x="3984625" y="6226274"/>
            <a:ext cx="4088484"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4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05128CC-017F-E10D-1503-76B86B3225BA}"/>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51D700D7-BFC0-9AEB-E835-8DD8578A4462}"/>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Instalações</a:t>
            </a:r>
          </a:p>
        </p:txBody>
      </p:sp>
      <p:pic>
        <p:nvPicPr>
          <p:cNvPr id="4" name="Imagem 3">
            <a:extLst>
              <a:ext uri="{FF2B5EF4-FFF2-40B4-BE49-F238E27FC236}">
                <a16:creationId xmlns:a16="http://schemas.microsoft.com/office/drawing/2014/main" id="{E04D38ED-BD04-C907-6326-2F58C9E120F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586613" y="1790882"/>
            <a:ext cx="8709874" cy="3899187"/>
          </a:xfrm>
          <a:prstGeom prst="rect">
            <a:avLst/>
          </a:prstGeom>
        </p:spPr>
      </p:pic>
      <p:grpSp>
        <p:nvGrpSpPr>
          <p:cNvPr id="5" name="Agrupar 4">
            <a:extLst>
              <a:ext uri="{FF2B5EF4-FFF2-40B4-BE49-F238E27FC236}">
                <a16:creationId xmlns:a16="http://schemas.microsoft.com/office/drawing/2014/main" id="{5FC7C3C6-1731-3DF7-6942-18A939B9B04C}"/>
              </a:ext>
            </a:extLst>
          </p:cNvPr>
          <p:cNvGrpSpPr/>
          <p:nvPr/>
        </p:nvGrpSpPr>
        <p:grpSpPr>
          <a:xfrm>
            <a:off x="2463352" y="5768812"/>
            <a:ext cx="6885600" cy="322333"/>
            <a:chOff x="1825572" y="4284592"/>
            <a:chExt cx="6885600" cy="322333"/>
          </a:xfrm>
        </p:grpSpPr>
        <p:cxnSp>
          <p:nvCxnSpPr>
            <p:cNvPr id="6" name="Conector reto 5">
              <a:extLst>
                <a:ext uri="{FF2B5EF4-FFF2-40B4-BE49-F238E27FC236}">
                  <a16:creationId xmlns:a16="http://schemas.microsoft.com/office/drawing/2014/main" id="{A38FF2DA-A53D-CB70-D6EA-7614827E6158}"/>
                </a:ext>
              </a:extLst>
            </p:cNvPr>
            <p:cNvCxnSpPr>
              <a:cxnSpLocks/>
            </p:cNvCxnSpPr>
            <p:nvPr/>
          </p:nvCxnSpPr>
          <p:spPr>
            <a:xfrm>
              <a:off x="1825572" y="4606925"/>
              <a:ext cx="688560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FCFFDA22-2EA1-240C-D44F-8D63582BAAA9}"/>
                </a:ext>
              </a:extLst>
            </p:cNvPr>
            <p:cNvSpPr txBox="1"/>
            <p:nvPr/>
          </p:nvSpPr>
          <p:spPr>
            <a:xfrm>
              <a:off x="1825572" y="4284592"/>
              <a:ext cx="2906559" cy="307777"/>
            </a:xfrm>
            <a:prstGeom prst="rect">
              <a:avLst/>
            </a:prstGeom>
            <a:noFill/>
          </p:spPr>
          <p:txBody>
            <a:bodyPr wrap="square">
              <a:spAutoFit/>
            </a:bodyPr>
            <a:lstStyle/>
            <a:p>
              <a:r>
                <a:rPr lang="pt-BR" sz="1400" dirty="0">
                  <a:effectLst/>
                </a:rPr>
                <a:t>Topologia típica de um datacenter.</a:t>
              </a:r>
              <a:endParaRPr lang="pt-BR" sz="1400" dirty="0"/>
            </a:p>
          </p:txBody>
        </p:sp>
      </p:grpSp>
    </p:spTree>
    <p:extLst>
      <p:ext uri="{BB962C8B-B14F-4D97-AF65-F5344CB8AC3E}">
        <p14:creationId xmlns:p14="http://schemas.microsoft.com/office/powerpoint/2010/main" val="26485695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ângulo: Cantos Arredondados 32">
            <a:extLst>
              <a:ext uri="{FF2B5EF4-FFF2-40B4-BE49-F238E27FC236}">
                <a16:creationId xmlns:a16="http://schemas.microsoft.com/office/drawing/2014/main" id="{32823B9E-C761-7FEB-74D6-39C329A5FB66}"/>
              </a:ext>
            </a:extLst>
          </p:cNvPr>
          <p:cNvSpPr/>
          <p:nvPr/>
        </p:nvSpPr>
        <p:spPr>
          <a:xfrm>
            <a:off x="9117318" y="4220335"/>
            <a:ext cx="1859700" cy="7223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Cantos Arredondados 31">
            <a:extLst>
              <a:ext uri="{FF2B5EF4-FFF2-40B4-BE49-F238E27FC236}">
                <a16:creationId xmlns:a16="http://schemas.microsoft.com/office/drawing/2014/main" id="{13F3CEFA-02DA-8AE6-B179-282A5FE058D8}"/>
              </a:ext>
            </a:extLst>
          </p:cNvPr>
          <p:cNvSpPr/>
          <p:nvPr/>
        </p:nvSpPr>
        <p:spPr>
          <a:xfrm>
            <a:off x="7134048" y="4226768"/>
            <a:ext cx="1859700" cy="7223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Cantos Arredondados 30">
            <a:extLst>
              <a:ext uri="{FF2B5EF4-FFF2-40B4-BE49-F238E27FC236}">
                <a16:creationId xmlns:a16="http://schemas.microsoft.com/office/drawing/2014/main" id="{B69CFF9C-F466-5FD5-0F2D-E4BDD8B2A60F}"/>
              </a:ext>
            </a:extLst>
          </p:cNvPr>
          <p:cNvSpPr/>
          <p:nvPr/>
        </p:nvSpPr>
        <p:spPr>
          <a:xfrm>
            <a:off x="5112807" y="4220335"/>
            <a:ext cx="1859700" cy="7223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DE44F48E-0089-DC40-098E-527B8AAA20AD}"/>
              </a:ext>
            </a:extLst>
          </p:cNvPr>
          <p:cNvSpPr/>
          <p:nvPr/>
        </p:nvSpPr>
        <p:spPr>
          <a:xfrm>
            <a:off x="3091566" y="4220335"/>
            <a:ext cx="1859700" cy="7223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Texto 1">
            <a:extLst>
              <a:ext uri="{FF2B5EF4-FFF2-40B4-BE49-F238E27FC236}">
                <a16:creationId xmlns:a16="http://schemas.microsoft.com/office/drawing/2014/main" id="{D13945DD-4AE9-F3ED-468C-8138FDCF9647}"/>
              </a:ext>
            </a:extLst>
          </p:cNvPr>
          <p:cNvSpPr>
            <a:spLocks noGrp="1"/>
          </p:cNvSpPr>
          <p:nvPr>
            <p:ph type="body" sz="quarter" idx="10"/>
          </p:nvPr>
        </p:nvSpPr>
        <p:spPr/>
        <p:txBody>
          <a:bodyPr/>
          <a:lstStyle/>
          <a:p>
            <a:r>
              <a:rPr lang="pt-BR" dirty="0"/>
              <a:t>Subsistema de cabeamento horizontal</a:t>
            </a:r>
          </a:p>
        </p:txBody>
      </p:sp>
      <p:sp>
        <p:nvSpPr>
          <p:cNvPr id="3" name="CaixaDeTexto 2">
            <a:extLst>
              <a:ext uri="{FF2B5EF4-FFF2-40B4-BE49-F238E27FC236}">
                <a16:creationId xmlns:a16="http://schemas.microsoft.com/office/drawing/2014/main" id="{B753A56E-A352-16BD-739E-BD0865D224B2}"/>
              </a:ext>
            </a:extLst>
          </p:cNvPr>
          <p:cNvSpPr txBox="1"/>
          <p:nvPr/>
        </p:nvSpPr>
        <p:spPr>
          <a:xfrm>
            <a:off x="1019175" y="1776683"/>
            <a:ext cx="10153650" cy="369332"/>
          </a:xfrm>
          <a:prstGeom prst="rect">
            <a:avLst/>
          </a:prstGeom>
          <a:noFill/>
        </p:spPr>
        <p:txBody>
          <a:bodyPr wrap="square">
            <a:spAutoFit/>
          </a:bodyPr>
          <a:lstStyle/>
          <a:p>
            <a:r>
              <a:rPr lang="pt-BR" dirty="0">
                <a:solidFill>
                  <a:schemeClr val="bg2">
                    <a:lumMod val="25000"/>
                  </a:schemeClr>
                </a:solidFill>
              </a:rPr>
              <a:t>Meios de infraestrutura de telecomunicações:</a:t>
            </a:r>
          </a:p>
        </p:txBody>
      </p:sp>
      <p:grpSp>
        <p:nvGrpSpPr>
          <p:cNvPr id="4" name="Agrupar 3">
            <a:extLst>
              <a:ext uri="{FF2B5EF4-FFF2-40B4-BE49-F238E27FC236}">
                <a16:creationId xmlns:a16="http://schemas.microsoft.com/office/drawing/2014/main" id="{751B13C4-2CD4-10F0-F8FD-3B6F5269671B}"/>
              </a:ext>
            </a:extLst>
          </p:cNvPr>
          <p:cNvGrpSpPr/>
          <p:nvPr/>
        </p:nvGrpSpPr>
        <p:grpSpPr>
          <a:xfrm>
            <a:off x="1061545" y="3139899"/>
            <a:ext cx="5860192" cy="1809248"/>
            <a:chOff x="1208681" y="1985814"/>
            <a:chExt cx="9835029" cy="2025224"/>
          </a:xfrm>
        </p:grpSpPr>
        <p:grpSp>
          <p:nvGrpSpPr>
            <p:cNvPr id="5" name="Agrupar 4">
              <a:extLst>
                <a:ext uri="{FF2B5EF4-FFF2-40B4-BE49-F238E27FC236}">
                  <a16:creationId xmlns:a16="http://schemas.microsoft.com/office/drawing/2014/main" id="{4A185668-0E53-F4C0-CA7B-CC9CDC58ACA7}"/>
                </a:ext>
              </a:extLst>
            </p:cNvPr>
            <p:cNvGrpSpPr/>
            <p:nvPr/>
          </p:nvGrpSpPr>
          <p:grpSpPr>
            <a:xfrm>
              <a:off x="1208681" y="1991146"/>
              <a:ext cx="3166809" cy="2019892"/>
              <a:chOff x="2669181" y="1959396"/>
              <a:chExt cx="3166809" cy="2019892"/>
            </a:xfrm>
          </p:grpSpPr>
          <p:sp>
            <p:nvSpPr>
              <p:cNvPr id="18" name="Retângulo: Cantos Arredondados 17">
                <a:extLst>
                  <a:ext uri="{FF2B5EF4-FFF2-40B4-BE49-F238E27FC236}">
                    <a16:creationId xmlns:a16="http://schemas.microsoft.com/office/drawing/2014/main" id="{ED4FA1E4-F6EE-5E38-4DD2-AC69301CE880}"/>
                  </a:ext>
                </a:extLst>
              </p:cNvPr>
              <p:cNvSpPr/>
              <p:nvPr/>
            </p:nvSpPr>
            <p:spPr>
              <a:xfrm>
                <a:off x="2714897" y="3170676"/>
                <a:ext cx="3121093" cy="80861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C3DDFF8D-BC9A-C66D-BB71-A706F6FC0814}"/>
                  </a:ext>
                </a:extLst>
              </p:cNvPr>
              <p:cNvSpPr txBox="1"/>
              <p:nvPr/>
            </p:nvSpPr>
            <p:spPr>
              <a:xfrm>
                <a:off x="2870581" y="3375012"/>
                <a:ext cx="2702801" cy="413420"/>
              </a:xfrm>
              <a:prstGeom prst="rect">
                <a:avLst/>
              </a:prstGeom>
              <a:noFill/>
            </p:spPr>
            <p:txBody>
              <a:bodyPr wrap="square">
                <a:spAutoFit/>
              </a:bodyPr>
              <a:lstStyle/>
              <a:p>
                <a:pPr algn="ctr"/>
                <a:r>
                  <a:rPr lang="pt-BR" b="1" dirty="0">
                    <a:effectLst/>
                  </a:rPr>
                  <a:t>Canaletas</a:t>
                </a:r>
                <a:endParaRPr lang="pt-BR" b="1" dirty="0"/>
              </a:p>
            </p:txBody>
          </p:sp>
          <p:pic>
            <p:nvPicPr>
              <p:cNvPr id="21" name="Imagem 20">
                <a:extLst>
                  <a:ext uri="{FF2B5EF4-FFF2-40B4-BE49-F238E27FC236}">
                    <a16:creationId xmlns:a16="http://schemas.microsoft.com/office/drawing/2014/main" id="{24F1C91E-8DD9-DC4F-803E-A2FCCD82CB4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669181" y="1959396"/>
                <a:ext cx="3105601" cy="830235"/>
              </a:xfrm>
              <a:prstGeom prst="rect">
                <a:avLst/>
              </a:prstGeom>
            </p:spPr>
          </p:pic>
        </p:grpSp>
        <p:grpSp>
          <p:nvGrpSpPr>
            <p:cNvPr id="8" name="Agrupar 7">
              <a:extLst>
                <a:ext uri="{FF2B5EF4-FFF2-40B4-BE49-F238E27FC236}">
                  <a16:creationId xmlns:a16="http://schemas.microsoft.com/office/drawing/2014/main" id="{998356D4-BE2B-A7E4-AAF5-B03D0769A1F1}"/>
                </a:ext>
              </a:extLst>
            </p:cNvPr>
            <p:cNvGrpSpPr/>
            <p:nvPr/>
          </p:nvGrpSpPr>
          <p:grpSpPr>
            <a:xfrm>
              <a:off x="4607871" y="1992555"/>
              <a:ext cx="3105601" cy="1827629"/>
              <a:chOff x="2669181" y="1960805"/>
              <a:chExt cx="3105601" cy="1827629"/>
            </a:xfrm>
          </p:grpSpPr>
          <p:sp>
            <p:nvSpPr>
              <p:cNvPr id="15" name="CaixaDeTexto 14">
                <a:extLst>
                  <a:ext uri="{FF2B5EF4-FFF2-40B4-BE49-F238E27FC236}">
                    <a16:creationId xmlns:a16="http://schemas.microsoft.com/office/drawing/2014/main" id="{9BB69145-F7F4-E18D-EA2C-6CF50EABDF3D}"/>
                  </a:ext>
                </a:extLst>
              </p:cNvPr>
              <p:cNvSpPr txBox="1"/>
              <p:nvPr/>
            </p:nvSpPr>
            <p:spPr>
              <a:xfrm>
                <a:off x="2870581" y="3375014"/>
                <a:ext cx="2702801" cy="413420"/>
              </a:xfrm>
              <a:prstGeom prst="rect">
                <a:avLst/>
              </a:prstGeom>
              <a:noFill/>
            </p:spPr>
            <p:txBody>
              <a:bodyPr wrap="square">
                <a:spAutoFit/>
              </a:bodyPr>
              <a:lstStyle/>
              <a:p>
                <a:pPr algn="ctr"/>
                <a:r>
                  <a:rPr lang="pt-BR" b="1" dirty="0">
                    <a:effectLst/>
                  </a:rPr>
                  <a:t>Eletrodutos</a:t>
                </a:r>
                <a:endParaRPr lang="pt-BR" b="1" dirty="0"/>
              </a:p>
            </p:txBody>
          </p:sp>
          <p:pic>
            <p:nvPicPr>
              <p:cNvPr id="17" name="Imagem 16">
                <a:extLst>
                  <a:ext uri="{FF2B5EF4-FFF2-40B4-BE49-F238E27FC236}">
                    <a16:creationId xmlns:a16="http://schemas.microsoft.com/office/drawing/2014/main" id="{D216F2B8-29A5-B701-B975-324A71133CD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669181" y="1960805"/>
                <a:ext cx="3105601" cy="827420"/>
              </a:xfrm>
              <a:prstGeom prst="rect">
                <a:avLst/>
              </a:prstGeom>
            </p:spPr>
          </p:pic>
        </p:grpSp>
        <p:grpSp>
          <p:nvGrpSpPr>
            <p:cNvPr id="9" name="Agrupar 8">
              <a:extLst>
                <a:ext uri="{FF2B5EF4-FFF2-40B4-BE49-F238E27FC236}">
                  <a16:creationId xmlns:a16="http://schemas.microsoft.com/office/drawing/2014/main" id="{8958A9A2-0AAF-6601-7ECF-8BBEB6736264}"/>
                </a:ext>
              </a:extLst>
            </p:cNvPr>
            <p:cNvGrpSpPr/>
            <p:nvPr/>
          </p:nvGrpSpPr>
          <p:grpSpPr>
            <a:xfrm>
              <a:off x="7938109" y="1985814"/>
              <a:ext cx="3105601" cy="1827629"/>
              <a:chOff x="2669181" y="1960805"/>
              <a:chExt cx="3105601" cy="1827629"/>
            </a:xfrm>
          </p:grpSpPr>
          <p:sp>
            <p:nvSpPr>
              <p:cNvPr id="11" name="CaixaDeTexto 10">
                <a:extLst>
                  <a:ext uri="{FF2B5EF4-FFF2-40B4-BE49-F238E27FC236}">
                    <a16:creationId xmlns:a16="http://schemas.microsoft.com/office/drawing/2014/main" id="{781782BB-FAAE-B25E-B096-861C16574792}"/>
                  </a:ext>
                </a:extLst>
              </p:cNvPr>
              <p:cNvSpPr txBox="1"/>
              <p:nvPr/>
            </p:nvSpPr>
            <p:spPr>
              <a:xfrm>
                <a:off x="2870581" y="3375014"/>
                <a:ext cx="2702801" cy="413420"/>
              </a:xfrm>
              <a:prstGeom prst="rect">
                <a:avLst/>
              </a:prstGeom>
              <a:noFill/>
            </p:spPr>
            <p:txBody>
              <a:bodyPr wrap="square">
                <a:spAutoFit/>
              </a:bodyPr>
              <a:lstStyle/>
              <a:p>
                <a:pPr algn="ctr"/>
                <a:r>
                  <a:rPr lang="pt-BR" b="1" dirty="0" err="1">
                    <a:effectLst/>
                  </a:rPr>
                  <a:t>Entrocalhas</a:t>
                </a:r>
                <a:endParaRPr lang="pt-BR" b="1" dirty="0"/>
              </a:p>
            </p:txBody>
          </p:sp>
          <p:pic>
            <p:nvPicPr>
              <p:cNvPr id="13" name="Imagem 12">
                <a:extLst>
                  <a:ext uri="{FF2B5EF4-FFF2-40B4-BE49-F238E27FC236}">
                    <a16:creationId xmlns:a16="http://schemas.microsoft.com/office/drawing/2014/main" id="{CFEDBF64-EC03-AFDD-910F-9B8C32A31673}"/>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669181" y="1960805"/>
                <a:ext cx="3105601" cy="827421"/>
              </a:xfrm>
              <a:prstGeom prst="rect">
                <a:avLst/>
              </a:prstGeom>
            </p:spPr>
          </p:pic>
        </p:grpSp>
      </p:grpSp>
      <p:sp>
        <p:nvSpPr>
          <p:cNvPr id="23" name="CaixaDeTexto 22">
            <a:extLst>
              <a:ext uri="{FF2B5EF4-FFF2-40B4-BE49-F238E27FC236}">
                <a16:creationId xmlns:a16="http://schemas.microsoft.com/office/drawing/2014/main" id="{39C429D7-8C88-28A5-EF0C-28A1C64CF58C}"/>
              </a:ext>
            </a:extLst>
          </p:cNvPr>
          <p:cNvSpPr txBox="1"/>
          <p:nvPr/>
        </p:nvSpPr>
        <p:spPr>
          <a:xfrm>
            <a:off x="7180206" y="4403292"/>
            <a:ext cx="1610461" cy="369332"/>
          </a:xfrm>
          <a:prstGeom prst="rect">
            <a:avLst/>
          </a:prstGeom>
          <a:noFill/>
        </p:spPr>
        <p:txBody>
          <a:bodyPr wrap="square">
            <a:spAutoFit/>
          </a:bodyPr>
          <a:lstStyle/>
          <a:p>
            <a:pPr algn="ctr"/>
            <a:r>
              <a:rPr lang="pt-BR" b="1" dirty="0"/>
              <a:t>Malha de piso</a:t>
            </a:r>
          </a:p>
        </p:txBody>
      </p:sp>
      <p:pic>
        <p:nvPicPr>
          <p:cNvPr id="25" name="Imagem 24">
            <a:extLst>
              <a:ext uri="{FF2B5EF4-FFF2-40B4-BE49-F238E27FC236}">
                <a16:creationId xmlns:a16="http://schemas.microsoft.com/office/drawing/2014/main" id="{5B2A53AE-2C30-F405-D7EE-0FC5D78E478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7060202" y="3139898"/>
            <a:ext cx="1850469" cy="739181"/>
          </a:xfrm>
          <a:prstGeom prst="rect">
            <a:avLst/>
          </a:prstGeom>
        </p:spPr>
      </p:pic>
      <p:sp>
        <p:nvSpPr>
          <p:cNvPr id="27" name="CaixaDeTexto 26">
            <a:extLst>
              <a:ext uri="{FF2B5EF4-FFF2-40B4-BE49-F238E27FC236}">
                <a16:creationId xmlns:a16="http://schemas.microsoft.com/office/drawing/2014/main" id="{305E6E7B-5263-A067-8522-2EABD9B40066}"/>
              </a:ext>
            </a:extLst>
          </p:cNvPr>
          <p:cNvSpPr txBox="1"/>
          <p:nvPr/>
        </p:nvSpPr>
        <p:spPr>
          <a:xfrm>
            <a:off x="9155294" y="4403292"/>
            <a:ext cx="1610461" cy="369332"/>
          </a:xfrm>
          <a:prstGeom prst="rect">
            <a:avLst/>
          </a:prstGeom>
          <a:noFill/>
        </p:spPr>
        <p:txBody>
          <a:bodyPr wrap="square">
            <a:spAutoFit/>
          </a:bodyPr>
          <a:lstStyle/>
          <a:p>
            <a:pPr algn="ctr"/>
            <a:r>
              <a:rPr lang="pt-BR" b="1" dirty="0">
                <a:effectLst/>
              </a:rPr>
              <a:t>Piso elevado</a:t>
            </a:r>
            <a:endParaRPr lang="pt-BR" b="1" dirty="0"/>
          </a:p>
        </p:txBody>
      </p:sp>
      <p:pic>
        <p:nvPicPr>
          <p:cNvPr id="29" name="Imagem 28">
            <a:extLst>
              <a:ext uri="{FF2B5EF4-FFF2-40B4-BE49-F238E27FC236}">
                <a16:creationId xmlns:a16="http://schemas.microsoft.com/office/drawing/2014/main" id="{1D504FE0-FB48-D59E-13D0-31D605AE730F}"/>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9035290" y="3139898"/>
            <a:ext cx="1850469" cy="739181"/>
          </a:xfrm>
          <a:prstGeom prst="rect">
            <a:avLst/>
          </a:prstGeom>
        </p:spPr>
      </p:pic>
    </p:spTree>
    <p:extLst>
      <p:ext uri="{BB962C8B-B14F-4D97-AF65-F5344CB8AC3E}">
        <p14:creationId xmlns:p14="http://schemas.microsoft.com/office/powerpoint/2010/main" val="2873050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A2FFC26-B734-CFF6-2EF3-3B1463FF7EB4}"/>
              </a:ext>
            </a:extLst>
          </p:cNvPr>
          <p:cNvSpPr>
            <a:spLocks noGrp="1"/>
          </p:cNvSpPr>
          <p:nvPr>
            <p:ph type="body" sz="quarter" idx="10"/>
          </p:nvPr>
        </p:nvSpPr>
        <p:spPr/>
        <p:txBody>
          <a:bodyPr/>
          <a:lstStyle/>
          <a:p>
            <a:r>
              <a:rPr lang="pt-BR" dirty="0"/>
              <a:t>Subsistema de cabeamento do </a:t>
            </a:r>
            <a:r>
              <a:rPr lang="pt-BR" dirty="0" err="1"/>
              <a:t>backbone</a:t>
            </a:r>
            <a:r>
              <a:rPr lang="pt-BR" dirty="0"/>
              <a:t> ou vertical</a:t>
            </a:r>
          </a:p>
        </p:txBody>
      </p:sp>
      <p:sp>
        <p:nvSpPr>
          <p:cNvPr id="3" name="CaixaDeTexto 2">
            <a:extLst>
              <a:ext uri="{FF2B5EF4-FFF2-40B4-BE49-F238E27FC236}">
                <a16:creationId xmlns:a16="http://schemas.microsoft.com/office/drawing/2014/main" id="{54971408-4B40-EF51-AD36-9265F7915FC1}"/>
              </a:ext>
            </a:extLst>
          </p:cNvPr>
          <p:cNvSpPr txBox="1"/>
          <p:nvPr/>
        </p:nvSpPr>
        <p:spPr>
          <a:xfrm>
            <a:off x="927735" y="1360195"/>
            <a:ext cx="5076825" cy="64633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Cabeamento do </a:t>
            </a:r>
            <a:r>
              <a:rPr lang="pt-BR" dirty="0" err="1">
                <a:solidFill>
                  <a:schemeClr val="bg2">
                    <a:lumMod val="25000"/>
                  </a:schemeClr>
                </a:solidFill>
              </a:rPr>
              <a:t>backbone</a:t>
            </a:r>
            <a:r>
              <a:rPr lang="pt-BR" dirty="0">
                <a:solidFill>
                  <a:schemeClr val="bg2">
                    <a:lumMod val="25000"/>
                  </a:schemeClr>
                </a:solidFill>
              </a:rPr>
              <a:t> vertical das edificações.</a:t>
            </a:r>
          </a:p>
        </p:txBody>
      </p:sp>
      <p:pic>
        <p:nvPicPr>
          <p:cNvPr id="9" name="Imagem 8">
            <a:extLst>
              <a:ext uri="{FF2B5EF4-FFF2-40B4-BE49-F238E27FC236}">
                <a16:creationId xmlns:a16="http://schemas.microsoft.com/office/drawing/2014/main" id="{02182489-2083-5B54-20A9-4E35737B5F6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429237" y="2860474"/>
            <a:ext cx="4743588" cy="2474771"/>
          </a:xfrm>
          <a:prstGeom prst="rect">
            <a:avLst/>
          </a:prstGeom>
        </p:spPr>
      </p:pic>
      <p:sp>
        <p:nvSpPr>
          <p:cNvPr id="11" name="CaixaDeTexto 10">
            <a:extLst>
              <a:ext uri="{FF2B5EF4-FFF2-40B4-BE49-F238E27FC236}">
                <a16:creationId xmlns:a16="http://schemas.microsoft.com/office/drawing/2014/main" id="{7AD83504-C0F6-F053-3567-7EA29A25C080}"/>
              </a:ext>
            </a:extLst>
          </p:cNvPr>
          <p:cNvSpPr txBox="1"/>
          <p:nvPr/>
        </p:nvSpPr>
        <p:spPr>
          <a:xfrm>
            <a:off x="6360160" y="1360195"/>
            <a:ext cx="4812665"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Cabeamento do </a:t>
            </a:r>
            <a:r>
              <a:rPr lang="pt-BR" dirty="0" err="1">
                <a:solidFill>
                  <a:schemeClr val="bg2">
                    <a:lumMod val="25000"/>
                  </a:schemeClr>
                </a:solidFill>
              </a:rPr>
              <a:t>backbone</a:t>
            </a:r>
            <a:r>
              <a:rPr lang="pt-BR" dirty="0">
                <a:solidFill>
                  <a:schemeClr val="bg2">
                    <a:lumMod val="25000"/>
                  </a:schemeClr>
                </a:solidFill>
              </a:rPr>
              <a:t> do campus - subsistema de cabeamento de </a:t>
            </a:r>
            <a:r>
              <a:rPr lang="pt-BR" dirty="0" err="1">
                <a:solidFill>
                  <a:schemeClr val="bg2">
                    <a:lumMod val="25000"/>
                  </a:schemeClr>
                </a:solidFill>
              </a:rPr>
              <a:t>backbone</a:t>
            </a:r>
            <a:r>
              <a:rPr lang="pt-BR" dirty="0">
                <a:solidFill>
                  <a:schemeClr val="bg2">
                    <a:lumMod val="25000"/>
                  </a:schemeClr>
                </a:solidFill>
              </a:rPr>
              <a:t> de campus.</a:t>
            </a:r>
          </a:p>
        </p:txBody>
      </p:sp>
      <p:pic>
        <p:nvPicPr>
          <p:cNvPr id="12" name="Imagem 11">
            <a:extLst>
              <a:ext uri="{FF2B5EF4-FFF2-40B4-BE49-F238E27FC236}">
                <a16:creationId xmlns:a16="http://schemas.microsoft.com/office/drawing/2014/main" id="{BD401357-98A5-D91B-5B6B-E142077048B7}"/>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323754" y="2112099"/>
            <a:ext cx="3360006" cy="3965818"/>
          </a:xfrm>
          <a:prstGeom prst="rect">
            <a:avLst/>
          </a:prstGeom>
        </p:spPr>
      </p:pic>
      <p:sp>
        <p:nvSpPr>
          <p:cNvPr id="13" name="CaixaDeTexto 12">
            <a:extLst>
              <a:ext uri="{FF2B5EF4-FFF2-40B4-BE49-F238E27FC236}">
                <a16:creationId xmlns:a16="http://schemas.microsoft.com/office/drawing/2014/main" id="{C69ECFA4-D01E-7A1C-9BF5-A6A5856B9259}"/>
              </a:ext>
            </a:extLst>
          </p:cNvPr>
          <p:cNvSpPr txBox="1"/>
          <p:nvPr/>
        </p:nvSpPr>
        <p:spPr>
          <a:xfrm>
            <a:off x="1323754" y="5982144"/>
            <a:ext cx="2722879" cy="307777"/>
          </a:xfrm>
          <a:prstGeom prst="rect">
            <a:avLst/>
          </a:prstGeom>
          <a:noFill/>
        </p:spPr>
        <p:txBody>
          <a:bodyPr wrap="square">
            <a:spAutoFit/>
          </a:bodyPr>
          <a:lstStyle/>
          <a:p>
            <a:r>
              <a:rPr lang="pt-BR" sz="1400" dirty="0">
                <a:effectLst/>
              </a:rPr>
              <a:t>Cabeamento do </a:t>
            </a:r>
            <a:r>
              <a:rPr lang="pt-BR" sz="1400" dirty="0" err="1">
                <a:effectLst/>
              </a:rPr>
              <a:t>backbone</a:t>
            </a:r>
            <a:r>
              <a:rPr lang="pt-BR" sz="1400" dirty="0">
                <a:effectLst/>
              </a:rPr>
              <a:t> vertical.</a:t>
            </a:r>
            <a:endParaRPr lang="pt-BR" sz="1400" dirty="0"/>
          </a:p>
        </p:txBody>
      </p:sp>
      <p:sp>
        <p:nvSpPr>
          <p:cNvPr id="14" name="CaixaDeTexto 13">
            <a:extLst>
              <a:ext uri="{FF2B5EF4-FFF2-40B4-BE49-F238E27FC236}">
                <a16:creationId xmlns:a16="http://schemas.microsoft.com/office/drawing/2014/main" id="{5A5A110E-1958-CBBC-E00D-691106CD1D09}"/>
              </a:ext>
            </a:extLst>
          </p:cNvPr>
          <p:cNvSpPr txBox="1"/>
          <p:nvPr/>
        </p:nvSpPr>
        <p:spPr>
          <a:xfrm>
            <a:off x="6429237" y="5924028"/>
            <a:ext cx="2722879" cy="307777"/>
          </a:xfrm>
          <a:prstGeom prst="rect">
            <a:avLst/>
          </a:prstGeom>
          <a:noFill/>
        </p:spPr>
        <p:txBody>
          <a:bodyPr wrap="square">
            <a:spAutoFit/>
          </a:bodyPr>
          <a:lstStyle/>
          <a:p>
            <a:r>
              <a:rPr lang="pt-BR" sz="1400" dirty="0">
                <a:effectLst/>
              </a:rPr>
              <a:t>Cabeamento </a:t>
            </a:r>
            <a:r>
              <a:rPr lang="pt-BR" sz="1400" dirty="0" err="1">
                <a:effectLst/>
              </a:rPr>
              <a:t>backbone</a:t>
            </a:r>
            <a:r>
              <a:rPr lang="pt-BR" sz="1400" dirty="0">
                <a:effectLst/>
              </a:rPr>
              <a:t> de campus.</a:t>
            </a:r>
            <a:endParaRPr lang="pt-BR" sz="1400" dirty="0"/>
          </a:p>
        </p:txBody>
      </p:sp>
      <p:cxnSp>
        <p:nvCxnSpPr>
          <p:cNvPr id="4" name="Conector reto 3">
            <a:extLst>
              <a:ext uri="{FF2B5EF4-FFF2-40B4-BE49-F238E27FC236}">
                <a16:creationId xmlns:a16="http://schemas.microsoft.com/office/drawing/2014/main" id="{45FBFE1A-EE3B-4AFE-F17C-79B5E5492476}"/>
              </a:ext>
            </a:extLst>
          </p:cNvPr>
          <p:cNvCxnSpPr>
            <a:cxnSpLocks/>
          </p:cNvCxnSpPr>
          <p:nvPr/>
        </p:nvCxnSpPr>
        <p:spPr>
          <a:xfrm flipV="1">
            <a:off x="1425127" y="6231805"/>
            <a:ext cx="3258633" cy="33245"/>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0934C02D-1772-B854-8703-BA1AA329619A}"/>
              </a:ext>
            </a:extLst>
          </p:cNvPr>
          <p:cNvCxnSpPr>
            <a:cxnSpLocks/>
          </p:cNvCxnSpPr>
          <p:nvPr/>
        </p:nvCxnSpPr>
        <p:spPr>
          <a:xfrm>
            <a:off x="6467337" y="6211484"/>
            <a:ext cx="470548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8693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A2FFC26-B734-CFF6-2EF3-3B1463FF7EB4}"/>
              </a:ext>
            </a:extLst>
          </p:cNvPr>
          <p:cNvSpPr>
            <a:spLocks noGrp="1"/>
          </p:cNvSpPr>
          <p:nvPr>
            <p:ph type="body" sz="quarter" idx="10"/>
          </p:nvPr>
        </p:nvSpPr>
        <p:spPr/>
        <p:txBody>
          <a:bodyPr/>
          <a:lstStyle/>
          <a:p>
            <a:r>
              <a:rPr lang="pt-BR" dirty="0"/>
              <a:t>Subsistema de cabeamento do </a:t>
            </a:r>
            <a:r>
              <a:rPr lang="pt-BR" dirty="0" err="1"/>
              <a:t>backbone</a:t>
            </a:r>
            <a:r>
              <a:rPr lang="pt-BR" dirty="0"/>
              <a:t> ou vertical</a:t>
            </a:r>
          </a:p>
        </p:txBody>
      </p:sp>
      <p:sp>
        <p:nvSpPr>
          <p:cNvPr id="3" name="CaixaDeTexto 2">
            <a:extLst>
              <a:ext uri="{FF2B5EF4-FFF2-40B4-BE49-F238E27FC236}">
                <a16:creationId xmlns:a16="http://schemas.microsoft.com/office/drawing/2014/main" id="{54971408-4B40-EF51-AD36-9265F7915FC1}"/>
              </a:ext>
            </a:extLst>
          </p:cNvPr>
          <p:cNvSpPr txBox="1"/>
          <p:nvPr/>
        </p:nvSpPr>
        <p:spPr>
          <a:xfrm>
            <a:off x="1044575" y="1501482"/>
            <a:ext cx="10245090" cy="646331"/>
          </a:xfrm>
          <a:prstGeom prst="rect">
            <a:avLst/>
          </a:prstGeom>
          <a:noFill/>
        </p:spPr>
        <p:txBody>
          <a:bodyPr wrap="square">
            <a:spAutoFit/>
          </a:bodyPr>
          <a:lstStyle/>
          <a:p>
            <a:r>
              <a:rPr lang="pt-BR" dirty="0">
                <a:solidFill>
                  <a:schemeClr val="bg2">
                    <a:lumMod val="25000"/>
                  </a:schemeClr>
                </a:solidFill>
              </a:rPr>
              <a:t>Cabeamento com capacidade de transportar dados em longas distâncias e com grande capacidade de transferência de dados.</a:t>
            </a:r>
          </a:p>
        </p:txBody>
      </p:sp>
      <p:sp>
        <p:nvSpPr>
          <p:cNvPr id="14" name="CaixaDeTexto 13">
            <a:extLst>
              <a:ext uri="{FF2B5EF4-FFF2-40B4-BE49-F238E27FC236}">
                <a16:creationId xmlns:a16="http://schemas.microsoft.com/office/drawing/2014/main" id="{5A5A110E-1958-CBBC-E00D-691106CD1D09}"/>
              </a:ext>
            </a:extLst>
          </p:cNvPr>
          <p:cNvSpPr txBox="1"/>
          <p:nvPr/>
        </p:nvSpPr>
        <p:spPr>
          <a:xfrm>
            <a:off x="3144837" y="5975561"/>
            <a:ext cx="5932805" cy="307777"/>
          </a:xfrm>
          <a:prstGeom prst="rect">
            <a:avLst/>
          </a:prstGeom>
          <a:noFill/>
        </p:spPr>
        <p:txBody>
          <a:bodyPr wrap="square">
            <a:spAutoFit/>
          </a:bodyPr>
          <a:lstStyle/>
          <a:p>
            <a:r>
              <a:rPr lang="pt-BR" sz="1400" dirty="0">
                <a:effectLst/>
              </a:rPr>
              <a:t>Características de cabeamento de </a:t>
            </a:r>
            <a:r>
              <a:rPr lang="pt-BR" sz="1400" dirty="0" err="1">
                <a:effectLst/>
              </a:rPr>
              <a:t>backbone</a:t>
            </a:r>
            <a:r>
              <a:rPr lang="pt-BR" sz="1400" dirty="0">
                <a:effectLst/>
              </a:rPr>
              <a:t>. Extraído de Marin, 2021, p. 19.</a:t>
            </a:r>
          </a:p>
        </p:txBody>
      </p:sp>
      <p:pic>
        <p:nvPicPr>
          <p:cNvPr id="5" name="Imagem 4">
            <a:extLst>
              <a:ext uri="{FF2B5EF4-FFF2-40B4-BE49-F238E27FC236}">
                <a16:creationId xmlns:a16="http://schemas.microsoft.com/office/drawing/2014/main" id="{E2C1462B-83EB-144C-001C-1A5D24F407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6916" y="2239703"/>
            <a:ext cx="5658168" cy="3726320"/>
          </a:xfrm>
          <a:prstGeom prst="rect">
            <a:avLst/>
          </a:prstGeom>
        </p:spPr>
      </p:pic>
      <p:cxnSp>
        <p:nvCxnSpPr>
          <p:cNvPr id="4" name="Conector reto 3">
            <a:extLst>
              <a:ext uri="{FF2B5EF4-FFF2-40B4-BE49-F238E27FC236}">
                <a16:creationId xmlns:a16="http://schemas.microsoft.com/office/drawing/2014/main" id="{B6D428BD-1750-49D2-6A41-9C55D9109508}"/>
              </a:ext>
            </a:extLst>
          </p:cNvPr>
          <p:cNvCxnSpPr>
            <a:cxnSpLocks/>
          </p:cNvCxnSpPr>
          <p:nvPr/>
        </p:nvCxnSpPr>
        <p:spPr>
          <a:xfrm>
            <a:off x="3266916" y="6249895"/>
            <a:ext cx="5658168" cy="23905"/>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1210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F55F0E-1455-5F2B-4F4D-9DF6126BD935}"/>
              </a:ext>
            </a:extLst>
          </p:cNvPr>
          <p:cNvSpPr>
            <a:spLocks noGrp="1"/>
          </p:cNvSpPr>
          <p:nvPr>
            <p:ph type="body" sz="quarter" idx="10"/>
          </p:nvPr>
        </p:nvSpPr>
        <p:spPr/>
        <p:txBody>
          <a:bodyPr/>
          <a:lstStyle/>
          <a:p>
            <a:r>
              <a:rPr lang="pt-BR" dirty="0"/>
              <a:t>Ambientes</a:t>
            </a:r>
          </a:p>
        </p:txBody>
      </p:sp>
      <p:sp>
        <p:nvSpPr>
          <p:cNvPr id="3" name="Espaço Reservado para Texto 26">
            <a:extLst>
              <a:ext uri="{FF2B5EF4-FFF2-40B4-BE49-F238E27FC236}">
                <a16:creationId xmlns:a16="http://schemas.microsoft.com/office/drawing/2014/main" id="{0EAA640D-380D-AC19-17EB-2FFBA4A198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Área de trabalho</a:t>
            </a:r>
          </a:p>
        </p:txBody>
      </p:sp>
      <p:sp>
        <p:nvSpPr>
          <p:cNvPr id="4" name="CaixaDeTexto 3">
            <a:extLst>
              <a:ext uri="{FF2B5EF4-FFF2-40B4-BE49-F238E27FC236}">
                <a16:creationId xmlns:a16="http://schemas.microsoft.com/office/drawing/2014/main" id="{BEAB7FA0-B563-1A04-33DD-A8BD20722BDE}"/>
              </a:ext>
            </a:extLst>
          </p:cNvPr>
          <p:cNvSpPr txBox="1"/>
          <p:nvPr/>
        </p:nvSpPr>
        <p:spPr>
          <a:xfrm>
            <a:off x="1019175" y="1826602"/>
            <a:ext cx="10245090"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área de trabalho é onde dispositivos finais de rede são usados, conectados por tomadas de telecomunicações provenientes dos distribuidores de piso.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Cada posição de trabalho deve ter uma tomada com 2 conectores RJ-45 para dispositivos usando cabo de Categoria 5 ou superior.</a:t>
            </a:r>
          </a:p>
        </p:txBody>
      </p:sp>
      <p:pic>
        <p:nvPicPr>
          <p:cNvPr id="5" name="Imagem 4">
            <a:extLst>
              <a:ext uri="{FF2B5EF4-FFF2-40B4-BE49-F238E27FC236}">
                <a16:creationId xmlns:a16="http://schemas.microsoft.com/office/drawing/2014/main" id="{A5689404-C643-D4E2-7C3B-D32D6F63DAD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091510" y="3238435"/>
            <a:ext cx="4008978" cy="2793084"/>
          </a:xfrm>
          <a:prstGeom prst="rect">
            <a:avLst/>
          </a:prstGeom>
        </p:spPr>
      </p:pic>
      <p:sp>
        <p:nvSpPr>
          <p:cNvPr id="6" name="CaixaDeTexto 5">
            <a:extLst>
              <a:ext uri="{FF2B5EF4-FFF2-40B4-BE49-F238E27FC236}">
                <a16:creationId xmlns:a16="http://schemas.microsoft.com/office/drawing/2014/main" id="{76112751-209E-E0C0-8CB6-11F8540039C7}"/>
              </a:ext>
            </a:extLst>
          </p:cNvPr>
          <p:cNvSpPr txBox="1"/>
          <p:nvPr/>
        </p:nvSpPr>
        <p:spPr>
          <a:xfrm>
            <a:off x="4091510" y="6031519"/>
            <a:ext cx="2321559" cy="307777"/>
          </a:xfrm>
          <a:prstGeom prst="rect">
            <a:avLst/>
          </a:prstGeom>
          <a:noFill/>
        </p:spPr>
        <p:txBody>
          <a:bodyPr wrap="square">
            <a:spAutoFit/>
          </a:bodyPr>
          <a:lstStyle/>
          <a:p>
            <a:r>
              <a:rPr lang="pt-BR" sz="1400" dirty="0">
                <a:effectLst/>
              </a:rPr>
              <a:t>Ligação da área de trabalho.</a:t>
            </a:r>
            <a:endParaRPr lang="pt-BR" sz="1400" dirty="0"/>
          </a:p>
        </p:txBody>
      </p:sp>
      <p:cxnSp>
        <p:nvCxnSpPr>
          <p:cNvPr id="7" name="Conector reto 6">
            <a:extLst>
              <a:ext uri="{FF2B5EF4-FFF2-40B4-BE49-F238E27FC236}">
                <a16:creationId xmlns:a16="http://schemas.microsoft.com/office/drawing/2014/main" id="{132F4C37-1A22-49D4-042F-51A52436DA4F}"/>
              </a:ext>
            </a:extLst>
          </p:cNvPr>
          <p:cNvCxnSpPr>
            <a:cxnSpLocks/>
          </p:cNvCxnSpPr>
          <p:nvPr/>
        </p:nvCxnSpPr>
        <p:spPr>
          <a:xfrm>
            <a:off x="4225477" y="6273800"/>
            <a:ext cx="392316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2083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F55F0E-1455-5F2B-4F4D-9DF6126BD935}"/>
              </a:ext>
            </a:extLst>
          </p:cNvPr>
          <p:cNvSpPr>
            <a:spLocks noGrp="1"/>
          </p:cNvSpPr>
          <p:nvPr>
            <p:ph type="body" sz="quarter" idx="10"/>
          </p:nvPr>
        </p:nvSpPr>
        <p:spPr/>
        <p:txBody>
          <a:bodyPr/>
          <a:lstStyle/>
          <a:p>
            <a:r>
              <a:rPr lang="pt-BR" dirty="0"/>
              <a:t>Ambientes</a:t>
            </a:r>
          </a:p>
        </p:txBody>
      </p:sp>
      <p:sp>
        <p:nvSpPr>
          <p:cNvPr id="3" name="Espaço Reservado para Texto 26">
            <a:extLst>
              <a:ext uri="{FF2B5EF4-FFF2-40B4-BE49-F238E27FC236}">
                <a16:creationId xmlns:a16="http://schemas.microsoft.com/office/drawing/2014/main" id="{0EAA640D-380D-AC19-17EB-2FFBA4A198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Área de trabalho</a:t>
            </a:r>
          </a:p>
        </p:txBody>
      </p:sp>
      <p:sp>
        <p:nvSpPr>
          <p:cNvPr id="4" name="CaixaDeTexto 3">
            <a:extLst>
              <a:ext uri="{FF2B5EF4-FFF2-40B4-BE49-F238E27FC236}">
                <a16:creationId xmlns:a16="http://schemas.microsoft.com/office/drawing/2014/main" id="{BEAB7FA0-B563-1A04-33DD-A8BD20722BDE}"/>
              </a:ext>
            </a:extLst>
          </p:cNvPr>
          <p:cNvSpPr txBox="1"/>
          <p:nvPr/>
        </p:nvSpPr>
        <p:spPr>
          <a:xfrm>
            <a:off x="1171330" y="2298699"/>
            <a:ext cx="2211705"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Recomendações:</a:t>
            </a:r>
          </a:p>
        </p:txBody>
      </p:sp>
      <p:pic>
        <p:nvPicPr>
          <p:cNvPr id="5" name="Imagem 4">
            <a:extLst>
              <a:ext uri="{FF2B5EF4-FFF2-40B4-BE49-F238E27FC236}">
                <a16:creationId xmlns:a16="http://schemas.microsoft.com/office/drawing/2014/main" id="{A5689404-C643-D4E2-7C3B-D32D6F63DAD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015953" y="2298699"/>
            <a:ext cx="4008978" cy="2763250"/>
          </a:xfrm>
          <a:prstGeom prst="rect">
            <a:avLst/>
          </a:prstGeom>
        </p:spPr>
      </p:pic>
      <p:sp>
        <p:nvSpPr>
          <p:cNvPr id="6" name="CaixaDeTexto 5">
            <a:extLst>
              <a:ext uri="{FF2B5EF4-FFF2-40B4-BE49-F238E27FC236}">
                <a16:creationId xmlns:a16="http://schemas.microsoft.com/office/drawing/2014/main" id="{76112751-209E-E0C0-8CB6-11F8540039C7}"/>
              </a:ext>
            </a:extLst>
          </p:cNvPr>
          <p:cNvSpPr txBox="1"/>
          <p:nvPr/>
        </p:nvSpPr>
        <p:spPr>
          <a:xfrm>
            <a:off x="7015953" y="5206281"/>
            <a:ext cx="2722879" cy="307777"/>
          </a:xfrm>
          <a:prstGeom prst="rect">
            <a:avLst/>
          </a:prstGeom>
          <a:noFill/>
        </p:spPr>
        <p:txBody>
          <a:bodyPr wrap="square">
            <a:spAutoFit/>
          </a:bodyPr>
          <a:lstStyle/>
          <a:p>
            <a:r>
              <a:rPr lang="pt-BR" sz="1400" dirty="0">
                <a:effectLst/>
              </a:rPr>
              <a:t>Pinagem dos conectores RJ-45.</a:t>
            </a:r>
            <a:endParaRPr lang="pt-BR" sz="1400" dirty="0"/>
          </a:p>
        </p:txBody>
      </p:sp>
      <p:graphicFrame>
        <p:nvGraphicFramePr>
          <p:cNvPr id="7" name="Diagrama 6">
            <a:extLst>
              <a:ext uri="{FF2B5EF4-FFF2-40B4-BE49-F238E27FC236}">
                <a16:creationId xmlns:a16="http://schemas.microsoft.com/office/drawing/2014/main" id="{FF8956D3-C30D-2829-AE94-F285D66BFD11}"/>
              </a:ext>
            </a:extLst>
          </p:cNvPr>
          <p:cNvGraphicFramePr/>
          <p:nvPr>
            <p:extLst>
              <p:ext uri="{D42A27DB-BD31-4B8C-83A1-F6EECF244321}">
                <p14:modId xmlns:p14="http://schemas.microsoft.com/office/powerpoint/2010/main" val="2425502710"/>
              </p:ext>
            </p:extLst>
          </p:nvPr>
        </p:nvGraphicFramePr>
        <p:xfrm>
          <a:off x="1171330" y="2910568"/>
          <a:ext cx="5198427" cy="2921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Conector reto 7">
            <a:extLst>
              <a:ext uri="{FF2B5EF4-FFF2-40B4-BE49-F238E27FC236}">
                <a16:creationId xmlns:a16="http://schemas.microsoft.com/office/drawing/2014/main" id="{9EEA3903-14BB-D41B-1834-53277113147A}"/>
              </a:ext>
            </a:extLst>
          </p:cNvPr>
          <p:cNvCxnSpPr>
            <a:cxnSpLocks/>
          </p:cNvCxnSpPr>
          <p:nvPr/>
        </p:nvCxnSpPr>
        <p:spPr>
          <a:xfrm>
            <a:off x="7115485" y="5514058"/>
            <a:ext cx="390944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397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F55F0E-1455-5F2B-4F4D-9DF6126BD935}"/>
              </a:ext>
            </a:extLst>
          </p:cNvPr>
          <p:cNvSpPr>
            <a:spLocks noGrp="1"/>
          </p:cNvSpPr>
          <p:nvPr>
            <p:ph type="body" sz="quarter" idx="10"/>
          </p:nvPr>
        </p:nvSpPr>
        <p:spPr/>
        <p:txBody>
          <a:bodyPr/>
          <a:lstStyle/>
          <a:p>
            <a:r>
              <a:rPr lang="pt-BR" dirty="0"/>
              <a:t>Ambientes</a:t>
            </a:r>
          </a:p>
        </p:txBody>
      </p:sp>
      <p:sp>
        <p:nvSpPr>
          <p:cNvPr id="3" name="Espaço Reservado para Texto 26">
            <a:extLst>
              <a:ext uri="{FF2B5EF4-FFF2-40B4-BE49-F238E27FC236}">
                <a16:creationId xmlns:a16="http://schemas.microsoft.com/office/drawing/2014/main" id="{0EAA640D-380D-AC19-17EB-2FFBA4A198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Sala de telecomunicações</a:t>
            </a:r>
          </a:p>
        </p:txBody>
      </p:sp>
      <p:sp>
        <p:nvSpPr>
          <p:cNvPr id="8" name="CaixaDeTexto 7">
            <a:extLst>
              <a:ext uri="{FF2B5EF4-FFF2-40B4-BE49-F238E27FC236}">
                <a16:creationId xmlns:a16="http://schemas.microsoft.com/office/drawing/2014/main" id="{A2863AD2-A2CF-1B63-4A97-0078CB49FD96}"/>
              </a:ext>
            </a:extLst>
          </p:cNvPr>
          <p:cNvSpPr txBox="1"/>
          <p:nvPr/>
        </p:nvSpPr>
        <p:spPr>
          <a:xfrm>
            <a:off x="1019175" y="1841499"/>
            <a:ext cx="10153650" cy="646331"/>
          </a:xfrm>
          <a:prstGeom prst="rect">
            <a:avLst/>
          </a:prstGeom>
          <a:noFill/>
        </p:spPr>
        <p:txBody>
          <a:bodyPr wrap="square">
            <a:spAutoFit/>
          </a:bodyPr>
          <a:lstStyle/>
          <a:p>
            <a:r>
              <a:rPr lang="pt-BR" dirty="0">
                <a:solidFill>
                  <a:schemeClr val="bg2">
                    <a:lumMod val="25000"/>
                  </a:schemeClr>
                </a:solidFill>
              </a:rPr>
              <a:t>Espaços destinados exclusivamente à acomodação dos dispositivos de TI, como </a:t>
            </a:r>
            <a:r>
              <a:rPr lang="pt-BR" dirty="0" err="1">
                <a:solidFill>
                  <a:schemeClr val="bg2">
                    <a:lumMod val="25000"/>
                  </a:schemeClr>
                </a:solidFill>
              </a:rPr>
              <a:t>switchs</a:t>
            </a:r>
            <a:r>
              <a:rPr lang="pt-BR" dirty="0">
                <a:solidFill>
                  <a:schemeClr val="bg2">
                    <a:lumMod val="25000"/>
                  </a:schemeClr>
                </a:solidFill>
              </a:rPr>
              <a:t> e os distribuidores do sistema de cabeamento estruturado.</a:t>
            </a:r>
          </a:p>
        </p:txBody>
      </p:sp>
      <p:sp>
        <p:nvSpPr>
          <p:cNvPr id="10" name="CaixaDeTexto 9">
            <a:extLst>
              <a:ext uri="{FF2B5EF4-FFF2-40B4-BE49-F238E27FC236}">
                <a16:creationId xmlns:a16="http://schemas.microsoft.com/office/drawing/2014/main" id="{D76B8882-C7B5-4E6C-6127-3223992CFB93}"/>
              </a:ext>
            </a:extLst>
          </p:cNvPr>
          <p:cNvSpPr txBox="1"/>
          <p:nvPr/>
        </p:nvSpPr>
        <p:spPr>
          <a:xfrm>
            <a:off x="1638300" y="5688013"/>
            <a:ext cx="3775484" cy="307777"/>
          </a:xfrm>
          <a:prstGeom prst="rect">
            <a:avLst/>
          </a:prstGeom>
          <a:noFill/>
        </p:spPr>
        <p:txBody>
          <a:bodyPr wrap="square">
            <a:spAutoFit/>
          </a:bodyPr>
          <a:lstStyle/>
          <a:p>
            <a:r>
              <a:rPr lang="pt-BR" sz="1400" dirty="0">
                <a:effectLst/>
              </a:rPr>
              <a:t>Dimensões da sala de telecomunicações. </a:t>
            </a:r>
          </a:p>
        </p:txBody>
      </p:sp>
      <p:pic>
        <p:nvPicPr>
          <p:cNvPr id="12" name="Imagem 11">
            <a:extLst>
              <a:ext uri="{FF2B5EF4-FFF2-40B4-BE49-F238E27FC236}">
                <a16:creationId xmlns:a16="http://schemas.microsoft.com/office/drawing/2014/main" id="{A23FAB05-5E41-E2B3-DC56-D741D3ADF975}"/>
              </a:ext>
            </a:extLst>
          </p:cNvPr>
          <p:cNvPicPr>
            <a:picLocks noChangeAspect="1"/>
          </p:cNvPicPr>
          <p:nvPr/>
        </p:nvPicPr>
        <p:blipFill>
          <a:blip r:embed="rId3"/>
          <a:stretch>
            <a:fillRect/>
          </a:stretch>
        </p:blipFill>
        <p:spPr>
          <a:xfrm>
            <a:off x="1638300" y="2763838"/>
            <a:ext cx="8915400" cy="2924175"/>
          </a:xfrm>
          <a:prstGeom prst="rect">
            <a:avLst/>
          </a:prstGeom>
        </p:spPr>
      </p:pic>
      <p:cxnSp>
        <p:nvCxnSpPr>
          <p:cNvPr id="4" name="Conector reto 3">
            <a:extLst>
              <a:ext uri="{FF2B5EF4-FFF2-40B4-BE49-F238E27FC236}">
                <a16:creationId xmlns:a16="http://schemas.microsoft.com/office/drawing/2014/main" id="{5FB1EEB6-61A3-4C6D-0A80-08910C7D1AED}"/>
              </a:ext>
            </a:extLst>
          </p:cNvPr>
          <p:cNvCxnSpPr>
            <a:cxnSpLocks/>
          </p:cNvCxnSpPr>
          <p:nvPr/>
        </p:nvCxnSpPr>
        <p:spPr>
          <a:xfrm>
            <a:off x="1720402" y="5995790"/>
            <a:ext cx="883329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5330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F55F0E-1455-5F2B-4F4D-9DF6126BD935}"/>
              </a:ext>
            </a:extLst>
          </p:cNvPr>
          <p:cNvSpPr>
            <a:spLocks noGrp="1"/>
          </p:cNvSpPr>
          <p:nvPr>
            <p:ph type="body" sz="quarter" idx="10"/>
          </p:nvPr>
        </p:nvSpPr>
        <p:spPr/>
        <p:txBody>
          <a:bodyPr/>
          <a:lstStyle/>
          <a:p>
            <a:r>
              <a:rPr lang="pt-BR" dirty="0"/>
              <a:t>Ambientes</a:t>
            </a:r>
          </a:p>
        </p:txBody>
      </p:sp>
      <p:sp>
        <p:nvSpPr>
          <p:cNvPr id="3" name="Espaço Reservado para Texto 26">
            <a:extLst>
              <a:ext uri="{FF2B5EF4-FFF2-40B4-BE49-F238E27FC236}">
                <a16:creationId xmlns:a16="http://schemas.microsoft.com/office/drawing/2014/main" id="{0EAA640D-380D-AC19-17EB-2FFBA4A198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Sala de equipamentos</a:t>
            </a:r>
          </a:p>
        </p:txBody>
      </p:sp>
      <p:grpSp>
        <p:nvGrpSpPr>
          <p:cNvPr id="4" name="Agrupar 3">
            <a:extLst>
              <a:ext uri="{FF2B5EF4-FFF2-40B4-BE49-F238E27FC236}">
                <a16:creationId xmlns:a16="http://schemas.microsoft.com/office/drawing/2014/main" id="{A3D644FF-D1C5-DD4C-653B-8D2F4D4DA8AA}"/>
              </a:ext>
            </a:extLst>
          </p:cNvPr>
          <p:cNvGrpSpPr/>
          <p:nvPr/>
        </p:nvGrpSpPr>
        <p:grpSpPr>
          <a:xfrm>
            <a:off x="1019175" y="2944047"/>
            <a:ext cx="6966585" cy="1637478"/>
            <a:chOff x="754027" y="2264253"/>
            <a:chExt cx="10418798" cy="1637478"/>
          </a:xfrm>
        </p:grpSpPr>
        <p:sp>
          <p:nvSpPr>
            <p:cNvPr id="5" name="CaixaDeTexto 4">
              <a:extLst>
                <a:ext uri="{FF2B5EF4-FFF2-40B4-BE49-F238E27FC236}">
                  <a16:creationId xmlns:a16="http://schemas.microsoft.com/office/drawing/2014/main" id="{78896483-FBF7-E8F8-B098-40FB81064319}"/>
                </a:ext>
              </a:extLst>
            </p:cNvPr>
            <p:cNvSpPr txBox="1"/>
            <p:nvPr/>
          </p:nvSpPr>
          <p:spPr>
            <a:xfrm>
              <a:off x="1019175" y="2332071"/>
              <a:ext cx="10153650" cy="1200329"/>
            </a:xfrm>
            <a:prstGeom prst="rect">
              <a:avLst/>
            </a:prstGeom>
            <a:noFill/>
          </p:spPr>
          <p:txBody>
            <a:bodyPr wrap="square">
              <a:spAutoFit/>
            </a:bodyPr>
            <a:lstStyle/>
            <a:p>
              <a:r>
                <a:rPr lang="pt-BR" sz="2400" dirty="0">
                  <a:effectLst/>
                </a:rPr>
                <a:t>Principal sala de distribuição de sinal de uma edificação. Normalmente, local  onde são instalados a maioria dos dispositivos de TI, o distribuidor de cabeamento do edifício e o distribuidor de campus.</a:t>
              </a:r>
            </a:p>
          </p:txBody>
        </p:sp>
        <p:sp>
          <p:nvSpPr>
            <p:cNvPr id="6" name="Retângulo: Cantos Arredondados 5">
              <a:extLst>
                <a:ext uri="{FF2B5EF4-FFF2-40B4-BE49-F238E27FC236}">
                  <a16:creationId xmlns:a16="http://schemas.microsoft.com/office/drawing/2014/main" id="{629CEF1A-F4BA-99B5-5B04-A7202BE80995}"/>
                </a:ext>
              </a:extLst>
            </p:cNvPr>
            <p:cNvSpPr/>
            <p:nvPr/>
          </p:nvSpPr>
          <p:spPr>
            <a:xfrm flipH="1">
              <a:off x="754027" y="2264253"/>
              <a:ext cx="45719" cy="1637478"/>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Fluxograma: Terminação 6">
            <a:extLst>
              <a:ext uri="{FF2B5EF4-FFF2-40B4-BE49-F238E27FC236}">
                <a16:creationId xmlns:a16="http://schemas.microsoft.com/office/drawing/2014/main" id="{16B0F1FA-07D2-8D40-99A2-6F39FA8DCD2B}"/>
              </a:ext>
            </a:extLst>
          </p:cNvPr>
          <p:cNvSpPr/>
          <p:nvPr/>
        </p:nvSpPr>
        <p:spPr>
          <a:xfrm>
            <a:off x="8124915" y="2772186"/>
            <a:ext cx="3047910" cy="1981200"/>
          </a:xfrm>
          <a:prstGeom prst="flowChartTerminator">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81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F55F0E-1455-5F2B-4F4D-9DF6126BD935}"/>
              </a:ext>
            </a:extLst>
          </p:cNvPr>
          <p:cNvSpPr>
            <a:spLocks noGrp="1"/>
          </p:cNvSpPr>
          <p:nvPr>
            <p:ph type="body" sz="quarter" idx="10"/>
          </p:nvPr>
        </p:nvSpPr>
        <p:spPr/>
        <p:txBody>
          <a:bodyPr/>
          <a:lstStyle/>
          <a:p>
            <a:r>
              <a:rPr lang="pt-BR" dirty="0"/>
              <a:t>Ambientes</a:t>
            </a:r>
          </a:p>
        </p:txBody>
      </p:sp>
      <p:sp>
        <p:nvSpPr>
          <p:cNvPr id="3" name="Espaço Reservado para Texto 26">
            <a:extLst>
              <a:ext uri="{FF2B5EF4-FFF2-40B4-BE49-F238E27FC236}">
                <a16:creationId xmlns:a16="http://schemas.microsoft.com/office/drawing/2014/main" id="{0EAA640D-380D-AC19-17EB-2FFBA4A198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Infraestrutura de entrada</a:t>
            </a:r>
          </a:p>
        </p:txBody>
      </p:sp>
      <p:grpSp>
        <p:nvGrpSpPr>
          <p:cNvPr id="9" name="Agrupar 8">
            <a:extLst>
              <a:ext uri="{FF2B5EF4-FFF2-40B4-BE49-F238E27FC236}">
                <a16:creationId xmlns:a16="http://schemas.microsoft.com/office/drawing/2014/main" id="{06A3EFC8-6C63-D050-968C-FEE0CA45D1C4}"/>
              </a:ext>
            </a:extLst>
          </p:cNvPr>
          <p:cNvGrpSpPr/>
          <p:nvPr/>
        </p:nvGrpSpPr>
        <p:grpSpPr>
          <a:xfrm>
            <a:off x="1895002" y="2443706"/>
            <a:ext cx="8401996" cy="3244307"/>
            <a:chOff x="2507042" y="3603333"/>
            <a:chExt cx="8401996" cy="3244307"/>
          </a:xfrm>
        </p:grpSpPr>
        <p:sp>
          <p:nvSpPr>
            <p:cNvPr id="13" name="Retângulo 12">
              <a:extLst>
                <a:ext uri="{FF2B5EF4-FFF2-40B4-BE49-F238E27FC236}">
                  <a16:creationId xmlns:a16="http://schemas.microsoft.com/office/drawing/2014/main" id="{871C4BA9-0148-AE76-A515-CAC9A4C5BA93}"/>
                </a:ext>
              </a:extLst>
            </p:cNvPr>
            <p:cNvSpPr/>
            <p:nvPr/>
          </p:nvSpPr>
          <p:spPr>
            <a:xfrm>
              <a:off x="2507042" y="3603333"/>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A0BEAD0-BEE7-9F3E-BDAB-C3F11280C60E}"/>
                </a:ext>
              </a:extLst>
            </p:cNvPr>
            <p:cNvSpPr txBox="1"/>
            <p:nvPr/>
          </p:nvSpPr>
          <p:spPr>
            <a:xfrm>
              <a:off x="3276984" y="4588627"/>
              <a:ext cx="7074046" cy="1200329"/>
            </a:xfrm>
            <a:prstGeom prst="rect">
              <a:avLst/>
            </a:prstGeom>
            <a:noFill/>
          </p:spPr>
          <p:txBody>
            <a:bodyPr wrap="square" rtlCol="0">
              <a:spAutoFit/>
            </a:bodyPr>
            <a:lstStyle/>
            <a:p>
              <a:r>
                <a:rPr lang="pt-BR" sz="1800" dirty="0">
                  <a:effectLst/>
                </a:rPr>
                <a:t>Essa sala é o ponto de demarcação entre os provedores de serviços externos, como Internet, telefonia e TV e o cabeamento estruturado interno. É por meio dessa sala que o sinal desses provedores chegará a seus clientes na edificação, por meio do cabeamento estruturado.</a:t>
              </a:r>
              <a:endParaRPr lang="pt-BR" sz="1600" dirty="0"/>
            </a:p>
          </p:txBody>
        </p:sp>
      </p:grpSp>
    </p:spTree>
    <p:extLst>
      <p:ext uri="{BB962C8B-B14F-4D97-AF65-F5344CB8AC3E}">
        <p14:creationId xmlns:p14="http://schemas.microsoft.com/office/powerpoint/2010/main" val="20778590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F55F0E-1455-5F2B-4F4D-9DF6126BD935}"/>
              </a:ext>
            </a:extLst>
          </p:cNvPr>
          <p:cNvSpPr>
            <a:spLocks noGrp="1"/>
          </p:cNvSpPr>
          <p:nvPr>
            <p:ph type="body" sz="quarter" idx="10"/>
          </p:nvPr>
        </p:nvSpPr>
        <p:spPr/>
        <p:txBody>
          <a:bodyPr/>
          <a:lstStyle/>
          <a:p>
            <a:r>
              <a:rPr lang="pt-BR" dirty="0"/>
              <a:t>Ambientes</a:t>
            </a:r>
          </a:p>
        </p:txBody>
      </p:sp>
      <p:sp>
        <p:nvSpPr>
          <p:cNvPr id="3" name="Espaço Reservado para Texto 26">
            <a:extLst>
              <a:ext uri="{FF2B5EF4-FFF2-40B4-BE49-F238E27FC236}">
                <a16:creationId xmlns:a16="http://schemas.microsoft.com/office/drawing/2014/main" id="{0EAA640D-380D-AC19-17EB-2FFBA4A198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Requisitos dos espaços de telecomunicações</a:t>
            </a:r>
          </a:p>
        </p:txBody>
      </p:sp>
      <p:sp>
        <p:nvSpPr>
          <p:cNvPr id="4" name="CaixaDeTexto 3">
            <a:extLst>
              <a:ext uri="{FF2B5EF4-FFF2-40B4-BE49-F238E27FC236}">
                <a16:creationId xmlns:a16="http://schemas.microsoft.com/office/drawing/2014/main" id="{2B58B0D7-9945-E98D-10F5-3521DB9D1A3F}"/>
              </a:ext>
            </a:extLst>
          </p:cNvPr>
          <p:cNvSpPr txBox="1"/>
          <p:nvPr/>
        </p:nvSpPr>
        <p:spPr>
          <a:xfrm>
            <a:off x="1019175" y="2571920"/>
            <a:ext cx="10153650" cy="923330"/>
          </a:xfrm>
          <a:prstGeom prst="rect">
            <a:avLst/>
          </a:prstGeom>
          <a:noFill/>
        </p:spPr>
        <p:txBody>
          <a:bodyPr wrap="square">
            <a:spAutoFit/>
          </a:bodyPr>
          <a:lstStyle/>
          <a:p>
            <a:r>
              <a:rPr lang="pt-BR" dirty="0">
                <a:solidFill>
                  <a:schemeClr val="bg2">
                    <a:lumMod val="25000"/>
                  </a:schemeClr>
                </a:solidFill>
              </a:rPr>
              <a:t>É de suma importância que os projetistas deem atenção à segurança orgânica, à localização apropriada das salas, à infraestrutura adequada para conexão entre salas, à especificação de carga dos pisos, à sinalização adequada e ao formato adequado das portas.</a:t>
            </a:r>
          </a:p>
        </p:txBody>
      </p:sp>
      <p:grpSp>
        <p:nvGrpSpPr>
          <p:cNvPr id="5" name="Agrupar 4">
            <a:extLst>
              <a:ext uri="{FF2B5EF4-FFF2-40B4-BE49-F238E27FC236}">
                <a16:creationId xmlns:a16="http://schemas.microsoft.com/office/drawing/2014/main" id="{BE1E741F-4CB4-9C41-35EA-6C630CE54A09}"/>
              </a:ext>
            </a:extLst>
          </p:cNvPr>
          <p:cNvGrpSpPr/>
          <p:nvPr/>
        </p:nvGrpSpPr>
        <p:grpSpPr>
          <a:xfrm>
            <a:off x="1019175" y="4354258"/>
            <a:ext cx="10418799" cy="923330"/>
            <a:chOff x="754026" y="2264253"/>
            <a:chExt cx="10418799" cy="923330"/>
          </a:xfrm>
        </p:grpSpPr>
        <p:sp>
          <p:nvSpPr>
            <p:cNvPr id="6" name="CaixaDeTexto 5">
              <a:extLst>
                <a:ext uri="{FF2B5EF4-FFF2-40B4-BE49-F238E27FC236}">
                  <a16:creationId xmlns:a16="http://schemas.microsoft.com/office/drawing/2014/main" id="{AB6B82B9-1CCB-1974-F405-718563C4AD03}"/>
                </a:ext>
              </a:extLst>
            </p:cNvPr>
            <p:cNvSpPr txBox="1"/>
            <p:nvPr/>
          </p:nvSpPr>
          <p:spPr>
            <a:xfrm>
              <a:off x="1019175" y="2332071"/>
              <a:ext cx="10153650" cy="830997"/>
            </a:xfrm>
            <a:prstGeom prst="rect">
              <a:avLst/>
            </a:prstGeom>
            <a:noFill/>
          </p:spPr>
          <p:txBody>
            <a:bodyPr wrap="square">
              <a:spAutoFit/>
            </a:bodyPr>
            <a:lstStyle/>
            <a:p>
              <a:r>
                <a:rPr lang="pt-BR" sz="2400" dirty="0">
                  <a:effectLst/>
                </a:rPr>
                <a:t>É fundamental atentar aos parâmetros de climatização necessários ao bom funcionamento dos dispositivos de TI.</a:t>
              </a:r>
              <a:endParaRPr lang="pt-BR" sz="2400" dirty="0"/>
            </a:p>
          </p:txBody>
        </p:sp>
        <p:sp>
          <p:nvSpPr>
            <p:cNvPr id="7" name="Retângulo: Cantos Arredondados 6">
              <a:extLst>
                <a:ext uri="{FF2B5EF4-FFF2-40B4-BE49-F238E27FC236}">
                  <a16:creationId xmlns:a16="http://schemas.microsoft.com/office/drawing/2014/main" id="{2594A934-14EA-6146-AB4D-C83334715CC4}"/>
                </a:ext>
              </a:extLst>
            </p:cNvPr>
            <p:cNvSpPr/>
            <p:nvPr/>
          </p:nvSpPr>
          <p:spPr>
            <a:xfrm flipH="1">
              <a:off x="754026" y="2264253"/>
              <a:ext cx="45719" cy="923330"/>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9331644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BD26303-1985-3381-F262-4ADBE44C0374}"/>
              </a:ext>
            </a:extLst>
          </p:cNvPr>
          <p:cNvSpPr>
            <a:spLocks noGrp="1"/>
          </p:cNvSpPr>
          <p:nvPr>
            <p:ph type="body" sz="quarter" idx="10"/>
          </p:nvPr>
        </p:nvSpPr>
        <p:spPr/>
        <p:txBody>
          <a:bodyPr/>
          <a:lstStyle/>
          <a:p>
            <a:r>
              <a:rPr lang="pt-BR" dirty="0"/>
              <a:t>Conceito</a:t>
            </a:r>
          </a:p>
        </p:txBody>
      </p:sp>
      <p:sp>
        <p:nvSpPr>
          <p:cNvPr id="3" name="CaixaDeTexto 2">
            <a:extLst>
              <a:ext uri="{FF2B5EF4-FFF2-40B4-BE49-F238E27FC236}">
                <a16:creationId xmlns:a16="http://schemas.microsoft.com/office/drawing/2014/main" id="{18C33AF6-44F0-48D9-1FC9-D978EBBC9CCC}"/>
              </a:ext>
            </a:extLst>
          </p:cNvPr>
          <p:cNvSpPr txBox="1"/>
          <p:nvPr/>
        </p:nvSpPr>
        <p:spPr>
          <a:xfrm>
            <a:off x="1019175" y="1441450"/>
            <a:ext cx="10153650" cy="369332"/>
          </a:xfrm>
          <a:prstGeom prst="rect">
            <a:avLst/>
          </a:prstGeom>
          <a:noFill/>
        </p:spPr>
        <p:txBody>
          <a:bodyPr wrap="square">
            <a:spAutoFit/>
          </a:bodyPr>
          <a:lstStyle/>
          <a:p>
            <a:r>
              <a:rPr lang="pt-BR" dirty="0">
                <a:solidFill>
                  <a:schemeClr val="bg2">
                    <a:lumMod val="25000"/>
                  </a:schemeClr>
                </a:solidFill>
              </a:rPr>
              <a:t>Virtualização:</a:t>
            </a:r>
          </a:p>
        </p:txBody>
      </p:sp>
      <p:sp>
        <p:nvSpPr>
          <p:cNvPr id="5" name="Retângulo: Cantos Arredondados 4">
            <a:extLst>
              <a:ext uri="{FF2B5EF4-FFF2-40B4-BE49-F238E27FC236}">
                <a16:creationId xmlns:a16="http://schemas.microsoft.com/office/drawing/2014/main" id="{CB903647-2429-4294-C2BC-FCAFA63CC19C}"/>
              </a:ext>
            </a:extLst>
          </p:cNvPr>
          <p:cNvSpPr/>
          <p:nvPr/>
        </p:nvSpPr>
        <p:spPr>
          <a:xfrm>
            <a:off x="1049125" y="2174714"/>
            <a:ext cx="4541351" cy="64633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A23D049-A34B-0C9B-CBBD-8EC7C92D9D0E}"/>
              </a:ext>
            </a:extLst>
          </p:cNvPr>
          <p:cNvSpPr txBox="1"/>
          <p:nvPr/>
        </p:nvSpPr>
        <p:spPr>
          <a:xfrm>
            <a:off x="1193843" y="2142836"/>
            <a:ext cx="4251914" cy="646331"/>
          </a:xfrm>
          <a:prstGeom prst="rect">
            <a:avLst/>
          </a:prstGeom>
          <a:noFill/>
        </p:spPr>
        <p:txBody>
          <a:bodyPr wrap="square">
            <a:spAutoFit/>
          </a:bodyPr>
          <a:lstStyle/>
          <a:p>
            <a:pPr algn="ctr"/>
            <a:r>
              <a:rPr lang="pt-BR" b="1" dirty="0"/>
              <a:t>Particionamento de um servidor físico em vários servidores lógicos.</a:t>
            </a:r>
          </a:p>
        </p:txBody>
      </p:sp>
      <p:sp>
        <p:nvSpPr>
          <p:cNvPr id="10" name="Retângulo: Cantos Arredondados 9">
            <a:extLst>
              <a:ext uri="{FF2B5EF4-FFF2-40B4-BE49-F238E27FC236}">
                <a16:creationId xmlns:a16="http://schemas.microsoft.com/office/drawing/2014/main" id="{C1229EC0-AAC4-D718-D18B-87A221780E2B}"/>
              </a:ext>
            </a:extLst>
          </p:cNvPr>
          <p:cNvSpPr/>
          <p:nvPr/>
        </p:nvSpPr>
        <p:spPr>
          <a:xfrm>
            <a:off x="6522191" y="2142836"/>
            <a:ext cx="4650634" cy="9233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F80455E-86E4-3735-F9F0-86C66DB27157}"/>
              </a:ext>
            </a:extLst>
          </p:cNvPr>
          <p:cNvSpPr txBox="1"/>
          <p:nvPr/>
        </p:nvSpPr>
        <p:spPr>
          <a:xfrm>
            <a:off x="6522191" y="2108823"/>
            <a:ext cx="4769882" cy="923330"/>
          </a:xfrm>
          <a:prstGeom prst="rect">
            <a:avLst/>
          </a:prstGeom>
          <a:noFill/>
        </p:spPr>
        <p:txBody>
          <a:bodyPr wrap="square">
            <a:spAutoFit/>
          </a:bodyPr>
          <a:lstStyle/>
          <a:p>
            <a:pPr algn="ctr"/>
            <a:r>
              <a:rPr lang="pt-BR" b="1" dirty="0"/>
              <a:t>Camada intermediária entre a aplicação que está em operação na máquina virtual e o hardware do servidor.</a:t>
            </a:r>
          </a:p>
        </p:txBody>
      </p:sp>
      <p:pic>
        <p:nvPicPr>
          <p:cNvPr id="12" name="Imagem 11">
            <a:extLst>
              <a:ext uri="{FF2B5EF4-FFF2-40B4-BE49-F238E27FC236}">
                <a16:creationId xmlns:a16="http://schemas.microsoft.com/office/drawing/2014/main" id="{7203A36B-D131-42DC-4C89-C099E66BBCE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99928" y="3108965"/>
            <a:ext cx="4889130" cy="2754060"/>
          </a:xfrm>
          <a:prstGeom prst="rect">
            <a:avLst/>
          </a:prstGeom>
        </p:spPr>
      </p:pic>
      <p:sp>
        <p:nvSpPr>
          <p:cNvPr id="13" name="CaixaDeTexto 12">
            <a:extLst>
              <a:ext uri="{FF2B5EF4-FFF2-40B4-BE49-F238E27FC236}">
                <a16:creationId xmlns:a16="http://schemas.microsoft.com/office/drawing/2014/main" id="{FFC0A77A-313B-4AD2-F16F-41445BC0D192}"/>
              </a:ext>
            </a:extLst>
          </p:cNvPr>
          <p:cNvSpPr txBox="1"/>
          <p:nvPr/>
        </p:nvSpPr>
        <p:spPr>
          <a:xfrm>
            <a:off x="1193843" y="5863025"/>
            <a:ext cx="2271414" cy="307777"/>
          </a:xfrm>
          <a:prstGeom prst="rect">
            <a:avLst/>
          </a:prstGeom>
          <a:noFill/>
        </p:spPr>
        <p:txBody>
          <a:bodyPr wrap="square">
            <a:spAutoFit/>
          </a:bodyPr>
          <a:lstStyle/>
          <a:p>
            <a:r>
              <a:rPr lang="pt-BR" sz="1400" dirty="0">
                <a:effectLst/>
              </a:rPr>
              <a:t>Conceito de virtualização 1.</a:t>
            </a:r>
            <a:endParaRPr lang="pt-BR" sz="1400" dirty="0"/>
          </a:p>
        </p:txBody>
      </p:sp>
      <p:pic>
        <p:nvPicPr>
          <p:cNvPr id="14" name="Imagem 13">
            <a:extLst>
              <a:ext uri="{FF2B5EF4-FFF2-40B4-BE49-F238E27FC236}">
                <a16:creationId xmlns:a16="http://schemas.microsoft.com/office/drawing/2014/main" id="{1177F69F-7CBB-AE97-9D29-3322A4E0094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402943" y="3090812"/>
            <a:ext cx="4889129" cy="2754060"/>
          </a:xfrm>
          <a:prstGeom prst="rect">
            <a:avLst/>
          </a:prstGeom>
        </p:spPr>
      </p:pic>
      <p:sp>
        <p:nvSpPr>
          <p:cNvPr id="15" name="CaixaDeTexto 14">
            <a:extLst>
              <a:ext uri="{FF2B5EF4-FFF2-40B4-BE49-F238E27FC236}">
                <a16:creationId xmlns:a16="http://schemas.microsoft.com/office/drawing/2014/main" id="{A04CE66F-0271-4577-909A-93BC12AEEBD1}"/>
              </a:ext>
            </a:extLst>
          </p:cNvPr>
          <p:cNvSpPr txBox="1"/>
          <p:nvPr/>
        </p:nvSpPr>
        <p:spPr>
          <a:xfrm>
            <a:off x="6918357" y="5863025"/>
            <a:ext cx="2271414" cy="307777"/>
          </a:xfrm>
          <a:prstGeom prst="rect">
            <a:avLst/>
          </a:prstGeom>
          <a:noFill/>
        </p:spPr>
        <p:txBody>
          <a:bodyPr wrap="square">
            <a:spAutoFit/>
          </a:bodyPr>
          <a:lstStyle/>
          <a:p>
            <a:r>
              <a:rPr lang="pt-BR" sz="1400" dirty="0">
                <a:effectLst/>
              </a:rPr>
              <a:t>Conceito de virtualização 2.</a:t>
            </a:r>
            <a:endParaRPr lang="pt-BR" sz="1400" dirty="0"/>
          </a:p>
        </p:txBody>
      </p:sp>
      <p:cxnSp>
        <p:nvCxnSpPr>
          <p:cNvPr id="4" name="Conector reto 3">
            <a:extLst>
              <a:ext uri="{FF2B5EF4-FFF2-40B4-BE49-F238E27FC236}">
                <a16:creationId xmlns:a16="http://schemas.microsoft.com/office/drawing/2014/main" id="{910A00A5-1635-3129-F148-4C008A186B13}"/>
              </a:ext>
            </a:extLst>
          </p:cNvPr>
          <p:cNvCxnSpPr>
            <a:cxnSpLocks/>
          </p:cNvCxnSpPr>
          <p:nvPr/>
        </p:nvCxnSpPr>
        <p:spPr>
          <a:xfrm flipV="1">
            <a:off x="1272727" y="6150945"/>
            <a:ext cx="4317749" cy="34052"/>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CF4A70DD-2ADD-F616-9DC9-7F14DC6F3E4C}"/>
              </a:ext>
            </a:extLst>
          </p:cNvPr>
          <p:cNvCxnSpPr>
            <a:cxnSpLocks/>
          </p:cNvCxnSpPr>
          <p:nvPr/>
        </p:nvCxnSpPr>
        <p:spPr>
          <a:xfrm>
            <a:off x="6982828" y="6150945"/>
            <a:ext cx="384860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65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A24C38A-26E0-1568-0746-87B027CC0465}"/>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F568095F-379F-653E-B6B4-44AB3BC89296}"/>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Energia</a:t>
            </a:r>
          </a:p>
        </p:txBody>
      </p:sp>
      <p:grpSp>
        <p:nvGrpSpPr>
          <p:cNvPr id="4" name="Agrupar 3">
            <a:extLst>
              <a:ext uri="{FF2B5EF4-FFF2-40B4-BE49-F238E27FC236}">
                <a16:creationId xmlns:a16="http://schemas.microsoft.com/office/drawing/2014/main" id="{2742784A-D42A-A3C5-E458-13D8DDEE5142}"/>
              </a:ext>
            </a:extLst>
          </p:cNvPr>
          <p:cNvGrpSpPr/>
          <p:nvPr/>
        </p:nvGrpSpPr>
        <p:grpSpPr>
          <a:xfrm>
            <a:off x="1104546" y="2945684"/>
            <a:ext cx="10068279" cy="1260474"/>
            <a:chOff x="799746" y="2264252"/>
            <a:chExt cx="10373079" cy="1421304"/>
          </a:xfrm>
        </p:grpSpPr>
        <p:sp>
          <p:nvSpPr>
            <p:cNvPr id="5" name="CaixaDeTexto 4">
              <a:extLst>
                <a:ext uri="{FF2B5EF4-FFF2-40B4-BE49-F238E27FC236}">
                  <a16:creationId xmlns:a16="http://schemas.microsoft.com/office/drawing/2014/main" id="{E9CB6054-A551-46BE-EFD1-EE407DEB33DF}"/>
                </a:ext>
              </a:extLst>
            </p:cNvPr>
            <p:cNvSpPr txBox="1"/>
            <p:nvPr/>
          </p:nvSpPr>
          <p:spPr>
            <a:xfrm>
              <a:off x="1019175" y="2332071"/>
              <a:ext cx="10153650" cy="1353485"/>
            </a:xfrm>
            <a:prstGeom prst="rect">
              <a:avLst/>
            </a:prstGeom>
            <a:noFill/>
          </p:spPr>
          <p:txBody>
            <a:bodyPr wrap="square">
              <a:spAutoFit/>
            </a:bodyPr>
            <a:lstStyle/>
            <a:p>
              <a:r>
                <a:rPr lang="pt-BR" sz="2400" dirty="0">
                  <a:effectLst/>
                </a:rPr>
                <a:t>Para suprir a demanda energética desses espaços, os administradores de datacenter têm buscado alternativas limpas, por meio de fontes de energias renováveis, como a eólica, solar ou das marés.</a:t>
              </a:r>
              <a:endParaRPr lang="pt-BR" sz="2400" dirty="0"/>
            </a:p>
          </p:txBody>
        </p:sp>
        <p:sp>
          <p:nvSpPr>
            <p:cNvPr id="6" name="Retângulo: Cantos Arredondados 5">
              <a:extLst>
                <a:ext uri="{FF2B5EF4-FFF2-40B4-BE49-F238E27FC236}">
                  <a16:creationId xmlns:a16="http://schemas.microsoft.com/office/drawing/2014/main" id="{5E6A141A-EE14-DB54-93A1-A3D436B6C025}"/>
                </a:ext>
              </a:extLst>
            </p:cNvPr>
            <p:cNvSpPr/>
            <p:nvPr/>
          </p:nvSpPr>
          <p:spPr>
            <a:xfrm>
              <a:off x="799746" y="2264252"/>
              <a:ext cx="47103" cy="1421303"/>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269483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BD26303-1985-3381-F262-4ADBE44C0374}"/>
              </a:ext>
            </a:extLst>
          </p:cNvPr>
          <p:cNvSpPr>
            <a:spLocks noGrp="1"/>
          </p:cNvSpPr>
          <p:nvPr>
            <p:ph type="body" sz="quarter" idx="10"/>
          </p:nvPr>
        </p:nvSpPr>
        <p:spPr/>
        <p:txBody>
          <a:bodyPr/>
          <a:lstStyle/>
          <a:p>
            <a:r>
              <a:rPr lang="pt-BR" dirty="0"/>
              <a:t>Conceito</a:t>
            </a:r>
          </a:p>
        </p:txBody>
      </p:sp>
      <p:sp>
        <p:nvSpPr>
          <p:cNvPr id="3" name="CaixaDeTexto 2">
            <a:extLst>
              <a:ext uri="{FF2B5EF4-FFF2-40B4-BE49-F238E27FC236}">
                <a16:creationId xmlns:a16="http://schemas.microsoft.com/office/drawing/2014/main" id="{18C33AF6-44F0-48D9-1FC9-D978EBBC9CCC}"/>
              </a:ext>
            </a:extLst>
          </p:cNvPr>
          <p:cNvSpPr txBox="1"/>
          <p:nvPr/>
        </p:nvSpPr>
        <p:spPr>
          <a:xfrm>
            <a:off x="1019175" y="1441450"/>
            <a:ext cx="10153650" cy="369332"/>
          </a:xfrm>
          <a:prstGeom prst="rect">
            <a:avLst/>
          </a:prstGeom>
          <a:noFill/>
        </p:spPr>
        <p:txBody>
          <a:bodyPr wrap="square">
            <a:spAutoFit/>
          </a:bodyPr>
          <a:lstStyle/>
          <a:p>
            <a:r>
              <a:rPr lang="pt-BR" dirty="0" err="1">
                <a:solidFill>
                  <a:schemeClr val="bg2">
                    <a:lumMod val="25000"/>
                  </a:schemeClr>
                </a:solidFill>
              </a:rPr>
              <a:t>Hypervisor</a:t>
            </a:r>
            <a:r>
              <a:rPr lang="pt-BR" dirty="0">
                <a:solidFill>
                  <a:schemeClr val="bg2">
                    <a:lumMod val="25000"/>
                  </a:schemeClr>
                </a:solidFill>
              </a:rPr>
              <a:t>, também conhecida como Monitor de Máquina Virtual (</a:t>
            </a:r>
            <a:r>
              <a:rPr lang="pt-BR" dirty="0" err="1">
                <a:solidFill>
                  <a:schemeClr val="bg2">
                    <a:lumMod val="25000"/>
                  </a:schemeClr>
                </a:solidFill>
              </a:rPr>
              <a:t>VMM</a:t>
            </a:r>
            <a:r>
              <a:rPr lang="pt-BR" dirty="0">
                <a:solidFill>
                  <a:schemeClr val="bg2">
                    <a:lumMod val="25000"/>
                  </a:schemeClr>
                </a:solidFill>
              </a:rPr>
              <a:t> – Virtual </a:t>
            </a:r>
            <a:r>
              <a:rPr lang="pt-BR" dirty="0" err="1">
                <a:solidFill>
                  <a:schemeClr val="bg2">
                    <a:lumMod val="25000"/>
                  </a:schemeClr>
                </a:solidFill>
              </a:rPr>
              <a:t>Machine</a:t>
            </a:r>
            <a:r>
              <a:rPr lang="pt-BR" dirty="0">
                <a:solidFill>
                  <a:schemeClr val="bg2">
                    <a:lumMod val="25000"/>
                  </a:schemeClr>
                </a:solidFill>
              </a:rPr>
              <a:t> Monitor):</a:t>
            </a:r>
          </a:p>
        </p:txBody>
      </p:sp>
      <p:pic>
        <p:nvPicPr>
          <p:cNvPr id="12" name="Imagem 11">
            <a:extLst>
              <a:ext uri="{FF2B5EF4-FFF2-40B4-BE49-F238E27FC236}">
                <a16:creationId xmlns:a16="http://schemas.microsoft.com/office/drawing/2014/main" id="{7203A36B-D131-42DC-4C89-C099E66BBCED}"/>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00654" y="2139093"/>
            <a:ext cx="5790691" cy="3755810"/>
          </a:xfrm>
          <a:prstGeom prst="rect">
            <a:avLst/>
          </a:prstGeom>
        </p:spPr>
      </p:pic>
      <p:sp>
        <p:nvSpPr>
          <p:cNvPr id="13" name="CaixaDeTexto 12">
            <a:extLst>
              <a:ext uri="{FF2B5EF4-FFF2-40B4-BE49-F238E27FC236}">
                <a16:creationId xmlns:a16="http://schemas.microsoft.com/office/drawing/2014/main" id="{FFC0A77A-313B-4AD2-F16F-41445BC0D192}"/>
              </a:ext>
            </a:extLst>
          </p:cNvPr>
          <p:cNvSpPr txBox="1"/>
          <p:nvPr/>
        </p:nvSpPr>
        <p:spPr>
          <a:xfrm>
            <a:off x="3400425" y="5741014"/>
            <a:ext cx="1590038" cy="307777"/>
          </a:xfrm>
          <a:prstGeom prst="rect">
            <a:avLst/>
          </a:prstGeom>
          <a:noFill/>
        </p:spPr>
        <p:txBody>
          <a:bodyPr wrap="square">
            <a:spAutoFit/>
          </a:bodyPr>
          <a:lstStyle/>
          <a:p>
            <a:r>
              <a:rPr lang="pt-BR" sz="1400" dirty="0" err="1">
                <a:effectLst/>
              </a:rPr>
              <a:t>Hypervisor</a:t>
            </a:r>
            <a:r>
              <a:rPr lang="pt-BR" sz="1400" dirty="0">
                <a:effectLst/>
              </a:rPr>
              <a:t>.</a:t>
            </a:r>
            <a:endParaRPr lang="pt-BR" sz="1400" dirty="0"/>
          </a:p>
        </p:txBody>
      </p:sp>
      <p:cxnSp>
        <p:nvCxnSpPr>
          <p:cNvPr id="4" name="Conector reto 3">
            <a:extLst>
              <a:ext uri="{FF2B5EF4-FFF2-40B4-BE49-F238E27FC236}">
                <a16:creationId xmlns:a16="http://schemas.microsoft.com/office/drawing/2014/main" id="{676FADD6-8FB3-FB2C-A6DE-E526539A2C9C}"/>
              </a:ext>
            </a:extLst>
          </p:cNvPr>
          <p:cNvCxnSpPr>
            <a:cxnSpLocks/>
          </p:cNvCxnSpPr>
          <p:nvPr/>
        </p:nvCxnSpPr>
        <p:spPr>
          <a:xfrm>
            <a:off x="3400425" y="6048791"/>
            <a:ext cx="526732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048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ACD40C8-70E8-D93A-60A0-0923F2EA3CBD}"/>
              </a:ext>
            </a:extLst>
          </p:cNvPr>
          <p:cNvSpPr>
            <a:spLocks noGrp="1"/>
          </p:cNvSpPr>
          <p:nvPr>
            <p:ph type="body" sz="quarter" idx="10"/>
          </p:nvPr>
        </p:nvSpPr>
        <p:spPr/>
        <p:txBody>
          <a:bodyPr/>
          <a:lstStyle/>
          <a:p>
            <a:r>
              <a:rPr lang="pt-BR" dirty="0"/>
              <a:t>Máquina virtual</a:t>
            </a:r>
          </a:p>
        </p:txBody>
      </p:sp>
      <p:sp>
        <p:nvSpPr>
          <p:cNvPr id="3" name="CaixaDeTexto 2">
            <a:extLst>
              <a:ext uri="{FF2B5EF4-FFF2-40B4-BE49-F238E27FC236}">
                <a16:creationId xmlns:a16="http://schemas.microsoft.com/office/drawing/2014/main" id="{1C84BDDA-0728-E2D9-8874-5279F44AB186}"/>
              </a:ext>
            </a:extLst>
          </p:cNvPr>
          <p:cNvSpPr txBox="1"/>
          <p:nvPr/>
        </p:nvSpPr>
        <p:spPr>
          <a:xfrm>
            <a:off x="1019175" y="2087836"/>
            <a:ext cx="10153650" cy="923330"/>
          </a:xfrm>
          <a:prstGeom prst="rect">
            <a:avLst/>
          </a:prstGeom>
          <a:noFill/>
        </p:spPr>
        <p:txBody>
          <a:bodyPr wrap="square">
            <a:spAutoFit/>
          </a:bodyPr>
          <a:lstStyle/>
          <a:p>
            <a:r>
              <a:rPr lang="pt-BR" dirty="0">
                <a:solidFill>
                  <a:schemeClr val="bg2">
                    <a:lumMod val="25000"/>
                  </a:schemeClr>
                </a:solidFill>
              </a:rPr>
              <a:t>Container de software isolado e capaz de operar sistemas operacionais e aplicações próprias como se estivesse instalada diretamente em uma máquina física.</a:t>
            </a:r>
          </a:p>
          <a:p>
            <a:pPr marL="285750" indent="-285750">
              <a:buFont typeface="Arial" panose="020B0604020202020204" pitchFamily="34" charset="0"/>
              <a:buChar char="•"/>
            </a:pPr>
            <a:endParaRPr lang="pt-BR" dirty="0">
              <a:solidFill>
                <a:schemeClr val="bg2">
                  <a:lumMod val="25000"/>
                </a:schemeClr>
              </a:solidFill>
            </a:endParaRPr>
          </a:p>
        </p:txBody>
      </p:sp>
      <p:grpSp>
        <p:nvGrpSpPr>
          <p:cNvPr id="4" name="Agrupar 3">
            <a:extLst>
              <a:ext uri="{FF2B5EF4-FFF2-40B4-BE49-F238E27FC236}">
                <a16:creationId xmlns:a16="http://schemas.microsoft.com/office/drawing/2014/main" id="{995A5D1C-FAFB-550D-D7E7-7587690A8FDD}"/>
              </a:ext>
            </a:extLst>
          </p:cNvPr>
          <p:cNvGrpSpPr/>
          <p:nvPr/>
        </p:nvGrpSpPr>
        <p:grpSpPr>
          <a:xfrm>
            <a:off x="1019175" y="3385170"/>
            <a:ext cx="10418799" cy="923330"/>
            <a:chOff x="754026" y="2264253"/>
            <a:chExt cx="10418799" cy="923330"/>
          </a:xfrm>
        </p:grpSpPr>
        <p:sp>
          <p:nvSpPr>
            <p:cNvPr id="5" name="CaixaDeTexto 4">
              <a:extLst>
                <a:ext uri="{FF2B5EF4-FFF2-40B4-BE49-F238E27FC236}">
                  <a16:creationId xmlns:a16="http://schemas.microsoft.com/office/drawing/2014/main" id="{BA4DB0B6-3B97-7407-994B-707F069206FB}"/>
                </a:ext>
              </a:extLst>
            </p:cNvPr>
            <p:cNvSpPr txBox="1"/>
            <p:nvPr/>
          </p:nvSpPr>
          <p:spPr>
            <a:xfrm>
              <a:off x="1019175" y="2332071"/>
              <a:ext cx="10153650" cy="830997"/>
            </a:xfrm>
            <a:prstGeom prst="rect">
              <a:avLst/>
            </a:prstGeom>
            <a:noFill/>
          </p:spPr>
          <p:txBody>
            <a:bodyPr wrap="square">
              <a:spAutoFit/>
            </a:bodyPr>
            <a:lstStyle/>
            <a:p>
              <a:r>
                <a:rPr lang="pt-BR" sz="2400" dirty="0">
                  <a:effectLst/>
                </a:rPr>
                <a:t>Um sistema operacional não possui a capacidade de diferenciar se está sendo processado por uma máquina real ou por uma máquina virtual.</a:t>
              </a:r>
              <a:endParaRPr lang="pt-BR" sz="2400" dirty="0"/>
            </a:p>
          </p:txBody>
        </p:sp>
        <p:sp>
          <p:nvSpPr>
            <p:cNvPr id="6" name="Retângulo: Cantos Arredondados 5">
              <a:extLst>
                <a:ext uri="{FF2B5EF4-FFF2-40B4-BE49-F238E27FC236}">
                  <a16:creationId xmlns:a16="http://schemas.microsoft.com/office/drawing/2014/main" id="{26E2600F-114D-D967-DCE5-D0EA970BBE54}"/>
                </a:ext>
              </a:extLst>
            </p:cNvPr>
            <p:cNvSpPr/>
            <p:nvPr/>
          </p:nvSpPr>
          <p:spPr>
            <a:xfrm flipH="1">
              <a:off x="754026" y="2264253"/>
              <a:ext cx="45719" cy="923330"/>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8407111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ACD40C8-70E8-D93A-60A0-0923F2EA3CBD}"/>
              </a:ext>
            </a:extLst>
          </p:cNvPr>
          <p:cNvSpPr>
            <a:spLocks noGrp="1"/>
          </p:cNvSpPr>
          <p:nvPr>
            <p:ph type="body" sz="quarter" idx="10"/>
          </p:nvPr>
        </p:nvSpPr>
        <p:spPr/>
        <p:txBody>
          <a:bodyPr/>
          <a:lstStyle/>
          <a:p>
            <a:r>
              <a:rPr lang="pt-BR" dirty="0"/>
              <a:t>Máquina virtual</a:t>
            </a:r>
          </a:p>
        </p:txBody>
      </p:sp>
      <p:sp>
        <p:nvSpPr>
          <p:cNvPr id="7" name="CaixaDeTexto 6">
            <a:extLst>
              <a:ext uri="{FF2B5EF4-FFF2-40B4-BE49-F238E27FC236}">
                <a16:creationId xmlns:a16="http://schemas.microsoft.com/office/drawing/2014/main" id="{61C14CD6-0BF4-9F7A-66DB-860DC608AB13}"/>
              </a:ext>
            </a:extLst>
          </p:cNvPr>
          <p:cNvSpPr txBox="1"/>
          <p:nvPr/>
        </p:nvSpPr>
        <p:spPr>
          <a:xfrm>
            <a:off x="3238500" y="5968529"/>
            <a:ext cx="2494914" cy="319323"/>
          </a:xfrm>
          <a:prstGeom prst="rect">
            <a:avLst/>
          </a:prstGeom>
          <a:noFill/>
        </p:spPr>
        <p:txBody>
          <a:bodyPr wrap="square">
            <a:spAutoFit/>
          </a:bodyPr>
          <a:lstStyle/>
          <a:p>
            <a:r>
              <a:rPr lang="pt-BR" sz="1400" dirty="0">
                <a:effectLst/>
              </a:rPr>
              <a:t>Recursos da máquina virtual.</a:t>
            </a:r>
            <a:endParaRPr lang="pt-BR" sz="1400" dirty="0"/>
          </a:p>
        </p:txBody>
      </p:sp>
      <p:pic>
        <p:nvPicPr>
          <p:cNvPr id="8" name="Imagem 7">
            <a:extLst>
              <a:ext uri="{FF2B5EF4-FFF2-40B4-BE49-F238E27FC236}">
                <a16:creationId xmlns:a16="http://schemas.microsoft.com/office/drawing/2014/main" id="{0FEE730B-2000-0DAB-27FC-AA9D50ACD6C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131122" y="1593234"/>
            <a:ext cx="5929756" cy="4279309"/>
          </a:xfrm>
          <a:prstGeom prst="rect">
            <a:avLst/>
          </a:prstGeom>
        </p:spPr>
      </p:pic>
      <p:cxnSp>
        <p:nvCxnSpPr>
          <p:cNvPr id="3" name="Conector reto 2">
            <a:extLst>
              <a:ext uri="{FF2B5EF4-FFF2-40B4-BE49-F238E27FC236}">
                <a16:creationId xmlns:a16="http://schemas.microsoft.com/office/drawing/2014/main" id="{B7A6E0E2-35DC-6B34-082A-3A4CC47B0864}"/>
              </a:ext>
            </a:extLst>
          </p:cNvPr>
          <p:cNvCxnSpPr>
            <a:cxnSpLocks/>
          </p:cNvCxnSpPr>
          <p:nvPr/>
        </p:nvCxnSpPr>
        <p:spPr>
          <a:xfrm>
            <a:off x="3320602" y="6240370"/>
            <a:ext cx="585197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062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ACD40C8-70E8-D93A-60A0-0923F2EA3CBD}"/>
              </a:ext>
            </a:extLst>
          </p:cNvPr>
          <p:cNvSpPr>
            <a:spLocks noGrp="1"/>
          </p:cNvSpPr>
          <p:nvPr>
            <p:ph type="body" sz="quarter" idx="10"/>
          </p:nvPr>
        </p:nvSpPr>
        <p:spPr/>
        <p:txBody>
          <a:bodyPr/>
          <a:lstStyle/>
          <a:p>
            <a:r>
              <a:rPr lang="pt-BR" dirty="0"/>
              <a:t>Máquina virtual</a:t>
            </a:r>
          </a:p>
        </p:txBody>
      </p:sp>
      <p:sp>
        <p:nvSpPr>
          <p:cNvPr id="3" name="CaixaDeTexto 2">
            <a:extLst>
              <a:ext uri="{FF2B5EF4-FFF2-40B4-BE49-F238E27FC236}">
                <a16:creationId xmlns:a16="http://schemas.microsoft.com/office/drawing/2014/main" id="{1C84BDDA-0728-E2D9-8874-5279F44AB186}"/>
              </a:ext>
            </a:extLst>
          </p:cNvPr>
          <p:cNvSpPr txBox="1"/>
          <p:nvPr/>
        </p:nvSpPr>
        <p:spPr>
          <a:xfrm>
            <a:off x="1019175" y="1441450"/>
            <a:ext cx="10153650" cy="646331"/>
          </a:xfrm>
          <a:prstGeom prst="rect">
            <a:avLst/>
          </a:prstGeom>
          <a:noFill/>
        </p:spPr>
        <p:txBody>
          <a:bodyPr wrap="square">
            <a:spAutoFit/>
          </a:bodyPr>
          <a:lstStyle/>
          <a:p>
            <a:r>
              <a:rPr lang="pt-BR" dirty="0">
                <a:solidFill>
                  <a:schemeClr val="bg2">
                    <a:lumMod val="25000"/>
                  </a:schemeClr>
                </a:solidFill>
              </a:rPr>
              <a:t>Os benefícios providos pelo processo de virtualização estão principalmente relacionados à redução do Custo Total de Propriedade (TCO – Total </a:t>
            </a:r>
            <a:r>
              <a:rPr lang="pt-BR" dirty="0" err="1">
                <a:solidFill>
                  <a:schemeClr val="bg2">
                    <a:lumMod val="25000"/>
                  </a:schemeClr>
                </a:solidFill>
              </a:rPr>
              <a:t>Cost</a:t>
            </a:r>
            <a:r>
              <a:rPr lang="pt-BR" dirty="0">
                <a:solidFill>
                  <a:schemeClr val="bg2">
                    <a:lumMod val="25000"/>
                  </a:schemeClr>
                </a:solidFill>
              </a:rPr>
              <a:t> </a:t>
            </a:r>
            <a:r>
              <a:rPr lang="pt-BR" dirty="0" err="1">
                <a:solidFill>
                  <a:schemeClr val="bg2">
                    <a:lumMod val="25000"/>
                  </a:schemeClr>
                </a:solidFill>
              </a:rPr>
              <a:t>Ownership</a:t>
            </a:r>
            <a:r>
              <a:rPr lang="pt-BR" dirty="0">
                <a:solidFill>
                  <a:schemeClr val="bg2">
                    <a:lumMod val="25000"/>
                  </a:schemeClr>
                </a:solidFill>
              </a:rPr>
              <a:t>).</a:t>
            </a:r>
          </a:p>
        </p:txBody>
      </p:sp>
      <p:grpSp>
        <p:nvGrpSpPr>
          <p:cNvPr id="9" name="Agrupar 8">
            <a:extLst>
              <a:ext uri="{FF2B5EF4-FFF2-40B4-BE49-F238E27FC236}">
                <a16:creationId xmlns:a16="http://schemas.microsoft.com/office/drawing/2014/main" id="{3D276D8E-6077-E1F6-F836-22F556F1B902}"/>
              </a:ext>
            </a:extLst>
          </p:cNvPr>
          <p:cNvGrpSpPr/>
          <p:nvPr/>
        </p:nvGrpSpPr>
        <p:grpSpPr>
          <a:xfrm>
            <a:off x="1019175" y="2403760"/>
            <a:ext cx="10281691" cy="3702400"/>
            <a:chOff x="264389" y="1883060"/>
            <a:chExt cx="11784734" cy="3879729"/>
          </a:xfrm>
        </p:grpSpPr>
        <p:grpSp>
          <p:nvGrpSpPr>
            <p:cNvPr id="10" name="Agrupar 9">
              <a:extLst>
                <a:ext uri="{FF2B5EF4-FFF2-40B4-BE49-F238E27FC236}">
                  <a16:creationId xmlns:a16="http://schemas.microsoft.com/office/drawing/2014/main" id="{56E0356C-7091-16B2-EAC7-4B623B25AEE8}"/>
                </a:ext>
              </a:extLst>
            </p:cNvPr>
            <p:cNvGrpSpPr/>
            <p:nvPr/>
          </p:nvGrpSpPr>
          <p:grpSpPr>
            <a:xfrm>
              <a:off x="853374" y="2537917"/>
              <a:ext cx="11195749" cy="500400"/>
              <a:chOff x="1041397" y="841092"/>
              <a:chExt cx="11195749" cy="500400"/>
            </a:xfrm>
          </p:grpSpPr>
          <p:sp>
            <p:nvSpPr>
              <p:cNvPr id="38" name="Retângulo: Cantos Arredondados 37">
                <a:extLst>
                  <a:ext uri="{FF2B5EF4-FFF2-40B4-BE49-F238E27FC236}">
                    <a16:creationId xmlns:a16="http://schemas.microsoft.com/office/drawing/2014/main" id="{86522C41-D987-CF4F-A82F-2FC8D1E1DD72}"/>
                  </a:ext>
                </a:extLst>
              </p:cNvPr>
              <p:cNvSpPr/>
              <p:nvPr/>
            </p:nvSpPr>
            <p:spPr>
              <a:xfrm>
                <a:off x="1041397" y="841092"/>
                <a:ext cx="11147559"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9" name="CaixaDeTexto 38">
                <a:extLst>
                  <a:ext uri="{FF2B5EF4-FFF2-40B4-BE49-F238E27FC236}">
                    <a16:creationId xmlns:a16="http://schemas.microsoft.com/office/drawing/2014/main" id="{337F3FAC-D539-983E-C90E-4625C72EBAA1}"/>
                  </a:ext>
                </a:extLst>
              </p:cNvPr>
              <p:cNvSpPr txBox="1"/>
              <p:nvPr/>
            </p:nvSpPr>
            <p:spPr>
              <a:xfrm>
                <a:off x="1089586" y="886940"/>
                <a:ext cx="11147560" cy="387022"/>
              </a:xfrm>
              <a:prstGeom prst="rect">
                <a:avLst/>
              </a:prstGeom>
              <a:noFill/>
            </p:spPr>
            <p:txBody>
              <a:bodyPr wrap="square">
                <a:spAutoFit/>
              </a:bodyPr>
              <a:lstStyle/>
              <a:p>
                <a:r>
                  <a:rPr lang="pt-BR" dirty="0">
                    <a:solidFill>
                      <a:schemeClr val="bg2">
                        <a:lumMod val="25000"/>
                      </a:schemeClr>
                    </a:solidFill>
                  </a:rPr>
                  <a:t>Redução do consumo de energia.</a:t>
                </a:r>
              </a:p>
            </p:txBody>
          </p:sp>
        </p:grpSp>
        <p:sp>
          <p:nvSpPr>
            <p:cNvPr id="11" name="Retângulo: Cantos Arredondados 10">
              <a:extLst>
                <a:ext uri="{FF2B5EF4-FFF2-40B4-BE49-F238E27FC236}">
                  <a16:creationId xmlns:a16="http://schemas.microsoft.com/office/drawing/2014/main" id="{F173BF94-7271-1A42-B27B-351E435456B2}"/>
                </a:ext>
              </a:extLst>
            </p:cNvPr>
            <p:cNvSpPr/>
            <p:nvPr/>
          </p:nvSpPr>
          <p:spPr>
            <a:xfrm>
              <a:off x="851733" y="3210845"/>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2" name="CaixaDeTexto 11">
              <a:extLst>
                <a:ext uri="{FF2B5EF4-FFF2-40B4-BE49-F238E27FC236}">
                  <a16:creationId xmlns:a16="http://schemas.microsoft.com/office/drawing/2014/main" id="{BF73214E-2431-FED4-2542-70386588F6A1}"/>
                </a:ext>
              </a:extLst>
            </p:cNvPr>
            <p:cNvSpPr txBox="1"/>
            <p:nvPr/>
          </p:nvSpPr>
          <p:spPr>
            <a:xfrm>
              <a:off x="899920" y="3238964"/>
              <a:ext cx="10747511" cy="387021"/>
            </a:xfrm>
            <a:prstGeom prst="rect">
              <a:avLst/>
            </a:prstGeom>
            <a:noFill/>
          </p:spPr>
          <p:txBody>
            <a:bodyPr wrap="square">
              <a:spAutoFit/>
            </a:bodyPr>
            <a:lstStyle/>
            <a:p>
              <a:r>
                <a:rPr lang="pt-BR" dirty="0">
                  <a:solidFill>
                    <a:schemeClr val="bg2">
                      <a:lumMod val="25000"/>
                    </a:schemeClr>
                  </a:solidFill>
                  <a:effectLst/>
                </a:rPr>
                <a:t>Isolamento dos ambientes de testes.</a:t>
              </a:r>
              <a:endParaRPr lang="pt-BR" sz="2000" dirty="0">
                <a:solidFill>
                  <a:schemeClr val="bg2">
                    <a:lumMod val="25000"/>
                  </a:schemeClr>
                </a:solidFill>
              </a:endParaRPr>
            </a:p>
          </p:txBody>
        </p:sp>
        <p:sp>
          <p:nvSpPr>
            <p:cNvPr id="13" name="Retângulo: Cantos Arredondados 12">
              <a:extLst>
                <a:ext uri="{FF2B5EF4-FFF2-40B4-BE49-F238E27FC236}">
                  <a16:creationId xmlns:a16="http://schemas.microsoft.com/office/drawing/2014/main" id="{219C8FEB-E464-213E-3F8D-BB0A4D17C0A9}"/>
                </a:ext>
              </a:extLst>
            </p:cNvPr>
            <p:cNvSpPr/>
            <p:nvPr/>
          </p:nvSpPr>
          <p:spPr>
            <a:xfrm>
              <a:off x="851733" y="3883773"/>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4" name="CaixaDeTexto 13">
              <a:extLst>
                <a:ext uri="{FF2B5EF4-FFF2-40B4-BE49-F238E27FC236}">
                  <a16:creationId xmlns:a16="http://schemas.microsoft.com/office/drawing/2014/main" id="{7190365A-6C46-DE87-6773-69F4D7FFC082}"/>
                </a:ext>
              </a:extLst>
            </p:cNvPr>
            <p:cNvSpPr txBox="1"/>
            <p:nvPr/>
          </p:nvSpPr>
          <p:spPr>
            <a:xfrm>
              <a:off x="899920" y="3943812"/>
              <a:ext cx="10242687" cy="387021"/>
            </a:xfrm>
            <a:prstGeom prst="rect">
              <a:avLst/>
            </a:prstGeom>
            <a:noFill/>
          </p:spPr>
          <p:txBody>
            <a:bodyPr wrap="square">
              <a:spAutoFit/>
            </a:bodyPr>
            <a:lstStyle/>
            <a:p>
              <a:r>
                <a:rPr lang="pt-BR" dirty="0">
                  <a:solidFill>
                    <a:schemeClr val="bg2">
                      <a:lumMod val="25000"/>
                    </a:schemeClr>
                  </a:solidFill>
                </a:rPr>
                <a:t>Padronização de plataforma.</a:t>
              </a:r>
              <a:endParaRPr lang="pt-BR" sz="2000" dirty="0">
                <a:solidFill>
                  <a:schemeClr val="bg2">
                    <a:lumMod val="25000"/>
                  </a:schemeClr>
                </a:solidFill>
              </a:endParaRPr>
            </a:p>
          </p:txBody>
        </p:sp>
        <p:sp>
          <p:nvSpPr>
            <p:cNvPr id="15" name="Retângulo: Cantos Arredondados 14">
              <a:extLst>
                <a:ext uri="{FF2B5EF4-FFF2-40B4-BE49-F238E27FC236}">
                  <a16:creationId xmlns:a16="http://schemas.microsoft.com/office/drawing/2014/main" id="{1E9B24FE-D629-19C5-2423-738310906FE4}"/>
                </a:ext>
              </a:extLst>
            </p:cNvPr>
            <p:cNvSpPr/>
            <p:nvPr/>
          </p:nvSpPr>
          <p:spPr>
            <a:xfrm>
              <a:off x="851733" y="4573081"/>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6" name="CaixaDeTexto 15">
              <a:extLst>
                <a:ext uri="{FF2B5EF4-FFF2-40B4-BE49-F238E27FC236}">
                  <a16:creationId xmlns:a16="http://schemas.microsoft.com/office/drawing/2014/main" id="{03A5A187-8EE3-1787-B5F3-9532ECB9ADA4}"/>
                </a:ext>
              </a:extLst>
            </p:cNvPr>
            <p:cNvSpPr txBox="1"/>
            <p:nvPr/>
          </p:nvSpPr>
          <p:spPr>
            <a:xfrm>
              <a:off x="899921" y="4605583"/>
              <a:ext cx="11014211" cy="387021"/>
            </a:xfrm>
            <a:prstGeom prst="rect">
              <a:avLst/>
            </a:prstGeom>
            <a:noFill/>
          </p:spPr>
          <p:txBody>
            <a:bodyPr wrap="square">
              <a:spAutoFit/>
            </a:bodyPr>
            <a:lstStyle/>
            <a:p>
              <a:r>
                <a:rPr lang="pt-BR" dirty="0">
                  <a:solidFill>
                    <a:schemeClr val="bg2">
                      <a:lumMod val="25000"/>
                    </a:schemeClr>
                  </a:solidFill>
                </a:rPr>
                <a:t>Gerenciamento centralizado.</a:t>
              </a:r>
              <a:endParaRPr lang="pt-BR" sz="2000" dirty="0">
                <a:solidFill>
                  <a:schemeClr val="bg2">
                    <a:lumMod val="25000"/>
                  </a:schemeClr>
                </a:solidFill>
              </a:endParaRPr>
            </a:p>
          </p:txBody>
        </p:sp>
        <p:sp>
          <p:nvSpPr>
            <p:cNvPr id="17" name="Retângulo: Cantos Arredondados 16">
              <a:extLst>
                <a:ext uri="{FF2B5EF4-FFF2-40B4-BE49-F238E27FC236}">
                  <a16:creationId xmlns:a16="http://schemas.microsoft.com/office/drawing/2014/main" id="{362FCBE8-B2F1-DD2F-26A0-C57075C7CE33}"/>
                </a:ext>
              </a:extLst>
            </p:cNvPr>
            <p:cNvSpPr/>
            <p:nvPr/>
          </p:nvSpPr>
          <p:spPr>
            <a:xfrm>
              <a:off x="851733" y="5262389"/>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0E0D1A1F-5EA5-89EA-B528-B1754E4CAAF3}"/>
                </a:ext>
              </a:extLst>
            </p:cNvPr>
            <p:cNvSpPr txBox="1"/>
            <p:nvPr/>
          </p:nvSpPr>
          <p:spPr>
            <a:xfrm>
              <a:off x="899920" y="5307306"/>
              <a:ext cx="10966020" cy="387021"/>
            </a:xfrm>
            <a:prstGeom prst="rect">
              <a:avLst/>
            </a:prstGeom>
            <a:noFill/>
          </p:spPr>
          <p:txBody>
            <a:bodyPr wrap="square">
              <a:spAutoFit/>
            </a:bodyPr>
            <a:lstStyle/>
            <a:p>
              <a:r>
                <a:rPr lang="pt-BR" dirty="0">
                  <a:solidFill>
                    <a:schemeClr val="bg2">
                      <a:lumMod val="25000"/>
                    </a:schemeClr>
                  </a:solidFill>
                </a:rPr>
                <a:t>Simplificação dos procedimentos de alta disponibilidade e </a:t>
              </a:r>
              <a:r>
                <a:rPr lang="pt-BR" dirty="0" err="1">
                  <a:solidFill>
                    <a:schemeClr val="bg2">
                      <a:lumMod val="25000"/>
                    </a:schemeClr>
                  </a:solidFill>
                </a:rPr>
                <a:t>reuperação</a:t>
              </a:r>
              <a:r>
                <a:rPr lang="pt-BR" dirty="0">
                  <a:solidFill>
                    <a:schemeClr val="bg2">
                      <a:lumMod val="25000"/>
                    </a:schemeClr>
                  </a:solidFill>
                </a:rPr>
                <a:t> de desastres.</a:t>
              </a:r>
              <a:r>
                <a:rPr lang="pt-BR" b="1" dirty="0">
                  <a:effectLst/>
                </a:rPr>
                <a:t> </a:t>
              </a:r>
              <a:endParaRPr lang="pt-BR" sz="2000" b="1" dirty="0"/>
            </a:p>
          </p:txBody>
        </p:sp>
        <p:sp>
          <p:nvSpPr>
            <p:cNvPr id="19" name="Elipse 18">
              <a:extLst>
                <a:ext uri="{FF2B5EF4-FFF2-40B4-BE49-F238E27FC236}">
                  <a16:creationId xmlns:a16="http://schemas.microsoft.com/office/drawing/2014/main" id="{FEB5EFC2-F03D-8782-2069-19CF219AF257}"/>
                </a:ext>
              </a:extLst>
            </p:cNvPr>
            <p:cNvSpPr/>
            <p:nvPr/>
          </p:nvSpPr>
          <p:spPr>
            <a:xfrm>
              <a:off x="273914" y="1905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reto 19">
              <a:extLst>
                <a:ext uri="{FF2B5EF4-FFF2-40B4-BE49-F238E27FC236}">
                  <a16:creationId xmlns:a16="http://schemas.microsoft.com/office/drawing/2014/main" id="{0828D0E6-327A-86BA-518F-741ADD8281EB}"/>
                </a:ext>
              </a:extLst>
            </p:cNvPr>
            <p:cNvCxnSpPr>
              <a:cxnSpLocks/>
            </p:cNvCxnSpPr>
            <p:nvPr/>
          </p:nvCxnSpPr>
          <p:spPr>
            <a:xfrm>
              <a:off x="492038" y="229746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eta: para a Direita 20">
              <a:extLst>
                <a:ext uri="{FF2B5EF4-FFF2-40B4-BE49-F238E27FC236}">
                  <a16:creationId xmlns:a16="http://schemas.microsoft.com/office/drawing/2014/main" id="{89D34063-952F-915B-A36E-92EEA8C5D095}"/>
                </a:ext>
              </a:extLst>
            </p:cNvPr>
            <p:cNvSpPr/>
            <p:nvPr/>
          </p:nvSpPr>
          <p:spPr>
            <a:xfrm>
              <a:off x="413397" y="2068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Cantos Arredondados 21">
              <a:extLst>
                <a:ext uri="{FF2B5EF4-FFF2-40B4-BE49-F238E27FC236}">
                  <a16:creationId xmlns:a16="http://schemas.microsoft.com/office/drawing/2014/main" id="{CDE8460A-8D00-1DB5-E0F8-7B8CE3C58DAC}"/>
                </a:ext>
              </a:extLst>
            </p:cNvPr>
            <p:cNvSpPr/>
            <p:nvPr/>
          </p:nvSpPr>
          <p:spPr>
            <a:xfrm>
              <a:off x="853374" y="1883060"/>
              <a:ext cx="11149200" cy="49873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3" name="CaixaDeTexto 22">
              <a:extLst>
                <a:ext uri="{FF2B5EF4-FFF2-40B4-BE49-F238E27FC236}">
                  <a16:creationId xmlns:a16="http://schemas.microsoft.com/office/drawing/2014/main" id="{49DF8236-7E41-693D-6002-225A36C8F83F}"/>
                </a:ext>
              </a:extLst>
            </p:cNvPr>
            <p:cNvSpPr txBox="1"/>
            <p:nvPr/>
          </p:nvSpPr>
          <p:spPr>
            <a:xfrm>
              <a:off x="901561" y="1927021"/>
              <a:ext cx="10350725" cy="387021"/>
            </a:xfrm>
            <a:prstGeom prst="rect">
              <a:avLst/>
            </a:prstGeom>
            <a:noFill/>
          </p:spPr>
          <p:txBody>
            <a:bodyPr wrap="square">
              <a:spAutoFit/>
            </a:bodyPr>
            <a:lstStyle/>
            <a:p>
              <a:r>
                <a:rPr lang="pt-BR" dirty="0">
                  <a:solidFill>
                    <a:schemeClr val="bg2">
                      <a:lumMod val="25000"/>
                    </a:schemeClr>
                  </a:solidFill>
                </a:rPr>
                <a:t>Redução do uso do espaço físico.</a:t>
              </a:r>
            </a:p>
          </p:txBody>
        </p:sp>
        <p:sp>
          <p:nvSpPr>
            <p:cNvPr id="24" name="Elipse 23">
              <a:extLst>
                <a:ext uri="{FF2B5EF4-FFF2-40B4-BE49-F238E27FC236}">
                  <a16:creationId xmlns:a16="http://schemas.microsoft.com/office/drawing/2014/main" id="{C506A13E-1025-A7B2-2F7C-1B5F152F333C}"/>
                </a:ext>
              </a:extLst>
            </p:cNvPr>
            <p:cNvSpPr/>
            <p:nvPr/>
          </p:nvSpPr>
          <p:spPr>
            <a:xfrm>
              <a:off x="273914" y="25527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Seta: para a Direita 24">
              <a:extLst>
                <a:ext uri="{FF2B5EF4-FFF2-40B4-BE49-F238E27FC236}">
                  <a16:creationId xmlns:a16="http://schemas.microsoft.com/office/drawing/2014/main" id="{D4CCAC12-AF41-2993-FE61-4FEEF45863A9}"/>
                </a:ext>
              </a:extLst>
            </p:cNvPr>
            <p:cNvSpPr/>
            <p:nvPr/>
          </p:nvSpPr>
          <p:spPr>
            <a:xfrm>
              <a:off x="413397" y="27164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04F66453-F25A-C9A2-4341-FB96935C0147}"/>
                </a:ext>
              </a:extLst>
            </p:cNvPr>
            <p:cNvSpPr/>
            <p:nvPr/>
          </p:nvSpPr>
          <p:spPr>
            <a:xfrm>
              <a:off x="273914" y="320999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4228CA2A-4BA3-53CD-4A2A-EA54D9628BEE}"/>
                </a:ext>
              </a:extLst>
            </p:cNvPr>
            <p:cNvSpPr/>
            <p:nvPr/>
          </p:nvSpPr>
          <p:spPr>
            <a:xfrm>
              <a:off x="413397" y="337365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8" name="Conector reto 27">
              <a:extLst>
                <a:ext uri="{FF2B5EF4-FFF2-40B4-BE49-F238E27FC236}">
                  <a16:creationId xmlns:a16="http://schemas.microsoft.com/office/drawing/2014/main" id="{9FBDC3C9-3CA2-63FA-0DE3-9AA0CBF71553}"/>
                </a:ext>
              </a:extLst>
            </p:cNvPr>
            <p:cNvCxnSpPr>
              <a:cxnSpLocks/>
            </p:cNvCxnSpPr>
            <p:nvPr/>
          </p:nvCxnSpPr>
          <p:spPr>
            <a:xfrm>
              <a:off x="492038" y="296421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Elipse 28">
              <a:extLst>
                <a:ext uri="{FF2B5EF4-FFF2-40B4-BE49-F238E27FC236}">
                  <a16:creationId xmlns:a16="http://schemas.microsoft.com/office/drawing/2014/main" id="{9D718269-0916-12C0-14FA-A50B3472F38C}"/>
                </a:ext>
              </a:extLst>
            </p:cNvPr>
            <p:cNvSpPr/>
            <p:nvPr/>
          </p:nvSpPr>
          <p:spPr>
            <a:xfrm>
              <a:off x="273914" y="391484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2C65939C-5D5B-B4A9-20B6-96D59A5F1651}"/>
                </a:ext>
              </a:extLst>
            </p:cNvPr>
            <p:cNvSpPr/>
            <p:nvPr/>
          </p:nvSpPr>
          <p:spPr>
            <a:xfrm>
              <a:off x="413397" y="407850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Conector reto 30">
              <a:extLst>
                <a:ext uri="{FF2B5EF4-FFF2-40B4-BE49-F238E27FC236}">
                  <a16:creationId xmlns:a16="http://schemas.microsoft.com/office/drawing/2014/main" id="{1A9FAFCF-1003-FC21-6EAA-EA69C881E9DA}"/>
                </a:ext>
              </a:extLst>
            </p:cNvPr>
            <p:cNvCxnSpPr>
              <a:cxnSpLocks/>
            </p:cNvCxnSpPr>
            <p:nvPr/>
          </p:nvCxnSpPr>
          <p:spPr>
            <a:xfrm>
              <a:off x="492038" y="4326294"/>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051646D6-111E-1234-23D7-D0532CBDB977}"/>
                </a:ext>
              </a:extLst>
            </p:cNvPr>
            <p:cNvCxnSpPr>
              <a:cxnSpLocks/>
            </p:cNvCxnSpPr>
            <p:nvPr/>
          </p:nvCxnSpPr>
          <p:spPr>
            <a:xfrm>
              <a:off x="492038" y="3636215"/>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AC530381-1107-C559-DD18-DD52136B0343}"/>
                </a:ext>
              </a:extLst>
            </p:cNvPr>
            <p:cNvSpPr/>
            <p:nvPr/>
          </p:nvSpPr>
          <p:spPr>
            <a:xfrm>
              <a:off x="264389" y="4572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Seta: para a Direita 33">
              <a:extLst>
                <a:ext uri="{FF2B5EF4-FFF2-40B4-BE49-F238E27FC236}">
                  <a16:creationId xmlns:a16="http://schemas.microsoft.com/office/drawing/2014/main" id="{080291C2-427E-F6D6-88AF-60BB55235BE2}"/>
                </a:ext>
              </a:extLst>
            </p:cNvPr>
            <p:cNvSpPr/>
            <p:nvPr/>
          </p:nvSpPr>
          <p:spPr>
            <a:xfrm>
              <a:off x="403872" y="4735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Elipse 34">
              <a:extLst>
                <a:ext uri="{FF2B5EF4-FFF2-40B4-BE49-F238E27FC236}">
                  <a16:creationId xmlns:a16="http://schemas.microsoft.com/office/drawing/2014/main" id="{391EE2B3-90FB-DB61-82E0-21B41198B0C2}"/>
                </a:ext>
              </a:extLst>
            </p:cNvPr>
            <p:cNvSpPr/>
            <p:nvPr/>
          </p:nvSpPr>
          <p:spPr>
            <a:xfrm>
              <a:off x="264389" y="527691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Seta: para a Direita 35">
              <a:extLst>
                <a:ext uri="{FF2B5EF4-FFF2-40B4-BE49-F238E27FC236}">
                  <a16:creationId xmlns:a16="http://schemas.microsoft.com/office/drawing/2014/main" id="{B174AE0A-A8F9-F042-BB4E-7CFE5C098143}"/>
                </a:ext>
              </a:extLst>
            </p:cNvPr>
            <p:cNvSpPr/>
            <p:nvPr/>
          </p:nvSpPr>
          <p:spPr>
            <a:xfrm>
              <a:off x="403872" y="54405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7B7BC54-4E10-7A52-640F-37F34CA5E147}"/>
                </a:ext>
              </a:extLst>
            </p:cNvPr>
            <p:cNvCxnSpPr>
              <a:cxnSpLocks/>
            </p:cNvCxnSpPr>
            <p:nvPr/>
          </p:nvCxnSpPr>
          <p:spPr>
            <a:xfrm>
              <a:off x="482513" y="4998290"/>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69392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F79737-C8F6-5B6D-F6F0-6086A5A45B44}"/>
              </a:ext>
            </a:extLst>
          </p:cNvPr>
          <p:cNvSpPr>
            <a:spLocks noGrp="1"/>
          </p:cNvSpPr>
          <p:nvPr>
            <p:ph type="body" sz="quarter" idx="10"/>
          </p:nvPr>
        </p:nvSpPr>
        <p:spPr/>
        <p:txBody>
          <a:bodyPr/>
          <a:lstStyle/>
          <a:p>
            <a:r>
              <a:rPr lang="pt-BR" dirty="0"/>
              <a:t>Infraestrutura de virtualização com o VMware</a:t>
            </a:r>
          </a:p>
        </p:txBody>
      </p:sp>
      <p:sp>
        <p:nvSpPr>
          <p:cNvPr id="3" name="Espaço Reservado para Texto 26">
            <a:extLst>
              <a:ext uri="{FF2B5EF4-FFF2-40B4-BE49-F238E27FC236}">
                <a16:creationId xmlns:a16="http://schemas.microsoft.com/office/drawing/2014/main" id="{5BA6F993-A667-1680-F249-1056955E400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Infraestrutura de virtualização VMware</a:t>
            </a:r>
          </a:p>
          <a:p>
            <a:endParaRPr lang="pt-BR" sz="2800" dirty="0">
              <a:solidFill>
                <a:schemeClr val="tx1"/>
              </a:solidFill>
            </a:endParaRPr>
          </a:p>
        </p:txBody>
      </p:sp>
      <p:sp>
        <p:nvSpPr>
          <p:cNvPr id="4" name="CaixaDeTexto 3">
            <a:extLst>
              <a:ext uri="{FF2B5EF4-FFF2-40B4-BE49-F238E27FC236}">
                <a16:creationId xmlns:a16="http://schemas.microsoft.com/office/drawing/2014/main" id="{2537438D-8CA5-0009-1162-A470FA2ADB36}"/>
              </a:ext>
            </a:extLst>
          </p:cNvPr>
          <p:cNvSpPr txBox="1"/>
          <p:nvPr/>
        </p:nvSpPr>
        <p:spPr>
          <a:xfrm>
            <a:off x="1130935" y="2409805"/>
            <a:ext cx="5727065" cy="2585323"/>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infraestrutura de virtualização da VMware oferece gerenciamento, otimização de recursos e automação.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Ela inclui serviços distribuídos para alocação de recursos orientada por políticas, alta disponibilidade e backup do datacenter virtual.</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solução envolve vários componentes, com termos em inglês usados globalmente na área de TI.</a:t>
            </a:r>
          </a:p>
        </p:txBody>
      </p:sp>
      <p:sp>
        <p:nvSpPr>
          <p:cNvPr id="5" name="CaixaDeTexto 4">
            <a:extLst>
              <a:ext uri="{FF2B5EF4-FFF2-40B4-BE49-F238E27FC236}">
                <a16:creationId xmlns:a16="http://schemas.microsoft.com/office/drawing/2014/main" id="{9F967F47-676B-BDC7-46FE-F7D11FC1AF43}"/>
              </a:ext>
            </a:extLst>
          </p:cNvPr>
          <p:cNvSpPr txBox="1"/>
          <p:nvPr/>
        </p:nvSpPr>
        <p:spPr>
          <a:xfrm>
            <a:off x="7802880" y="5966023"/>
            <a:ext cx="3116273" cy="307777"/>
          </a:xfrm>
          <a:prstGeom prst="rect">
            <a:avLst/>
          </a:prstGeom>
          <a:noFill/>
        </p:spPr>
        <p:txBody>
          <a:bodyPr wrap="square">
            <a:spAutoFit/>
          </a:bodyPr>
          <a:lstStyle/>
          <a:p>
            <a:r>
              <a:rPr lang="pt-BR" sz="1400" dirty="0">
                <a:effectLst/>
              </a:rPr>
              <a:t>Arquitetura de virtualização da VMware.</a:t>
            </a:r>
            <a:endParaRPr lang="pt-BR" sz="1400" dirty="0"/>
          </a:p>
        </p:txBody>
      </p:sp>
      <p:pic>
        <p:nvPicPr>
          <p:cNvPr id="6" name="Imagem 5">
            <a:extLst>
              <a:ext uri="{FF2B5EF4-FFF2-40B4-BE49-F238E27FC236}">
                <a16:creationId xmlns:a16="http://schemas.microsoft.com/office/drawing/2014/main" id="{A7A5AF44-0AA0-6E30-55C7-9806C8C2C76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802880" y="1595547"/>
            <a:ext cx="3369945" cy="4311961"/>
          </a:xfrm>
          <a:prstGeom prst="rect">
            <a:avLst/>
          </a:prstGeom>
        </p:spPr>
      </p:pic>
      <p:cxnSp>
        <p:nvCxnSpPr>
          <p:cNvPr id="7" name="Conector reto 6">
            <a:extLst>
              <a:ext uri="{FF2B5EF4-FFF2-40B4-BE49-F238E27FC236}">
                <a16:creationId xmlns:a16="http://schemas.microsoft.com/office/drawing/2014/main" id="{E0B9C834-B0AB-60E7-A231-8B9371A97FC7}"/>
              </a:ext>
            </a:extLst>
          </p:cNvPr>
          <p:cNvCxnSpPr>
            <a:cxnSpLocks/>
          </p:cNvCxnSpPr>
          <p:nvPr/>
        </p:nvCxnSpPr>
        <p:spPr>
          <a:xfrm>
            <a:off x="7928703" y="6273800"/>
            <a:ext cx="311829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832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F79737-C8F6-5B6D-F6F0-6086A5A45B44}"/>
              </a:ext>
            </a:extLst>
          </p:cNvPr>
          <p:cNvSpPr>
            <a:spLocks noGrp="1"/>
          </p:cNvSpPr>
          <p:nvPr>
            <p:ph type="body" sz="quarter" idx="10"/>
          </p:nvPr>
        </p:nvSpPr>
        <p:spPr/>
        <p:txBody>
          <a:bodyPr/>
          <a:lstStyle/>
          <a:p>
            <a:r>
              <a:rPr lang="pt-BR" dirty="0"/>
              <a:t>Infraestrutura de virtualização com o VMware</a:t>
            </a:r>
          </a:p>
        </p:txBody>
      </p:sp>
      <p:sp>
        <p:nvSpPr>
          <p:cNvPr id="3" name="Espaço Reservado para Texto 26">
            <a:extLst>
              <a:ext uri="{FF2B5EF4-FFF2-40B4-BE49-F238E27FC236}">
                <a16:creationId xmlns:a16="http://schemas.microsoft.com/office/drawing/2014/main" id="{5BA6F993-A667-1680-F249-1056955E400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Infraestrutura de virtualização VMware</a:t>
            </a:r>
          </a:p>
          <a:p>
            <a:endParaRPr lang="pt-BR" sz="2800" dirty="0">
              <a:solidFill>
                <a:schemeClr val="tx1"/>
              </a:solidFill>
            </a:endParaRPr>
          </a:p>
        </p:txBody>
      </p:sp>
      <p:grpSp>
        <p:nvGrpSpPr>
          <p:cNvPr id="7" name="Agrupar 6">
            <a:extLst>
              <a:ext uri="{FF2B5EF4-FFF2-40B4-BE49-F238E27FC236}">
                <a16:creationId xmlns:a16="http://schemas.microsoft.com/office/drawing/2014/main" id="{85916EA6-1EB6-B572-01CB-BF7A5AE094EE}"/>
              </a:ext>
            </a:extLst>
          </p:cNvPr>
          <p:cNvGrpSpPr/>
          <p:nvPr/>
        </p:nvGrpSpPr>
        <p:grpSpPr>
          <a:xfrm>
            <a:off x="1019175" y="2312988"/>
            <a:ext cx="7038142" cy="3803332"/>
            <a:chOff x="1029216" y="3505343"/>
            <a:chExt cx="9398712" cy="3089625"/>
          </a:xfrm>
        </p:grpSpPr>
        <p:grpSp>
          <p:nvGrpSpPr>
            <p:cNvPr id="8" name="Agrupar 7">
              <a:extLst>
                <a:ext uri="{FF2B5EF4-FFF2-40B4-BE49-F238E27FC236}">
                  <a16:creationId xmlns:a16="http://schemas.microsoft.com/office/drawing/2014/main" id="{B6CF5683-C9A1-37C3-D2B2-FFC7831851F5}"/>
                </a:ext>
              </a:extLst>
            </p:cNvPr>
            <p:cNvGrpSpPr/>
            <p:nvPr/>
          </p:nvGrpSpPr>
          <p:grpSpPr>
            <a:xfrm>
              <a:off x="1029216" y="3505343"/>
              <a:ext cx="9395381" cy="630000"/>
              <a:chOff x="1029216" y="3505343"/>
              <a:chExt cx="9395381" cy="630000"/>
            </a:xfrm>
          </p:grpSpPr>
          <p:grpSp>
            <p:nvGrpSpPr>
              <p:cNvPr id="30" name="Agrupar 29">
                <a:extLst>
                  <a:ext uri="{FF2B5EF4-FFF2-40B4-BE49-F238E27FC236}">
                    <a16:creationId xmlns:a16="http://schemas.microsoft.com/office/drawing/2014/main" id="{7A0BF83E-DC68-5F4D-9280-F30EF7315F92}"/>
                  </a:ext>
                </a:extLst>
              </p:cNvPr>
              <p:cNvGrpSpPr/>
              <p:nvPr/>
            </p:nvGrpSpPr>
            <p:grpSpPr>
              <a:xfrm>
                <a:off x="1029216" y="3505343"/>
                <a:ext cx="4569592" cy="630000"/>
                <a:chOff x="2873374" y="1676596"/>
                <a:chExt cx="3121093" cy="4662154"/>
              </a:xfrm>
            </p:grpSpPr>
            <p:sp>
              <p:nvSpPr>
                <p:cNvPr id="34" name="Retângulo: Cantos Arredondados 33">
                  <a:extLst>
                    <a:ext uri="{FF2B5EF4-FFF2-40B4-BE49-F238E27FC236}">
                      <a16:creationId xmlns:a16="http://schemas.microsoft.com/office/drawing/2014/main" id="{3D4D417F-1034-AFA3-FF54-AC4727B87CAE}"/>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76F5BA1D-F84C-1A31-3B4C-0ADACE4A2A7F}"/>
                    </a:ext>
                  </a:extLst>
                </p:cNvPr>
                <p:cNvSpPr txBox="1"/>
                <p:nvPr/>
              </p:nvSpPr>
              <p:spPr>
                <a:xfrm>
                  <a:off x="2968021" y="2742404"/>
                  <a:ext cx="2939089" cy="2220263"/>
                </a:xfrm>
                <a:prstGeom prst="rect">
                  <a:avLst/>
                </a:prstGeom>
                <a:noFill/>
              </p:spPr>
              <p:txBody>
                <a:bodyPr wrap="square" anchor="ctr">
                  <a:spAutoFit/>
                </a:bodyPr>
                <a:lstStyle/>
                <a:p>
                  <a:pPr algn="ctr"/>
                  <a:r>
                    <a:rPr lang="pt-BR" b="1" dirty="0"/>
                    <a:t>VMware </a:t>
                  </a:r>
                  <a:r>
                    <a:rPr lang="pt-BR" b="1" dirty="0" err="1"/>
                    <a:t>ESX</a:t>
                  </a:r>
                  <a:r>
                    <a:rPr lang="pt-BR" b="1" dirty="0"/>
                    <a:t> Server</a:t>
                  </a:r>
                </a:p>
              </p:txBody>
            </p:sp>
          </p:grpSp>
          <p:grpSp>
            <p:nvGrpSpPr>
              <p:cNvPr id="31" name="Agrupar 30">
                <a:extLst>
                  <a:ext uri="{FF2B5EF4-FFF2-40B4-BE49-F238E27FC236}">
                    <a16:creationId xmlns:a16="http://schemas.microsoft.com/office/drawing/2014/main" id="{C718B644-0B0C-0E92-1B7A-936C19E881FD}"/>
                  </a:ext>
                </a:extLst>
              </p:cNvPr>
              <p:cNvGrpSpPr/>
              <p:nvPr/>
            </p:nvGrpSpPr>
            <p:grpSpPr>
              <a:xfrm>
                <a:off x="5855005" y="3505343"/>
                <a:ext cx="4569592" cy="630000"/>
                <a:chOff x="2873374" y="1676596"/>
                <a:chExt cx="3121093" cy="4662154"/>
              </a:xfrm>
            </p:grpSpPr>
            <p:sp>
              <p:nvSpPr>
                <p:cNvPr id="32" name="Retângulo: Cantos Arredondados 31">
                  <a:extLst>
                    <a:ext uri="{FF2B5EF4-FFF2-40B4-BE49-F238E27FC236}">
                      <a16:creationId xmlns:a16="http://schemas.microsoft.com/office/drawing/2014/main" id="{FF3D4BE1-5C1E-0A82-8C45-E93D1A3BBAC9}"/>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8C564490-C712-FFC9-E3E2-ADF8DF9A9CDC}"/>
                    </a:ext>
                  </a:extLst>
                </p:cNvPr>
                <p:cNvSpPr txBox="1"/>
                <p:nvPr/>
              </p:nvSpPr>
              <p:spPr>
                <a:xfrm>
                  <a:off x="2968021" y="1909809"/>
                  <a:ext cx="2939089" cy="3885460"/>
                </a:xfrm>
                <a:prstGeom prst="rect">
                  <a:avLst/>
                </a:prstGeom>
                <a:noFill/>
              </p:spPr>
              <p:txBody>
                <a:bodyPr wrap="square" anchor="ctr">
                  <a:spAutoFit/>
                </a:bodyPr>
                <a:lstStyle/>
                <a:p>
                  <a:pPr algn="ctr"/>
                  <a:r>
                    <a:rPr lang="pt-BR" b="1" dirty="0"/>
                    <a:t>VMware Virtual </a:t>
                  </a:r>
                  <a:r>
                    <a:rPr lang="pt-BR" b="1" dirty="0" err="1"/>
                    <a:t>Machine</a:t>
                  </a:r>
                  <a:r>
                    <a:rPr lang="pt-BR" b="1" dirty="0"/>
                    <a:t> File System (</a:t>
                  </a:r>
                  <a:r>
                    <a:rPr lang="pt-BR" b="1" dirty="0" err="1"/>
                    <a:t>VMFS</a:t>
                  </a:r>
                  <a:r>
                    <a:rPr lang="pt-BR" b="1" dirty="0"/>
                    <a:t>) </a:t>
                  </a:r>
                </a:p>
              </p:txBody>
            </p:sp>
          </p:grpSp>
        </p:grpSp>
        <p:grpSp>
          <p:nvGrpSpPr>
            <p:cNvPr id="9" name="Agrupar 8">
              <a:extLst>
                <a:ext uri="{FF2B5EF4-FFF2-40B4-BE49-F238E27FC236}">
                  <a16:creationId xmlns:a16="http://schemas.microsoft.com/office/drawing/2014/main" id="{134BD7B5-E8FD-0BA9-8AAA-0FE6B3E24D89}"/>
                </a:ext>
              </a:extLst>
            </p:cNvPr>
            <p:cNvGrpSpPr/>
            <p:nvPr/>
          </p:nvGrpSpPr>
          <p:grpSpPr>
            <a:xfrm>
              <a:off x="1029216" y="4325218"/>
              <a:ext cx="9395381" cy="630000"/>
              <a:chOff x="1029216" y="3505343"/>
              <a:chExt cx="9395381" cy="630000"/>
            </a:xfrm>
          </p:grpSpPr>
          <p:grpSp>
            <p:nvGrpSpPr>
              <p:cNvPr id="24" name="Agrupar 23">
                <a:extLst>
                  <a:ext uri="{FF2B5EF4-FFF2-40B4-BE49-F238E27FC236}">
                    <a16:creationId xmlns:a16="http://schemas.microsoft.com/office/drawing/2014/main" id="{A53BC3C2-71F0-E611-91D0-D2B36282773B}"/>
                  </a:ext>
                </a:extLst>
              </p:cNvPr>
              <p:cNvGrpSpPr/>
              <p:nvPr/>
            </p:nvGrpSpPr>
            <p:grpSpPr>
              <a:xfrm>
                <a:off x="1029216" y="3505343"/>
                <a:ext cx="4569592" cy="630000"/>
                <a:chOff x="2873374" y="1676596"/>
                <a:chExt cx="3121093" cy="4662154"/>
              </a:xfrm>
            </p:grpSpPr>
            <p:sp>
              <p:nvSpPr>
                <p:cNvPr id="28" name="Retângulo: Cantos Arredondados 27">
                  <a:extLst>
                    <a:ext uri="{FF2B5EF4-FFF2-40B4-BE49-F238E27FC236}">
                      <a16:creationId xmlns:a16="http://schemas.microsoft.com/office/drawing/2014/main" id="{71253C49-CD75-5C42-7B57-5253E17CEC23}"/>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F5128910-F178-9E45-54C9-7BAC00DB9765}"/>
                    </a:ext>
                  </a:extLst>
                </p:cNvPr>
                <p:cNvSpPr txBox="1"/>
                <p:nvPr/>
              </p:nvSpPr>
              <p:spPr>
                <a:xfrm>
                  <a:off x="2968021" y="2855085"/>
                  <a:ext cx="2939089" cy="2220263"/>
                </a:xfrm>
                <a:prstGeom prst="rect">
                  <a:avLst/>
                </a:prstGeom>
                <a:noFill/>
              </p:spPr>
              <p:txBody>
                <a:bodyPr wrap="square" anchor="ctr">
                  <a:spAutoFit/>
                </a:bodyPr>
                <a:lstStyle/>
                <a:p>
                  <a:pPr algn="ctr"/>
                  <a:r>
                    <a:rPr lang="pt-BR" b="1" dirty="0"/>
                    <a:t>Virtual Center Server</a:t>
                  </a:r>
                </a:p>
              </p:txBody>
            </p:sp>
          </p:grpSp>
          <p:grpSp>
            <p:nvGrpSpPr>
              <p:cNvPr id="25" name="Agrupar 24">
                <a:extLst>
                  <a:ext uri="{FF2B5EF4-FFF2-40B4-BE49-F238E27FC236}">
                    <a16:creationId xmlns:a16="http://schemas.microsoft.com/office/drawing/2014/main" id="{243420DB-59AB-2438-9465-0A2560BBB63C}"/>
                  </a:ext>
                </a:extLst>
              </p:cNvPr>
              <p:cNvGrpSpPr/>
              <p:nvPr/>
            </p:nvGrpSpPr>
            <p:grpSpPr>
              <a:xfrm>
                <a:off x="5855005" y="3505343"/>
                <a:ext cx="4569592" cy="630000"/>
                <a:chOff x="2873374" y="1676596"/>
                <a:chExt cx="3121093" cy="4662154"/>
              </a:xfrm>
            </p:grpSpPr>
            <p:sp>
              <p:nvSpPr>
                <p:cNvPr id="26" name="Retângulo: Cantos Arredondados 25">
                  <a:extLst>
                    <a:ext uri="{FF2B5EF4-FFF2-40B4-BE49-F238E27FC236}">
                      <a16:creationId xmlns:a16="http://schemas.microsoft.com/office/drawing/2014/main" id="{5D9A9A60-F958-8D67-0FA4-BB86FD37E56F}"/>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46934715-4921-16F1-2DED-0B6F19AEEAC4}"/>
                    </a:ext>
                  </a:extLst>
                </p:cNvPr>
                <p:cNvSpPr txBox="1"/>
                <p:nvPr/>
              </p:nvSpPr>
              <p:spPr>
                <a:xfrm>
                  <a:off x="2968021" y="1909809"/>
                  <a:ext cx="2939089" cy="3885460"/>
                </a:xfrm>
                <a:prstGeom prst="rect">
                  <a:avLst/>
                </a:prstGeom>
                <a:noFill/>
              </p:spPr>
              <p:txBody>
                <a:bodyPr wrap="square" anchor="ctr">
                  <a:spAutoFit/>
                </a:bodyPr>
                <a:lstStyle/>
                <a:p>
                  <a:pPr algn="ctr"/>
                  <a:r>
                    <a:rPr lang="en-US" b="1" dirty="0"/>
                    <a:t>VMware Virtual Symmetric Multiprocessing (</a:t>
                  </a:r>
                  <a:r>
                    <a:rPr lang="en-US" b="1" dirty="0" err="1"/>
                    <a:t>SMP</a:t>
                  </a:r>
                  <a:r>
                    <a:rPr lang="en-US" b="1" dirty="0"/>
                    <a:t>)</a:t>
                  </a:r>
                  <a:endParaRPr lang="pt-BR" b="1" dirty="0"/>
                </a:p>
              </p:txBody>
            </p:sp>
          </p:grpSp>
        </p:grpSp>
        <p:grpSp>
          <p:nvGrpSpPr>
            <p:cNvPr id="10" name="Agrupar 9">
              <a:extLst>
                <a:ext uri="{FF2B5EF4-FFF2-40B4-BE49-F238E27FC236}">
                  <a16:creationId xmlns:a16="http://schemas.microsoft.com/office/drawing/2014/main" id="{C988D2D1-F075-5285-D2D5-9791735528E7}"/>
                </a:ext>
              </a:extLst>
            </p:cNvPr>
            <p:cNvGrpSpPr/>
            <p:nvPr/>
          </p:nvGrpSpPr>
          <p:grpSpPr>
            <a:xfrm>
              <a:off x="1029216" y="5145093"/>
              <a:ext cx="9395381" cy="630000"/>
              <a:chOff x="1029216" y="3505343"/>
              <a:chExt cx="9395381" cy="630000"/>
            </a:xfrm>
          </p:grpSpPr>
          <p:grpSp>
            <p:nvGrpSpPr>
              <p:cNvPr id="18" name="Agrupar 17">
                <a:extLst>
                  <a:ext uri="{FF2B5EF4-FFF2-40B4-BE49-F238E27FC236}">
                    <a16:creationId xmlns:a16="http://schemas.microsoft.com/office/drawing/2014/main" id="{13115275-73BF-AF31-37FE-1FAA8714573C}"/>
                  </a:ext>
                </a:extLst>
              </p:cNvPr>
              <p:cNvGrpSpPr/>
              <p:nvPr/>
            </p:nvGrpSpPr>
            <p:grpSpPr>
              <a:xfrm>
                <a:off x="1029216" y="3505343"/>
                <a:ext cx="4569592" cy="630000"/>
                <a:chOff x="2873374" y="1676596"/>
                <a:chExt cx="3121093" cy="4662154"/>
              </a:xfrm>
            </p:grpSpPr>
            <p:sp>
              <p:nvSpPr>
                <p:cNvPr id="22" name="Retângulo: Cantos Arredondados 21">
                  <a:extLst>
                    <a:ext uri="{FF2B5EF4-FFF2-40B4-BE49-F238E27FC236}">
                      <a16:creationId xmlns:a16="http://schemas.microsoft.com/office/drawing/2014/main" id="{68CED884-705A-A8A1-8FA7-4F493EEB77B0}"/>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6D732747-02F5-15E5-5887-73890F65D23A}"/>
                    </a:ext>
                  </a:extLst>
                </p:cNvPr>
                <p:cNvSpPr txBox="1"/>
                <p:nvPr/>
              </p:nvSpPr>
              <p:spPr>
                <a:xfrm>
                  <a:off x="2968021" y="2742404"/>
                  <a:ext cx="2939089" cy="2220263"/>
                </a:xfrm>
                <a:prstGeom prst="rect">
                  <a:avLst/>
                </a:prstGeom>
                <a:noFill/>
              </p:spPr>
              <p:txBody>
                <a:bodyPr wrap="square" anchor="ctr">
                  <a:spAutoFit/>
                </a:bodyPr>
                <a:lstStyle/>
                <a:p>
                  <a:pPr algn="ctr"/>
                  <a:r>
                    <a:rPr lang="pt-BR" b="1" dirty="0"/>
                    <a:t>VMware </a:t>
                  </a:r>
                  <a:r>
                    <a:rPr lang="pt-BR" b="1" dirty="0" err="1"/>
                    <a:t>Infrastructure</a:t>
                  </a:r>
                  <a:r>
                    <a:rPr lang="pt-BR" b="1" dirty="0"/>
                    <a:t> </a:t>
                  </a:r>
                  <a:r>
                    <a:rPr lang="pt-BR" b="1" dirty="0" err="1"/>
                    <a:t>Client</a:t>
                  </a:r>
                  <a:r>
                    <a:rPr lang="pt-BR" b="1" dirty="0"/>
                    <a:t> </a:t>
                  </a:r>
                </a:p>
              </p:txBody>
            </p:sp>
          </p:grpSp>
          <p:grpSp>
            <p:nvGrpSpPr>
              <p:cNvPr id="19" name="Agrupar 18">
                <a:extLst>
                  <a:ext uri="{FF2B5EF4-FFF2-40B4-BE49-F238E27FC236}">
                    <a16:creationId xmlns:a16="http://schemas.microsoft.com/office/drawing/2014/main" id="{AD3D65E9-ABF0-37BE-B3CD-7C7303DBB604}"/>
                  </a:ext>
                </a:extLst>
              </p:cNvPr>
              <p:cNvGrpSpPr/>
              <p:nvPr/>
            </p:nvGrpSpPr>
            <p:grpSpPr>
              <a:xfrm>
                <a:off x="5855005" y="3505343"/>
                <a:ext cx="4569592" cy="630000"/>
                <a:chOff x="2873374" y="1676596"/>
                <a:chExt cx="3121093" cy="4662154"/>
              </a:xfrm>
            </p:grpSpPr>
            <p:sp>
              <p:nvSpPr>
                <p:cNvPr id="20" name="Retângulo: Cantos Arredondados 19">
                  <a:extLst>
                    <a:ext uri="{FF2B5EF4-FFF2-40B4-BE49-F238E27FC236}">
                      <a16:creationId xmlns:a16="http://schemas.microsoft.com/office/drawing/2014/main" id="{F9E206E0-AF27-81FD-8EDD-78C7A223B9A1}"/>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C5B011B1-D48F-15B4-4864-9846975E26A5}"/>
                    </a:ext>
                  </a:extLst>
                </p:cNvPr>
                <p:cNvSpPr txBox="1"/>
                <p:nvPr/>
              </p:nvSpPr>
              <p:spPr>
                <a:xfrm>
                  <a:off x="2968021" y="1909809"/>
                  <a:ext cx="2939089" cy="3885460"/>
                </a:xfrm>
                <a:prstGeom prst="rect">
                  <a:avLst/>
                </a:prstGeom>
                <a:noFill/>
              </p:spPr>
              <p:txBody>
                <a:bodyPr wrap="square" anchor="ctr">
                  <a:spAutoFit/>
                </a:bodyPr>
                <a:lstStyle/>
                <a:p>
                  <a:pPr algn="ctr"/>
                  <a:r>
                    <a:rPr lang="pt-BR" b="1" dirty="0"/>
                    <a:t>VMware </a:t>
                  </a:r>
                  <a:r>
                    <a:rPr lang="pt-BR" b="1" dirty="0" err="1"/>
                    <a:t>VMotion</a:t>
                  </a:r>
                  <a:r>
                    <a:rPr lang="pt-BR" b="1" dirty="0"/>
                    <a:t>™ </a:t>
                  </a:r>
                  <a:r>
                    <a:rPr lang="pt-BR" b="1" dirty="0" err="1"/>
                    <a:t>and</a:t>
                  </a:r>
                  <a:r>
                    <a:rPr lang="pt-BR" b="1" dirty="0"/>
                    <a:t> VMware </a:t>
                  </a:r>
                  <a:r>
                    <a:rPr lang="pt-BR" b="1" dirty="0" err="1"/>
                    <a:t>Storage</a:t>
                  </a:r>
                  <a:r>
                    <a:rPr lang="pt-BR" b="1" dirty="0"/>
                    <a:t> </a:t>
                  </a:r>
                  <a:r>
                    <a:rPr lang="pt-BR" b="1" dirty="0" err="1"/>
                    <a:t>VMotion</a:t>
                  </a:r>
                  <a:endParaRPr lang="pt-BR" b="1" dirty="0"/>
                </a:p>
              </p:txBody>
            </p:sp>
          </p:grpSp>
        </p:grpSp>
        <p:grpSp>
          <p:nvGrpSpPr>
            <p:cNvPr id="11" name="Agrupar 10">
              <a:extLst>
                <a:ext uri="{FF2B5EF4-FFF2-40B4-BE49-F238E27FC236}">
                  <a16:creationId xmlns:a16="http://schemas.microsoft.com/office/drawing/2014/main" id="{C144D87E-4432-81D0-6A40-BDF044F69DFD}"/>
                </a:ext>
              </a:extLst>
            </p:cNvPr>
            <p:cNvGrpSpPr/>
            <p:nvPr/>
          </p:nvGrpSpPr>
          <p:grpSpPr>
            <a:xfrm>
              <a:off x="1032547" y="5964968"/>
              <a:ext cx="9395381" cy="630000"/>
              <a:chOff x="1029216" y="3505343"/>
              <a:chExt cx="9395381" cy="630000"/>
            </a:xfrm>
          </p:grpSpPr>
          <p:grpSp>
            <p:nvGrpSpPr>
              <p:cNvPr id="12" name="Agrupar 11">
                <a:extLst>
                  <a:ext uri="{FF2B5EF4-FFF2-40B4-BE49-F238E27FC236}">
                    <a16:creationId xmlns:a16="http://schemas.microsoft.com/office/drawing/2014/main" id="{6F25B8D6-1B42-3D05-F496-A45D4016B309}"/>
                  </a:ext>
                </a:extLst>
              </p:cNvPr>
              <p:cNvGrpSpPr/>
              <p:nvPr/>
            </p:nvGrpSpPr>
            <p:grpSpPr>
              <a:xfrm>
                <a:off x="1029216" y="3505343"/>
                <a:ext cx="4569592" cy="630000"/>
                <a:chOff x="2873374" y="1676596"/>
                <a:chExt cx="3121093" cy="4662154"/>
              </a:xfrm>
            </p:grpSpPr>
            <p:sp>
              <p:nvSpPr>
                <p:cNvPr id="16" name="Retângulo: Cantos Arredondados 15">
                  <a:extLst>
                    <a:ext uri="{FF2B5EF4-FFF2-40B4-BE49-F238E27FC236}">
                      <a16:creationId xmlns:a16="http://schemas.microsoft.com/office/drawing/2014/main" id="{C243086A-9193-98C0-BC94-2FD6178C80CB}"/>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18495FB-FE13-3FE9-C9B7-DB41787BD84D}"/>
                    </a:ext>
                  </a:extLst>
                </p:cNvPr>
                <p:cNvSpPr txBox="1"/>
                <p:nvPr/>
              </p:nvSpPr>
              <p:spPr>
                <a:xfrm>
                  <a:off x="2968021" y="1909809"/>
                  <a:ext cx="2939089" cy="3885460"/>
                </a:xfrm>
                <a:prstGeom prst="rect">
                  <a:avLst/>
                </a:prstGeom>
                <a:noFill/>
              </p:spPr>
              <p:txBody>
                <a:bodyPr wrap="square" anchor="ctr">
                  <a:spAutoFit/>
                </a:bodyPr>
                <a:lstStyle/>
                <a:p>
                  <a:pPr algn="ctr"/>
                  <a:r>
                    <a:rPr lang="pt-BR" b="1" dirty="0"/>
                    <a:t>VMware </a:t>
                  </a:r>
                  <a:r>
                    <a:rPr lang="pt-BR" b="1" dirty="0" err="1"/>
                    <a:t>Infrastructure</a:t>
                  </a:r>
                  <a:r>
                    <a:rPr lang="pt-BR" b="1" dirty="0"/>
                    <a:t> Web Access </a:t>
                  </a:r>
                </a:p>
              </p:txBody>
            </p:sp>
          </p:grpSp>
          <p:grpSp>
            <p:nvGrpSpPr>
              <p:cNvPr id="13" name="Agrupar 12">
                <a:extLst>
                  <a:ext uri="{FF2B5EF4-FFF2-40B4-BE49-F238E27FC236}">
                    <a16:creationId xmlns:a16="http://schemas.microsoft.com/office/drawing/2014/main" id="{EB2D73F8-6EA7-B233-C0D2-A4BE03132BB4}"/>
                  </a:ext>
                </a:extLst>
              </p:cNvPr>
              <p:cNvGrpSpPr/>
              <p:nvPr/>
            </p:nvGrpSpPr>
            <p:grpSpPr>
              <a:xfrm>
                <a:off x="5855005" y="3505343"/>
                <a:ext cx="4569592" cy="630000"/>
                <a:chOff x="2873374" y="1676596"/>
                <a:chExt cx="3121093" cy="4662154"/>
              </a:xfrm>
            </p:grpSpPr>
            <p:sp>
              <p:nvSpPr>
                <p:cNvPr id="14" name="Retângulo: Cantos Arredondados 13">
                  <a:extLst>
                    <a:ext uri="{FF2B5EF4-FFF2-40B4-BE49-F238E27FC236}">
                      <a16:creationId xmlns:a16="http://schemas.microsoft.com/office/drawing/2014/main" id="{BF0DD6A9-CBEF-D544-0082-63D591B310A9}"/>
                    </a:ext>
                  </a:extLst>
                </p:cNvPr>
                <p:cNvSpPr/>
                <p:nvPr/>
              </p:nvSpPr>
              <p:spPr>
                <a:xfrm>
                  <a:off x="2873374" y="1676596"/>
                  <a:ext cx="3121093" cy="46621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796321C7-41AB-2787-BC34-1F6F364292A2}"/>
                    </a:ext>
                  </a:extLst>
                </p:cNvPr>
                <p:cNvSpPr txBox="1"/>
                <p:nvPr/>
              </p:nvSpPr>
              <p:spPr>
                <a:xfrm>
                  <a:off x="2968021" y="2742404"/>
                  <a:ext cx="2939089" cy="2220263"/>
                </a:xfrm>
                <a:prstGeom prst="rect">
                  <a:avLst/>
                </a:prstGeom>
                <a:noFill/>
              </p:spPr>
              <p:txBody>
                <a:bodyPr wrap="square" anchor="ctr">
                  <a:spAutoFit/>
                </a:bodyPr>
                <a:lstStyle/>
                <a:p>
                  <a:pPr algn="ctr"/>
                  <a:r>
                    <a:rPr lang="pt-BR" b="1" dirty="0"/>
                    <a:t>VMware High </a:t>
                  </a:r>
                  <a:r>
                    <a:rPr lang="pt-BR" b="1" dirty="0" err="1"/>
                    <a:t>Availability</a:t>
                  </a:r>
                  <a:r>
                    <a:rPr lang="pt-BR" b="1" dirty="0"/>
                    <a:t> (HA) </a:t>
                  </a:r>
                </a:p>
              </p:txBody>
            </p:sp>
          </p:grpSp>
        </p:grpSp>
      </p:grpSp>
      <p:sp>
        <p:nvSpPr>
          <p:cNvPr id="36" name="Retângulo: Cantos Arredondados 35">
            <a:extLst>
              <a:ext uri="{FF2B5EF4-FFF2-40B4-BE49-F238E27FC236}">
                <a16:creationId xmlns:a16="http://schemas.microsoft.com/office/drawing/2014/main" id="{64AB17E8-7C62-28CC-CBB2-15D153A91CE3}"/>
              </a:ext>
            </a:extLst>
          </p:cNvPr>
          <p:cNvSpPr/>
          <p:nvPr/>
        </p:nvSpPr>
        <p:spPr>
          <a:xfrm>
            <a:off x="8148638" y="2312988"/>
            <a:ext cx="3421899" cy="77553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A1302C16-A498-3139-D7A7-8583665E9BF3}"/>
              </a:ext>
            </a:extLst>
          </p:cNvPr>
          <p:cNvSpPr txBox="1"/>
          <p:nvPr/>
        </p:nvSpPr>
        <p:spPr>
          <a:xfrm>
            <a:off x="8252407" y="2351782"/>
            <a:ext cx="3222354" cy="646331"/>
          </a:xfrm>
          <a:prstGeom prst="rect">
            <a:avLst/>
          </a:prstGeom>
          <a:noFill/>
        </p:spPr>
        <p:txBody>
          <a:bodyPr wrap="square" anchor="ctr">
            <a:spAutoFit/>
          </a:bodyPr>
          <a:lstStyle/>
          <a:p>
            <a:pPr algn="ctr"/>
            <a:r>
              <a:rPr lang="en-US" b="1" dirty="0"/>
              <a:t>VMware Distributed Resource Scheduler (DRS)</a:t>
            </a:r>
            <a:r>
              <a:rPr lang="pt-BR" b="1" dirty="0"/>
              <a:t> </a:t>
            </a:r>
          </a:p>
        </p:txBody>
      </p:sp>
      <p:sp>
        <p:nvSpPr>
          <p:cNvPr id="38" name="Retângulo: Cantos Arredondados 37">
            <a:extLst>
              <a:ext uri="{FF2B5EF4-FFF2-40B4-BE49-F238E27FC236}">
                <a16:creationId xmlns:a16="http://schemas.microsoft.com/office/drawing/2014/main" id="{D415F82F-503F-F044-1244-0F4089DB7E21}"/>
              </a:ext>
            </a:extLst>
          </p:cNvPr>
          <p:cNvSpPr/>
          <p:nvPr/>
        </p:nvSpPr>
        <p:spPr>
          <a:xfrm>
            <a:off x="8148638" y="3322255"/>
            <a:ext cx="3421899" cy="77553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3627C63E-D113-0C25-9E73-F8A95487886F}"/>
              </a:ext>
            </a:extLst>
          </p:cNvPr>
          <p:cNvSpPr txBox="1"/>
          <p:nvPr/>
        </p:nvSpPr>
        <p:spPr>
          <a:xfrm>
            <a:off x="8252407" y="3361048"/>
            <a:ext cx="3222354" cy="646331"/>
          </a:xfrm>
          <a:prstGeom prst="rect">
            <a:avLst/>
          </a:prstGeom>
          <a:noFill/>
        </p:spPr>
        <p:txBody>
          <a:bodyPr wrap="square" anchor="ctr">
            <a:spAutoFit/>
          </a:bodyPr>
          <a:lstStyle/>
          <a:p>
            <a:pPr algn="ctr"/>
            <a:r>
              <a:rPr lang="en-US" b="1" dirty="0"/>
              <a:t>VMware Consolidated Backup (Consolidated Backup) </a:t>
            </a:r>
            <a:endParaRPr lang="pt-BR" b="1" dirty="0"/>
          </a:p>
        </p:txBody>
      </p:sp>
      <p:sp>
        <p:nvSpPr>
          <p:cNvPr id="40" name="Retângulo: Cantos Arredondados 39">
            <a:extLst>
              <a:ext uri="{FF2B5EF4-FFF2-40B4-BE49-F238E27FC236}">
                <a16:creationId xmlns:a16="http://schemas.microsoft.com/office/drawing/2014/main" id="{37EF1CBD-27E3-267A-DD69-3E67ABA70CF0}"/>
              </a:ext>
            </a:extLst>
          </p:cNvPr>
          <p:cNvSpPr/>
          <p:nvPr/>
        </p:nvSpPr>
        <p:spPr>
          <a:xfrm>
            <a:off x="8148638" y="4331522"/>
            <a:ext cx="3421899" cy="77553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D840B695-1B52-85CB-C005-59C64580C706}"/>
              </a:ext>
            </a:extLst>
          </p:cNvPr>
          <p:cNvSpPr txBox="1"/>
          <p:nvPr/>
        </p:nvSpPr>
        <p:spPr>
          <a:xfrm>
            <a:off x="8252407" y="4508815"/>
            <a:ext cx="3222354" cy="369332"/>
          </a:xfrm>
          <a:prstGeom prst="rect">
            <a:avLst/>
          </a:prstGeom>
          <a:noFill/>
        </p:spPr>
        <p:txBody>
          <a:bodyPr wrap="square" anchor="ctr">
            <a:spAutoFit/>
          </a:bodyPr>
          <a:lstStyle/>
          <a:p>
            <a:pPr algn="ctr"/>
            <a:r>
              <a:rPr lang="pt-BR" b="1" dirty="0"/>
              <a:t>VMware </a:t>
            </a:r>
            <a:r>
              <a:rPr lang="pt-BR" b="1" dirty="0" err="1"/>
              <a:t>Infrastructure</a:t>
            </a:r>
            <a:r>
              <a:rPr lang="pt-BR" b="1" dirty="0"/>
              <a:t> </a:t>
            </a:r>
            <a:r>
              <a:rPr lang="pt-BR" b="1" dirty="0" err="1"/>
              <a:t>SDK</a:t>
            </a:r>
            <a:r>
              <a:rPr lang="pt-BR" b="1" dirty="0"/>
              <a:t> </a:t>
            </a:r>
          </a:p>
        </p:txBody>
      </p:sp>
    </p:spTree>
    <p:extLst>
      <p:ext uri="{BB962C8B-B14F-4D97-AF65-F5344CB8AC3E}">
        <p14:creationId xmlns:p14="http://schemas.microsoft.com/office/powerpoint/2010/main" val="3894701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F79737-C8F6-5B6D-F6F0-6086A5A45B44}"/>
              </a:ext>
            </a:extLst>
          </p:cNvPr>
          <p:cNvSpPr>
            <a:spLocks noGrp="1"/>
          </p:cNvSpPr>
          <p:nvPr>
            <p:ph type="body" sz="quarter" idx="10"/>
          </p:nvPr>
        </p:nvSpPr>
        <p:spPr/>
        <p:txBody>
          <a:bodyPr/>
          <a:lstStyle/>
          <a:p>
            <a:r>
              <a:rPr lang="pt-BR" dirty="0"/>
              <a:t>Infraestrutura de virtualização com o VMware</a:t>
            </a:r>
          </a:p>
        </p:txBody>
      </p:sp>
      <p:sp>
        <p:nvSpPr>
          <p:cNvPr id="3" name="Espaço Reservado para Texto 26">
            <a:extLst>
              <a:ext uri="{FF2B5EF4-FFF2-40B4-BE49-F238E27FC236}">
                <a16:creationId xmlns:a16="http://schemas.microsoft.com/office/drawing/2014/main" id="{5BA6F993-A667-1680-F249-1056955E400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Arquitetura VMware</a:t>
            </a:r>
          </a:p>
          <a:p>
            <a:endParaRPr lang="pt-BR" sz="2800" dirty="0">
              <a:solidFill>
                <a:schemeClr val="tx1"/>
              </a:solidFill>
            </a:endParaRPr>
          </a:p>
        </p:txBody>
      </p:sp>
      <p:sp>
        <p:nvSpPr>
          <p:cNvPr id="4" name="CaixaDeTexto 3">
            <a:extLst>
              <a:ext uri="{FF2B5EF4-FFF2-40B4-BE49-F238E27FC236}">
                <a16:creationId xmlns:a16="http://schemas.microsoft.com/office/drawing/2014/main" id="{414B94F2-8C43-A823-0DCC-B0C687CEE75A}"/>
              </a:ext>
            </a:extLst>
          </p:cNvPr>
          <p:cNvSpPr txBox="1"/>
          <p:nvPr/>
        </p:nvSpPr>
        <p:spPr>
          <a:xfrm>
            <a:off x="1019175" y="1835498"/>
            <a:ext cx="10153650" cy="369332"/>
          </a:xfrm>
          <a:prstGeom prst="rect">
            <a:avLst/>
          </a:prstGeom>
          <a:noFill/>
        </p:spPr>
        <p:txBody>
          <a:bodyPr wrap="square">
            <a:spAutoFit/>
          </a:bodyPr>
          <a:lstStyle/>
          <a:p>
            <a:r>
              <a:rPr lang="pt-BR" dirty="0">
                <a:solidFill>
                  <a:schemeClr val="bg2">
                    <a:lumMod val="25000"/>
                  </a:schemeClr>
                </a:solidFill>
              </a:rPr>
              <a:t>Instalação típica da infraestrutura de virtualização VMware.</a:t>
            </a:r>
          </a:p>
        </p:txBody>
      </p:sp>
      <p:sp>
        <p:nvSpPr>
          <p:cNvPr id="5" name="CaixaDeTexto 4">
            <a:extLst>
              <a:ext uri="{FF2B5EF4-FFF2-40B4-BE49-F238E27FC236}">
                <a16:creationId xmlns:a16="http://schemas.microsoft.com/office/drawing/2014/main" id="{F4E51F9F-327B-C76D-F4A5-41A8C2ED443F}"/>
              </a:ext>
            </a:extLst>
          </p:cNvPr>
          <p:cNvSpPr txBox="1"/>
          <p:nvPr/>
        </p:nvSpPr>
        <p:spPr>
          <a:xfrm>
            <a:off x="4294599" y="5966023"/>
            <a:ext cx="3116273" cy="307777"/>
          </a:xfrm>
          <a:prstGeom prst="rect">
            <a:avLst/>
          </a:prstGeom>
          <a:noFill/>
        </p:spPr>
        <p:txBody>
          <a:bodyPr wrap="square">
            <a:spAutoFit/>
          </a:bodyPr>
          <a:lstStyle/>
          <a:p>
            <a:r>
              <a:rPr lang="pt-BR" sz="1400" dirty="0">
                <a:effectLst/>
              </a:rPr>
              <a:t>Arquitetura de virtualização da VMware.</a:t>
            </a:r>
            <a:endParaRPr lang="pt-BR" sz="1400" dirty="0"/>
          </a:p>
        </p:txBody>
      </p:sp>
      <p:pic>
        <p:nvPicPr>
          <p:cNvPr id="6" name="Imagem 5">
            <a:extLst>
              <a:ext uri="{FF2B5EF4-FFF2-40B4-BE49-F238E27FC236}">
                <a16:creationId xmlns:a16="http://schemas.microsoft.com/office/drawing/2014/main" id="{E6A9B434-7D8F-4CA9-CF74-446FE79B92F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294599" y="2298699"/>
            <a:ext cx="3948236" cy="3692593"/>
          </a:xfrm>
          <a:prstGeom prst="rect">
            <a:avLst/>
          </a:prstGeom>
        </p:spPr>
      </p:pic>
      <p:cxnSp>
        <p:nvCxnSpPr>
          <p:cNvPr id="7" name="Conector reto 6">
            <a:extLst>
              <a:ext uri="{FF2B5EF4-FFF2-40B4-BE49-F238E27FC236}">
                <a16:creationId xmlns:a16="http://schemas.microsoft.com/office/drawing/2014/main" id="{7355B152-0C91-1A09-86FE-6409C5E94BBB}"/>
              </a:ext>
            </a:extLst>
          </p:cNvPr>
          <p:cNvCxnSpPr>
            <a:cxnSpLocks/>
          </p:cNvCxnSpPr>
          <p:nvPr/>
        </p:nvCxnSpPr>
        <p:spPr>
          <a:xfrm>
            <a:off x="4372737" y="6240370"/>
            <a:ext cx="387009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5938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F79737-C8F6-5B6D-F6F0-6086A5A45B44}"/>
              </a:ext>
            </a:extLst>
          </p:cNvPr>
          <p:cNvSpPr>
            <a:spLocks noGrp="1"/>
          </p:cNvSpPr>
          <p:nvPr>
            <p:ph type="body" sz="quarter" idx="10"/>
          </p:nvPr>
        </p:nvSpPr>
        <p:spPr/>
        <p:txBody>
          <a:bodyPr/>
          <a:lstStyle/>
          <a:p>
            <a:r>
              <a:rPr lang="pt-BR" dirty="0"/>
              <a:t>Infraestrutura de virtualização com o VMware</a:t>
            </a:r>
          </a:p>
        </p:txBody>
      </p:sp>
      <p:sp>
        <p:nvSpPr>
          <p:cNvPr id="3" name="Espaço Reservado para Texto 26">
            <a:extLst>
              <a:ext uri="{FF2B5EF4-FFF2-40B4-BE49-F238E27FC236}">
                <a16:creationId xmlns:a16="http://schemas.microsoft.com/office/drawing/2014/main" id="{5BA6F993-A667-1680-F249-1056955E400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VMware </a:t>
            </a:r>
            <a:r>
              <a:rPr lang="pt-BR" sz="2800" dirty="0" err="1">
                <a:solidFill>
                  <a:schemeClr val="tx1"/>
                </a:solidFill>
              </a:rPr>
              <a:t>VMotion</a:t>
            </a:r>
            <a:r>
              <a:rPr lang="pt-BR" sz="2800" dirty="0">
                <a:solidFill>
                  <a:schemeClr val="tx1"/>
                </a:solidFill>
              </a:rPr>
              <a:t>, </a:t>
            </a:r>
            <a:r>
              <a:rPr lang="pt-BR" sz="2800" dirty="0" err="1">
                <a:solidFill>
                  <a:schemeClr val="tx1"/>
                </a:solidFill>
              </a:rPr>
              <a:t>DRS</a:t>
            </a:r>
            <a:r>
              <a:rPr lang="pt-BR" sz="2800" dirty="0">
                <a:solidFill>
                  <a:schemeClr val="tx1"/>
                </a:solidFill>
              </a:rPr>
              <a:t> e HA</a:t>
            </a:r>
          </a:p>
          <a:p>
            <a:endParaRPr lang="pt-BR" sz="2800" dirty="0">
              <a:solidFill>
                <a:schemeClr val="tx1"/>
              </a:solidFill>
            </a:endParaRPr>
          </a:p>
        </p:txBody>
      </p:sp>
      <p:grpSp>
        <p:nvGrpSpPr>
          <p:cNvPr id="7" name="Agrupar 6">
            <a:extLst>
              <a:ext uri="{FF2B5EF4-FFF2-40B4-BE49-F238E27FC236}">
                <a16:creationId xmlns:a16="http://schemas.microsoft.com/office/drawing/2014/main" id="{20C925D7-E5F5-A399-9E68-81FD1E6BA98F}"/>
              </a:ext>
            </a:extLst>
          </p:cNvPr>
          <p:cNvGrpSpPr/>
          <p:nvPr/>
        </p:nvGrpSpPr>
        <p:grpSpPr>
          <a:xfrm>
            <a:off x="1019175" y="2084705"/>
            <a:ext cx="10238105" cy="893961"/>
            <a:chOff x="754026" y="2264253"/>
            <a:chExt cx="10418799" cy="962872"/>
          </a:xfrm>
        </p:grpSpPr>
        <p:sp>
          <p:nvSpPr>
            <p:cNvPr id="8" name="CaixaDeTexto 7">
              <a:extLst>
                <a:ext uri="{FF2B5EF4-FFF2-40B4-BE49-F238E27FC236}">
                  <a16:creationId xmlns:a16="http://schemas.microsoft.com/office/drawing/2014/main" id="{40DA7532-05FC-79F1-E902-887AAC56DF31}"/>
                </a:ext>
              </a:extLst>
            </p:cNvPr>
            <p:cNvSpPr txBox="1"/>
            <p:nvPr/>
          </p:nvSpPr>
          <p:spPr>
            <a:xfrm>
              <a:off x="1019176" y="2332071"/>
              <a:ext cx="10153649" cy="895054"/>
            </a:xfrm>
            <a:prstGeom prst="rect">
              <a:avLst/>
            </a:prstGeom>
            <a:noFill/>
          </p:spPr>
          <p:txBody>
            <a:bodyPr wrap="square">
              <a:spAutoFit/>
            </a:bodyPr>
            <a:lstStyle/>
            <a:p>
              <a:r>
                <a:rPr lang="pt-BR" sz="2400" dirty="0">
                  <a:effectLst/>
                </a:rPr>
                <a:t>O VMware </a:t>
              </a:r>
              <a:r>
                <a:rPr lang="pt-BR" sz="2400" dirty="0" err="1">
                  <a:effectLst/>
                </a:rPr>
                <a:t>VMotion</a:t>
              </a:r>
              <a:r>
                <a:rPr lang="pt-BR" sz="2400" dirty="0">
                  <a:effectLst/>
                </a:rPr>
                <a:t> permite a migração de uma máquina virtual de um servidor físico para outro sem a interrupção do serviço disponibilizado por ela.</a:t>
              </a:r>
              <a:endParaRPr lang="pt-BR" sz="2400" dirty="0"/>
            </a:p>
          </p:txBody>
        </p:sp>
        <p:sp>
          <p:nvSpPr>
            <p:cNvPr id="9" name="Retângulo: Cantos Arredondados 8">
              <a:extLst>
                <a:ext uri="{FF2B5EF4-FFF2-40B4-BE49-F238E27FC236}">
                  <a16:creationId xmlns:a16="http://schemas.microsoft.com/office/drawing/2014/main" id="{10DB64CE-8359-AADF-E44B-844BF29EE200}"/>
                </a:ext>
              </a:extLst>
            </p:cNvPr>
            <p:cNvSpPr/>
            <p:nvPr/>
          </p:nvSpPr>
          <p:spPr>
            <a:xfrm flipH="1">
              <a:off x="754026" y="2264253"/>
              <a:ext cx="45719" cy="923330"/>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0" name="CaixaDeTexto 9">
            <a:extLst>
              <a:ext uri="{FF2B5EF4-FFF2-40B4-BE49-F238E27FC236}">
                <a16:creationId xmlns:a16="http://schemas.microsoft.com/office/drawing/2014/main" id="{2974FD4A-EC32-92A9-EFBC-9E7522C31EB0}"/>
              </a:ext>
            </a:extLst>
          </p:cNvPr>
          <p:cNvSpPr txBox="1"/>
          <p:nvPr/>
        </p:nvSpPr>
        <p:spPr>
          <a:xfrm>
            <a:off x="1064101" y="3353950"/>
            <a:ext cx="10153650" cy="369332"/>
          </a:xfrm>
          <a:prstGeom prst="rect">
            <a:avLst/>
          </a:prstGeom>
          <a:noFill/>
        </p:spPr>
        <p:txBody>
          <a:bodyPr wrap="square">
            <a:spAutoFit/>
          </a:bodyPr>
          <a:lstStyle/>
          <a:p>
            <a:r>
              <a:rPr lang="pt-BR" dirty="0">
                <a:solidFill>
                  <a:schemeClr val="bg2">
                    <a:lumMod val="25000"/>
                  </a:schemeClr>
                </a:solidFill>
              </a:rPr>
              <a:t>Processo de migração de uma máquina virtual de um servidor físico para outro pela atividade do </a:t>
            </a:r>
            <a:r>
              <a:rPr lang="pt-BR" dirty="0" err="1">
                <a:solidFill>
                  <a:schemeClr val="bg2">
                    <a:lumMod val="25000"/>
                  </a:schemeClr>
                </a:solidFill>
              </a:rPr>
              <a:t>VMotion</a:t>
            </a:r>
            <a:r>
              <a:rPr lang="pt-BR" dirty="0">
                <a:solidFill>
                  <a:schemeClr val="bg2">
                    <a:lumMod val="25000"/>
                  </a:schemeClr>
                </a:solidFill>
              </a:rPr>
              <a:t>.</a:t>
            </a:r>
          </a:p>
        </p:txBody>
      </p:sp>
      <p:sp>
        <p:nvSpPr>
          <p:cNvPr id="11" name="CaixaDeTexto 10">
            <a:extLst>
              <a:ext uri="{FF2B5EF4-FFF2-40B4-BE49-F238E27FC236}">
                <a16:creationId xmlns:a16="http://schemas.microsoft.com/office/drawing/2014/main" id="{32255491-94BC-42EB-2DF6-A4DF4378A2C5}"/>
              </a:ext>
            </a:extLst>
          </p:cNvPr>
          <p:cNvSpPr txBox="1"/>
          <p:nvPr/>
        </p:nvSpPr>
        <p:spPr>
          <a:xfrm>
            <a:off x="3700478" y="5971519"/>
            <a:ext cx="1646262" cy="307777"/>
          </a:xfrm>
          <a:prstGeom prst="rect">
            <a:avLst/>
          </a:prstGeom>
          <a:noFill/>
        </p:spPr>
        <p:txBody>
          <a:bodyPr wrap="square">
            <a:spAutoFit/>
          </a:bodyPr>
          <a:lstStyle/>
          <a:p>
            <a:r>
              <a:rPr lang="pt-BR" sz="1400" dirty="0">
                <a:effectLst/>
              </a:rPr>
              <a:t>Migração </a:t>
            </a:r>
            <a:r>
              <a:rPr lang="pt-BR" sz="1400" dirty="0" err="1">
                <a:effectLst/>
              </a:rPr>
              <a:t>Vmotion</a:t>
            </a:r>
            <a:r>
              <a:rPr lang="pt-BR" sz="1400" dirty="0">
                <a:effectLst/>
              </a:rPr>
              <a:t>.</a:t>
            </a:r>
            <a:endParaRPr lang="pt-BR" sz="1400" dirty="0"/>
          </a:p>
        </p:txBody>
      </p:sp>
      <p:pic>
        <p:nvPicPr>
          <p:cNvPr id="12" name="Imagem 11">
            <a:extLst>
              <a:ext uri="{FF2B5EF4-FFF2-40B4-BE49-F238E27FC236}">
                <a16:creationId xmlns:a16="http://schemas.microsoft.com/office/drawing/2014/main" id="{B55999F7-28EC-97A8-4DE2-8C790BD3F6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700478" y="4167108"/>
            <a:ext cx="5315703" cy="1804411"/>
          </a:xfrm>
          <a:prstGeom prst="rect">
            <a:avLst/>
          </a:prstGeom>
        </p:spPr>
      </p:pic>
      <p:cxnSp>
        <p:nvCxnSpPr>
          <p:cNvPr id="4" name="Conector reto 3">
            <a:extLst>
              <a:ext uri="{FF2B5EF4-FFF2-40B4-BE49-F238E27FC236}">
                <a16:creationId xmlns:a16="http://schemas.microsoft.com/office/drawing/2014/main" id="{C9F76BE5-D0FA-80EE-5BF8-9388323E1D83}"/>
              </a:ext>
            </a:extLst>
          </p:cNvPr>
          <p:cNvCxnSpPr>
            <a:cxnSpLocks/>
          </p:cNvCxnSpPr>
          <p:nvPr/>
        </p:nvCxnSpPr>
        <p:spPr>
          <a:xfrm>
            <a:off x="3700478" y="6273800"/>
            <a:ext cx="531570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3778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F79737-C8F6-5B6D-F6F0-6086A5A45B44}"/>
              </a:ext>
            </a:extLst>
          </p:cNvPr>
          <p:cNvSpPr>
            <a:spLocks noGrp="1"/>
          </p:cNvSpPr>
          <p:nvPr>
            <p:ph type="body" sz="quarter" idx="10"/>
          </p:nvPr>
        </p:nvSpPr>
        <p:spPr/>
        <p:txBody>
          <a:bodyPr/>
          <a:lstStyle/>
          <a:p>
            <a:r>
              <a:rPr lang="pt-BR" dirty="0"/>
              <a:t>Infraestrutura de virtualização com o VMware</a:t>
            </a:r>
          </a:p>
        </p:txBody>
      </p:sp>
      <p:sp>
        <p:nvSpPr>
          <p:cNvPr id="3" name="Espaço Reservado para Texto 26">
            <a:extLst>
              <a:ext uri="{FF2B5EF4-FFF2-40B4-BE49-F238E27FC236}">
                <a16:creationId xmlns:a16="http://schemas.microsoft.com/office/drawing/2014/main" id="{5BA6F993-A667-1680-F249-1056955E400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VMware </a:t>
            </a:r>
            <a:r>
              <a:rPr lang="pt-BR" sz="2800" dirty="0" err="1">
                <a:solidFill>
                  <a:schemeClr val="tx1"/>
                </a:solidFill>
              </a:rPr>
              <a:t>VMotion</a:t>
            </a:r>
            <a:r>
              <a:rPr lang="pt-BR" sz="2800" dirty="0">
                <a:solidFill>
                  <a:schemeClr val="tx1"/>
                </a:solidFill>
              </a:rPr>
              <a:t>, </a:t>
            </a:r>
            <a:r>
              <a:rPr lang="pt-BR" sz="2800" dirty="0" err="1">
                <a:solidFill>
                  <a:schemeClr val="tx1"/>
                </a:solidFill>
              </a:rPr>
              <a:t>DRS</a:t>
            </a:r>
            <a:r>
              <a:rPr lang="pt-BR" sz="2800" dirty="0">
                <a:solidFill>
                  <a:schemeClr val="tx1"/>
                </a:solidFill>
              </a:rPr>
              <a:t> e HA</a:t>
            </a:r>
          </a:p>
          <a:p>
            <a:endParaRPr lang="pt-BR" sz="2800" dirty="0">
              <a:solidFill>
                <a:schemeClr val="tx1"/>
              </a:solidFill>
            </a:endParaRPr>
          </a:p>
        </p:txBody>
      </p:sp>
      <p:grpSp>
        <p:nvGrpSpPr>
          <p:cNvPr id="4" name="Agrupar 3">
            <a:extLst>
              <a:ext uri="{FF2B5EF4-FFF2-40B4-BE49-F238E27FC236}">
                <a16:creationId xmlns:a16="http://schemas.microsoft.com/office/drawing/2014/main" id="{84B82C25-E860-AECB-4906-6242B64E5251}"/>
              </a:ext>
            </a:extLst>
          </p:cNvPr>
          <p:cNvGrpSpPr/>
          <p:nvPr/>
        </p:nvGrpSpPr>
        <p:grpSpPr>
          <a:xfrm>
            <a:off x="2201227" y="2599508"/>
            <a:ext cx="7789545" cy="2889295"/>
            <a:chOff x="2201227" y="1678266"/>
            <a:chExt cx="7789545" cy="2903259"/>
          </a:xfrm>
        </p:grpSpPr>
        <p:sp>
          <p:nvSpPr>
            <p:cNvPr id="5" name="Retângulo: Cantos Arredondados 4">
              <a:extLst>
                <a:ext uri="{FF2B5EF4-FFF2-40B4-BE49-F238E27FC236}">
                  <a16:creationId xmlns:a16="http://schemas.microsoft.com/office/drawing/2014/main" id="{2FFB8D22-057A-F52C-2789-EACCFF495CAB}"/>
                </a:ext>
              </a:extLst>
            </p:cNvPr>
            <p:cNvSpPr/>
            <p:nvPr/>
          </p:nvSpPr>
          <p:spPr>
            <a:xfrm>
              <a:off x="2201227" y="1678266"/>
              <a:ext cx="7789545" cy="290325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F444A821-8D55-5ABF-2547-FD7D141A0C70}"/>
                </a:ext>
              </a:extLst>
            </p:cNvPr>
            <p:cNvSpPr txBox="1"/>
            <p:nvPr/>
          </p:nvSpPr>
          <p:spPr>
            <a:xfrm>
              <a:off x="2522260" y="2157649"/>
              <a:ext cx="3121093" cy="2031325"/>
            </a:xfrm>
            <a:prstGeom prst="rect">
              <a:avLst/>
            </a:prstGeom>
            <a:noFill/>
          </p:spPr>
          <p:txBody>
            <a:bodyPr wrap="square">
              <a:spAutoFit/>
            </a:bodyPr>
            <a:lstStyle/>
            <a:p>
              <a:pPr algn="ctr"/>
              <a:r>
                <a:rPr lang="pt-BR" dirty="0">
                  <a:solidFill>
                    <a:schemeClr val="bg2">
                      <a:lumMod val="25000"/>
                    </a:schemeClr>
                  </a:solidFill>
                  <a:effectLst/>
                </a:rPr>
                <a:t>O VMware </a:t>
              </a:r>
              <a:r>
                <a:rPr lang="pt-BR" dirty="0" err="1">
                  <a:solidFill>
                    <a:schemeClr val="bg2">
                      <a:lumMod val="25000"/>
                    </a:schemeClr>
                  </a:solidFill>
                  <a:effectLst/>
                </a:rPr>
                <a:t>DRS</a:t>
              </a:r>
              <a:r>
                <a:rPr lang="pt-BR" dirty="0">
                  <a:solidFill>
                    <a:schemeClr val="bg2">
                      <a:lumMod val="25000"/>
                    </a:schemeClr>
                  </a:solidFill>
                  <a:effectLst/>
                </a:rPr>
                <a:t> permite que o conjunto de servidores possa ser gerenciado como um grande agregado de capacidades computacionais, de memória e de outros recursos de máquina. </a:t>
              </a:r>
            </a:p>
          </p:txBody>
        </p:sp>
        <p:grpSp>
          <p:nvGrpSpPr>
            <p:cNvPr id="14" name="Agrupar 13">
              <a:extLst>
                <a:ext uri="{FF2B5EF4-FFF2-40B4-BE49-F238E27FC236}">
                  <a16:creationId xmlns:a16="http://schemas.microsoft.com/office/drawing/2014/main" id="{C83FEB10-F6DE-A7DA-A2FE-CFD278778222}"/>
                </a:ext>
              </a:extLst>
            </p:cNvPr>
            <p:cNvGrpSpPr/>
            <p:nvPr/>
          </p:nvGrpSpPr>
          <p:grpSpPr>
            <a:xfrm>
              <a:off x="5900661" y="1886019"/>
              <a:ext cx="371475" cy="2552631"/>
              <a:chOff x="4718609" y="2104753"/>
              <a:chExt cx="371475" cy="2552631"/>
            </a:xfrm>
          </p:grpSpPr>
          <p:cxnSp>
            <p:nvCxnSpPr>
              <p:cNvPr id="17" name="Conector reto 16">
                <a:extLst>
                  <a:ext uri="{FF2B5EF4-FFF2-40B4-BE49-F238E27FC236}">
                    <a16:creationId xmlns:a16="http://schemas.microsoft.com/office/drawing/2014/main" id="{6D45066C-32D7-9288-8A8D-A5BADDA2838F}"/>
                  </a:ext>
                </a:extLst>
              </p:cNvPr>
              <p:cNvCxnSpPr>
                <a:cxnSpLocks/>
              </p:cNvCxnSpPr>
              <p:nvPr/>
            </p:nvCxnSpPr>
            <p:spPr>
              <a:xfrm>
                <a:off x="4857266" y="2104753"/>
                <a:ext cx="29059" cy="2552631"/>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79315FD9-DE10-F674-34D1-376005D55047}"/>
                  </a:ext>
                </a:extLst>
              </p:cNvPr>
              <p:cNvSpPr/>
              <p:nvPr/>
            </p:nvSpPr>
            <p:spPr>
              <a:xfrm>
                <a:off x="4718609" y="3243449"/>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F35F72E7-380A-348D-BAB8-B6C749DD5BC4}"/>
                  </a:ext>
                </a:extLst>
              </p:cNvPr>
              <p:cNvSpPr/>
              <p:nvPr/>
            </p:nvSpPr>
            <p:spPr>
              <a:xfrm>
                <a:off x="4821003" y="3361960"/>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 name="CaixaDeTexto 15">
              <a:extLst>
                <a:ext uri="{FF2B5EF4-FFF2-40B4-BE49-F238E27FC236}">
                  <a16:creationId xmlns:a16="http://schemas.microsoft.com/office/drawing/2014/main" id="{0D5E3B26-02FC-FFFD-8626-3221FD07169C}"/>
                </a:ext>
              </a:extLst>
            </p:cNvPr>
            <p:cNvSpPr txBox="1"/>
            <p:nvPr/>
          </p:nvSpPr>
          <p:spPr>
            <a:xfrm>
              <a:off x="6595792" y="2154980"/>
              <a:ext cx="3121093" cy="2308324"/>
            </a:xfrm>
            <a:prstGeom prst="rect">
              <a:avLst/>
            </a:prstGeom>
            <a:noFill/>
          </p:spPr>
          <p:txBody>
            <a:bodyPr wrap="square">
              <a:spAutoFit/>
            </a:bodyPr>
            <a:lstStyle/>
            <a:p>
              <a:pPr algn="ctr"/>
              <a:r>
                <a:rPr lang="pt-BR" dirty="0">
                  <a:solidFill>
                    <a:schemeClr val="bg2">
                      <a:lumMod val="25000"/>
                    </a:schemeClr>
                  </a:solidFill>
                  <a:effectLst/>
                </a:rPr>
                <a:t>Dessa forma, o VMware </a:t>
              </a:r>
              <a:r>
                <a:rPr lang="pt-BR" dirty="0" err="1">
                  <a:solidFill>
                    <a:schemeClr val="bg2">
                      <a:lumMod val="25000"/>
                    </a:schemeClr>
                  </a:solidFill>
                  <a:effectLst/>
                </a:rPr>
                <a:t>DRS</a:t>
              </a:r>
              <a:r>
                <a:rPr lang="pt-BR" dirty="0">
                  <a:solidFill>
                    <a:schemeClr val="bg2">
                      <a:lumMod val="25000"/>
                    </a:schemeClr>
                  </a:solidFill>
                  <a:effectLst/>
                </a:rPr>
                <a:t> pode realocar automaticamente máquinas virtuais de um servidor para outro com a finalidade de melhor distribuir a carga de trabalho entre os diversos servidores disponíveis. </a:t>
              </a:r>
            </a:p>
          </p:txBody>
        </p:sp>
      </p:grpSp>
    </p:spTree>
    <p:extLst>
      <p:ext uri="{BB962C8B-B14F-4D97-AF65-F5344CB8AC3E}">
        <p14:creationId xmlns:p14="http://schemas.microsoft.com/office/powerpoint/2010/main" val="14281862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F79737-C8F6-5B6D-F6F0-6086A5A45B44}"/>
              </a:ext>
            </a:extLst>
          </p:cNvPr>
          <p:cNvSpPr>
            <a:spLocks noGrp="1"/>
          </p:cNvSpPr>
          <p:nvPr>
            <p:ph type="body" sz="quarter" idx="10"/>
          </p:nvPr>
        </p:nvSpPr>
        <p:spPr/>
        <p:txBody>
          <a:bodyPr/>
          <a:lstStyle/>
          <a:p>
            <a:r>
              <a:rPr lang="pt-BR" dirty="0"/>
              <a:t>Infraestrutura de virtualização com o VMware</a:t>
            </a:r>
          </a:p>
        </p:txBody>
      </p:sp>
      <p:sp>
        <p:nvSpPr>
          <p:cNvPr id="3" name="Espaço Reservado para Texto 26">
            <a:extLst>
              <a:ext uri="{FF2B5EF4-FFF2-40B4-BE49-F238E27FC236}">
                <a16:creationId xmlns:a16="http://schemas.microsoft.com/office/drawing/2014/main" id="{5BA6F993-A667-1680-F249-1056955E400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VMware </a:t>
            </a:r>
            <a:r>
              <a:rPr lang="pt-BR" sz="2800" dirty="0" err="1">
                <a:solidFill>
                  <a:schemeClr val="tx1"/>
                </a:solidFill>
              </a:rPr>
              <a:t>VMotion</a:t>
            </a:r>
            <a:r>
              <a:rPr lang="pt-BR" sz="2800" dirty="0">
                <a:solidFill>
                  <a:schemeClr val="tx1"/>
                </a:solidFill>
              </a:rPr>
              <a:t>, </a:t>
            </a:r>
            <a:r>
              <a:rPr lang="pt-BR" sz="2800" dirty="0" err="1">
                <a:solidFill>
                  <a:schemeClr val="tx1"/>
                </a:solidFill>
              </a:rPr>
              <a:t>DRS</a:t>
            </a:r>
            <a:r>
              <a:rPr lang="pt-BR" sz="2800" dirty="0">
                <a:solidFill>
                  <a:schemeClr val="tx1"/>
                </a:solidFill>
              </a:rPr>
              <a:t> e HA</a:t>
            </a:r>
          </a:p>
          <a:p>
            <a:endParaRPr lang="pt-BR" sz="2800" dirty="0">
              <a:solidFill>
                <a:schemeClr val="tx1"/>
              </a:solidFill>
            </a:endParaRPr>
          </a:p>
        </p:txBody>
      </p:sp>
      <p:sp>
        <p:nvSpPr>
          <p:cNvPr id="6" name="CaixaDeTexto 5">
            <a:extLst>
              <a:ext uri="{FF2B5EF4-FFF2-40B4-BE49-F238E27FC236}">
                <a16:creationId xmlns:a16="http://schemas.microsoft.com/office/drawing/2014/main" id="{1AAEC5D4-33EF-8796-F092-03935F4483B9}"/>
              </a:ext>
            </a:extLst>
          </p:cNvPr>
          <p:cNvSpPr txBox="1"/>
          <p:nvPr/>
        </p:nvSpPr>
        <p:spPr>
          <a:xfrm>
            <a:off x="875234" y="1919876"/>
            <a:ext cx="4889129" cy="923330"/>
          </a:xfrm>
          <a:prstGeom prst="rect">
            <a:avLst/>
          </a:prstGeom>
          <a:noFill/>
        </p:spPr>
        <p:txBody>
          <a:bodyPr wrap="square">
            <a:spAutoFit/>
          </a:bodyPr>
          <a:lstStyle/>
          <a:p>
            <a:pPr marL="285750" indent="-285750" algn="ctr">
              <a:buFont typeface="Arial" panose="020B0604020202020204" pitchFamily="34" charset="0"/>
              <a:buChar char="•"/>
            </a:pPr>
            <a:r>
              <a:rPr lang="pt-BR" dirty="0">
                <a:solidFill>
                  <a:schemeClr val="bg2">
                    <a:lumMod val="25000"/>
                  </a:schemeClr>
                </a:solidFill>
              </a:rPr>
              <a:t>Realocação de máquinas virtuais para melhor distribuição de carga entre os servidores por meio do VMware DSR.</a:t>
            </a:r>
          </a:p>
        </p:txBody>
      </p:sp>
      <p:sp>
        <p:nvSpPr>
          <p:cNvPr id="7" name="CaixaDeTexto 6">
            <a:extLst>
              <a:ext uri="{FF2B5EF4-FFF2-40B4-BE49-F238E27FC236}">
                <a16:creationId xmlns:a16="http://schemas.microsoft.com/office/drawing/2014/main" id="{1C8EDFDA-D95D-97D9-7631-36696F548B6E}"/>
              </a:ext>
            </a:extLst>
          </p:cNvPr>
          <p:cNvSpPr txBox="1"/>
          <p:nvPr/>
        </p:nvSpPr>
        <p:spPr>
          <a:xfrm>
            <a:off x="6402943" y="1801697"/>
            <a:ext cx="4769882" cy="1200329"/>
          </a:xfrm>
          <a:prstGeom prst="rect">
            <a:avLst/>
          </a:prstGeom>
          <a:noFill/>
        </p:spPr>
        <p:txBody>
          <a:bodyPr wrap="square">
            <a:spAutoFit/>
          </a:bodyPr>
          <a:lstStyle/>
          <a:p>
            <a:pPr marL="285750" indent="-285750" algn="ctr">
              <a:buFont typeface="Arial" panose="020B0604020202020204" pitchFamily="34" charset="0"/>
              <a:buChar char="•"/>
            </a:pPr>
            <a:r>
              <a:rPr lang="pt-BR" dirty="0">
                <a:solidFill>
                  <a:schemeClr val="bg2">
                    <a:lumMod val="25000"/>
                  </a:schemeClr>
                </a:solidFill>
              </a:rPr>
              <a:t>Inicialização de máquinas virtuais que tiveram seus serviços interrompidos devido a uma falha em um dos servidores da solução de virtualização VMware.</a:t>
            </a:r>
          </a:p>
        </p:txBody>
      </p:sp>
      <p:pic>
        <p:nvPicPr>
          <p:cNvPr id="8" name="Imagem 7">
            <a:extLst>
              <a:ext uri="{FF2B5EF4-FFF2-40B4-BE49-F238E27FC236}">
                <a16:creationId xmlns:a16="http://schemas.microsoft.com/office/drawing/2014/main" id="{5266979F-1DF6-A219-72AA-2E4544ADED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99928" y="3134528"/>
            <a:ext cx="4889130" cy="2702933"/>
          </a:xfrm>
          <a:prstGeom prst="rect">
            <a:avLst/>
          </a:prstGeom>
        </p:spPr>
      </p:pic>
      <p:sp>
        <p:nvSpPr>
          <p:cNvPr id="9" name="CaixaDeTexto 8">
            <a:extLst>
              <a:ext uri="{FF2B5EF4-FFF2-40B4-BE49-F238E27FC236}">
                <a16:creationId xmlns:a16="http://schemas.microsoft.com/office/drawing/2014/main" id="{A569A4C0-F36E-05E9-5548-826A890C71C1}"/>
              </a:ext>
            </a:extLst>
          </p:cNvPr>
          <p:cNvSpPr txBox="1"/>
          <p:nvPr/>
        </p:nvSpPr>
        <p:spPr>
          <a:xfrm>
            <a:off x="899928" y="5856372"/>
            <a:ext cx="1576089" cy="307777"/>
          </a:xfrm>
          <a:prstGeom prst="rect">
            <a:avLst/>
          </a:prstGeom>
          <a:noFill/>
        </p:spPr>
        <p:txBody>
          <a:bodyPr wrap="square">
            <a:spAutoFit/>
          </a:bodyPr>
          <a:lstStyle/>
          <a:p>
            <a:r>
              <a:rPr lang="pt-BR" sz="1400" dirty="0">
                <a:effectLst/>
              </a:rPr>
              <a:t>Migração DRS.</a:t>
            </a:r>
            <a:endParaRPr lang="pt-BR" sz="1400" dirty="0"/>
          </a:p>
        </p:txBody>
      </p:sp>
      <p:pic>
        <p:nvPicPr>
          <p:cNvPr id="10" name="Imagem 9">
            <a:extLst>
              <a:ext uri="{FF2B5EF4-FFF2-40B4-BE49-F238E27FC236}">
                <a16:creationId xmlns:a16="http://schemas.microsoft.com/office/drawing/2014/main" id="{19795937-5924-30E7-0FD0-3D5203FBCE7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497155" y="3090812"/>
            <a:ext cx="4700704" cy="2754060"/>
          </a:xfrm>
          <a:prstGeom prst="rect">
            <a:avLst/>
          </a:prstGeom>
        </p:spPr>
      </p:pic>
      <p:sp>
        <p:nvSpPr>
          <p:cNvPr id="11" name="CaixaDeTexto 10">
            <a:extLst>
              <a:ext uri="{FF2B5EF4-FFF2-40B4-BE49-F238E27FC236}">
                <a16:creationId xmlns:a16="http://schemas.microsoft.com/office/drawing/2014/main" id="{0A10D287-7D08-75BC-BD5D-7588BB0D4FC6}"/>
              </a:ext>
            </a:extLst>
          </p:cNvPr>
          <p:cNvSpPr txBox="1"/>
          <p:nvPr/>
        </p:nvSpPr>
        <p:spPr>
          <a:xfrm>
            <a:off x="6497155" y="5856372"/>
            <a:ext cx="3711791" cy="307777"/>
          </a:xfrm>
          <a:prstGeom prst="rect">
            <a:avLst/>
          </a:prstGeom>
          <a:noFill/>
        </p:spPr>
        <p:txBody>
          <a:bodyPr wrap="square">
            <a:spAutoFit/>
          </a:bodyPr>
          <a:lstStyle/>
          <a:p>
            <a:r>
              <a:rPr lang="pt-BR" sz="1400" dirty="0">
                <a:effectLst/>
              </a:rPr>
              <a:t>Reinício de máquinas virtuais pelo VMware HA.</a:t>
            </a:r>
            <a:endParaRPr lang="pt-BR" sz="1400" dirty="0"/>
          </a:p>
        </p:txBody>
      </p:sp>
      <p:cxnSp>
        <p:nvCxnSpPr>
          <p:cNvPr id="4" name="Conector reto 3">
            <a:extLst>
              <a:ext uri="{FF2B5EF4-FFF2-40B4-BE49-F238E27FC236}">
                <a16:creationId xmlns:a16="http://schemas.microsoft.com/office/drawing/2014/main" id="{83E302A1-96E5-1390-2D93-7413FFCD0E8D}"/>
              </a:ext>
            </a:extLst>
          </p:cNvPr>
          <p:cNvCxnSpPr>
            <a:cxnSpLocks/>
          </p:cNvCxnSpPr>
          <p:nvPr/>
        </p:nvCxnSpPr>
        <p:spPr>
          <a:xfrm>
            <a:off x="985410" y="6164149"/>
            <a:ext cx="465970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5FA28D79-EA8A-C45F-3638-105DDF0F7AEB}"/>
              </a:ext>
            </a:extLst>
          </p:cNvPr>
          <p:cNvCxnSpPr>
            <a:cxnSpLocks/>
          </p:cNvCxnSpPr>
          <p:nvPr/>
        </p:nvCxnSpPr>
        <p:spPr>
          <a:xfrm>
            <a:off x="6595348" y="6187869"/>
            <a:ext cx="460251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7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DCB081-57D3-E2A9-3386-9BF7C83EE57D}"/>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263108A9-99A0-7BC2-F228-E3F96E803290}"/>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Consumo energético do datacenter</a:t>
            </a:r>
          </a:p>
        </p:txBody>
      </p:sp>
      <p:sp>
        <p:nvSpPr>
          <p:cNvPr id="4" name="CaixaDeTexto 3">
            <a:extLst>
              <a:ext uri="{FF2B5EF4-FFF2-40B4-BE49-F238E27FC236}">
                <a16:creationId xmlns:a16="http://schemas.microsoft.com/office/drawing/2014/main" id="{70B35402-B684-8776-C7E4-C13A0C8F4C72}"/>
              </a:ext>
            </a:extLst>
          </p:cNvPr>
          <p:cNvSpPr txBox="1"/>
          <p:nvPr/>
        </p:nvSpPr>
        <p:spPr>
          <a:xfrm>
            <a:off x="1019173" y="1887904"/>
            <a:ext cx="10153650"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effectLst/>
              </a:rPr>
              <a:t>potência </a:t>
            </a:r>
            <a:r>
              <a:rPr lang="pt-BR" i="1" dirty="0">
                <a:solidFill>
                  <a:schemeClr val="bg2">
                    <a:lumMod val="25000"/>
                  </a:schemeClr>
                </a:solidFill>
                <a:effectLst/>
              </a:rPr>
              <a:t>versus</a:t>
            </a:r>
            <a:r>
              <a:rPr lang="pt-BR" dirty="0">
                <a:solidFill>
                  <a:schemeClr val="bg2">
                    <a:lumMod val="25000"/>
                  </a:schemeClr>
                </a:solidFill>
                <a:effectLst/>
              </a:rPr>
              <a:t> energia</a:t>
            </a:r>
          </a:p>
          <a:p>
            <a:pPr marL="285750" indent="-285750">
              <a:buFont typeface="Arial" panose="020B0604020202020204" pitchFamily="34" charset="0"/>
              <a:buChar char="•"/>
            </a:pPr>
            <a:endParaRPr lang="pt-BR" dirty="0">
              <a:solidFill>
                <a:schemeClr val="bg2">
                  <a:lumMod val="25000"/>
                </a:schemeClr>
              </a:solidFill>
              <a:effectLst/>
            </a:endParaRPr>
          </a:p>
          <a:p>
            <a:pPr marL="285750" indent="-285750">
              <a:buFont typeface="Arial" panose="020B0604020202020204" pitchFamily="34" charset="0"/>
              <a:buChar char="•"/>
            </a:pPr>
            <a:r>
              <a:rPr lang="pt-BR" dirty="0">
                <a:solidFill>
                  <a:schemeClr val="bg2">
                    <a:lumMod val="25000"/>
                  </a:schemeClr>
                </a:solidFill>
              </a:rPr>
              <a:t>consumo mensal do servidor: </a:t>
            </a:r>
          </a:p>
          <a:p>
            <a:pPr marL="285750" indent="-285750">
              <a:buFont typeface="Arial" panose="020B0604020202020204" pitchFamily="34" charset="0"/>
              <a:buChar char="•"/>
            </a:pPr>
            <a:endParaRPr lang="pt-BR" dirty="0">
              <a:solidFill>
                <a:schemeClr val="bg2">
                  <a:lumMod val="25000"/>
                </a:schemeClr>
              </a:solidFill>
            </a:endParaRPr>
          </a:p>
        </p:txBody>
      </p:sp>
      <p:grpSp>
        <p:nvGrpSpPr>
          <p:cNvPr id="5" name="Agrupar 4">
            <a:extLst>
              <a:ext uri="{FF2B5EF4-FFF2-40B4-BE49-F238E27FC236}">
                <a16:creationId xmlns:a16="http://schemas.microsoft.com/office/drawing/2014/main" id="{679D2B7D-A1A1-764C-99C0-7E134635E475}"/>
              </a:ext>
            </a:extLst>
          </p:cNvPr>
          <p:cNvGrpSpPr/>
          <p:nvPr/>
        </p:nvGrpSpPr>
        <p:grpSpPr>
          <a:xfrm>
            <a:off x="3942183" y="2812966"/>
            <a:ext cx="4307630" cy="1636001"/>
            <a:chOff x="2603500" y="1654361"/>
            <a:chExt cx="6948488" cy="1052263"/>
          </a:xfrm>
        </p:grpSpPr>
        <p:sp>
          <p:nvSpPr>
            <p:cNvPr id="6" name="Retângulo: Cantos Arredondados 5">
              <a:extLst>
                <a:ext uri="{FF2B5EF4-FFF2-40B4-BE49-F238E27FC236}">
                  <a16:creationId xmlns:a16="http://schemas.microsoft.com/office/drawing/2014/main" id="{E996BD46-170D-0276-8E98-041AAE0C6892}"/>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C69008C-9FB0-A111-9F1F-6F47EFC79BBD}"/>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a:fld id="{825F15A7-03F4-43D7-82C5-3E23DA2F108C}" type="mathplaceholder">
                          <a:rPr lang="pt-BR" i="1" smtClean="0">
                            <a:effectLst/>
                            <a:latin typeface="Cambria Math" panose="02040503050406030204" pitchFamily="18" charset="0"/>
                            <a:cs typeface="Times New Roman" panose="02020603050405020304" pitchFamily="18" charset="0"/>
                          </a:rPr>
                          <a:t>Digite a equação aqui.</a:t>
                        </a:fld>
                      </m:oMath>
                    </m:oMathPara>
                  </a14:m>
                  <a:endParaRPr lang="pt-BR"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aixaDeTexto 2">
                  <a:extLst>
                    <a:ext uri="{FF2B5EF4-FFF2-40B4-BE49-F238E27FC236}">
                      <a16:creationId xmlns:a16="http://schemas.microsoft.com/office/drawing/2014/main" id="{B573F20C-EC6D-A4B8-D09F-6BBA6C9628A4}"/>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3"/>
                  <a:stretch>
                    <a:fillRect/>
                  </a:stretch>
                </a:blipFill>
              </p:spPr>
              <p:txBody>
                <a:bodyPr/>
                <a:lstStyle/>
                <a:p>
                  <a:r>
                    <a:rPr lang="en-US">
                      <a:noFill/>
                    </a:rPr>
                    <a:t> </a:t>
                  </a:r>
                </a:p>
              </p:txBody>
            </p:sp>
          </mc:Fallback>
        </mc:AlternateContent>
      </p:grpSp>
      <p:pic>
        <p:nvPicPr>
          <p:cNvPr id="9" name="Imagem 8">
            <a:extLst>
              <a:ext uri="{FF2B5EF4-FFF2-40B4-BE49-F238E27FC236}">
                <a16:creationId xmlns:a16="http://schemas.microsoft.com/office/drawing/2014/main" id="{724611CA-A01B-26CC-54A1-D59CB5E8C9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19510" y="2990014"/>
            <a:ext cx="3952977" cy="1255755"/>
          </a:xfrm>
          <a:prstGeom prst="rect">
            <a:avLst/>
          </a:prstGeom>
        </p:spPr>
      </p:pic>
      <p:sp>
        <p:nvSpPr>
          <p:cNvPr id="11" name="CaixaDeTexto 10">
            <a:extLst>
              <a:ext uri="{FF2B5EF4-FFF2-40B4-BE49-F238E27FC236}">
                <a16:creationId xmlns:a16="http://schemas.microsoft.com/office/drawing/2014/main" id="{1A6E2AAF-7427-B421-D8B6-77947D4266E3}"/>
              </a:ext>
            </a:extLst>
          </p:cNvPr>
          <p:cNvSpPr txBox="1"/>
          <p:nvPr/>
        </p:nvSpPr>
        <p:spPr>
          <a:xfrm>
            <a:off x="1030989" y="4581525"/>
            <a:ext cx="6097772"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custo da energia consumida: </a:t>
            </a:r>
          </a:p>
        </p:txBody>
      </p:sp>
      <p:sp>
        <p:nvSpPr>
          <p:cNvPr id="13" name="Retângulo: Cantos Arredondados 12">
            <a:extLst>
              <a:ext uri="{FF2B5EF4-FFF2-40B4-BE49-F238E27FC236}">
                <a16:creationId xmlns:a16="http://schemas.microsoft.com/office/drawing/2014/main" id="{F242AE00-721B-687D-EF43-9D50A91D4A7C}"/>
              </a:ext>
            </a:extLst>
          </p:cNvPr>
          <p:cNvSpPr/>
          <p:nvPr/>
        </p:nvSpPr>
        <p:spPr>
          <a:xfrm>
            <a:off x="3942183" y="4808148"/>
            <a:ext cx="4307630" cy="16360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D95004A8-B1D3-5E32-4A70-AC71332EA9E3}"/>
              </a:ext>
            </a:extLst>
          </p:cNvPr>
          <p:cNvPicPr>
            <a:picLocks noChangeAspect="1"/>
          </p:cNvPicPr>
          <p:nvPr/>
        </p:nvPicPr>
        <p:blipFill>
          <a:blip r:embed="rId5"/>
          <a:stretch>
            <a:fillRect/>
          </a:stretch>
        </p:blipFill>
        <p:spPr>
          <a:xfrm>
            <a:off x="4502354" y="4980786"/>
            <a:ext cx="3209925" cy="1466850"/>
          </a:xfrm>
          <a:prstGeom prst="rect">
            <a:avLst/>
          </a:prstGeom>
        </p:spPr>
      </p:pic>
    </p:spTree>
    <p:extLst>
      <p:ext uri="{BB962C8B-B14F-4D97-AF65-F5344CB8AC3E}">
        <p14:creationId xmlns:p14="http://schemas.microsoft.com/office/powerpoint/2010/main" val="19958036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descr="Tela de jogo de vídeo game&#10;&#10;Descrição gerada automaticamente com confiança baixa">
            <a:extLst>
              <a:ext uri="{FF2B5EF4-FFF2-40B4-BE49-F238E27FC236}">
                <a16:creationId xmlns:a16="http://schemas.microsoft.com/office/drawing/2014/main" id="{5D36460E-03DB-C67D-7567-B9FA552738D4}"/>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l="26448" r="26448"/>
          <a:stretch>
            <a:fillRect/>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Energia elétrica e eficiência energética em Data Center</a:t>
            </a:r>
          </a:p>
        </p:txBody>
      </p:sp>
    </p:spTree>
    <p:extLst>
      <p:ext uri="{BB962C8B-B14F-4D97-AF65-F5344CB8AC3E}">
        <p14:creationId xmlns:p14="http://schemas.microsoft.com/office/powerpoint/2010/main" val="2437974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Proporcionalidade de energia</a:t>
            </a:r>
          </a:p>
        </p:txBody>
      </p:sp>
      <p:grpSp>
        <p:nvGrpSpPr>
          <p:cNvPr id="2" name="Agrupar 1">
            <a:extLst>
              <a:ext uri="{FF2B5EF4-FFF2-40B4-BE49-F238E27FC236}">
                <a16:creationId xmlns:a16="http://schemas.microsoft.com/office/drawing/2014/main" id="{32D35B0F-8244-FBA0-EA87-F0B3DDC3B6A5}"/>
              </a:ext>
            </a:extLst>
          </p:cNvPr>
          <p:cNvGrpSpPr/>
          <p:nvPr/>
        </p:nvGrpSpPr>
        <p:grpSpPr>
          <a:xfrm>
            <a:off x="1016141" y="1681341"/>
            <a:ext cx="10156683" cy="1263293"/>
            <a:chOff x="796437" y="2264253"/>
            <a:chExt cx="11070602" cy="1360674"/>
          </a:xfrm>
        </p:grpSpPr>
        <p:sp>
          <p:nvSpPr>
            <p:cNvPr id="3" name="CaixaDeTexto 2">
              <a:extLst>
                <a:ext uri="{FF2B5EF4-FFF2-40B4-BE49-F238E27FC236}">
                  <a16:creationId xmlns:a16="http://schemas.microsoft.com/office/drawing/2014/main" id="{FB4579C1-1CB4-4EFF-81A7-53291A1054FD}"/>
                </a:ext>
              </a:extLst>
            </p:cNvPr>
            <p:cNvSpPr txBox="1"/>
            <p:nvPr/>
          </p:nvSpPr>
          <p:spPr>
            <a:xfrm>
              <a:off x="1019175" y="2332070"/>
              <a:ext cx="10847864" cy="1292856"/>
            </a:xfrm>
            <a:prstGeom prst="rect">
              <a:avLst/>
            </a:prstGeom>
            <a:noFill/>
          </p:spPr>
          <p:txBody>
            <a:bodyPr wrap="square">
              <a:spAutoFit/>
            </a:bodyPr>
            <a:lstStyle/>
            <a:p>
              <a:r>
                <a:rPr lang="pt-BR" sz="2400" dirty="0">
                  <a:effectLst/>
                </a:rPr>
                <a:t>Proporcionalidade de energia é o conceito que relaciona a carga computacional dos equipamentos instalados no Data center com o consumo de energia elétrica. </a:t>
              </a:r>
              <a:endParaRPr lang="pt-BR" sz="2400" dirty="0"/>
            </a:p>
          </p:txBody>
        </p:sp>
        <p:sp>
          <p:nvSpPr>
            <p:cNvPr id="4" name="Retângulo: Cantos Arredondados 3">
              <a:extLst>
                <a:ext uri="{FF2B5EF4-FFF2-40B4-BE49-F238E27FC236}">
                  <a16:creationId xmlns:a16="http://schemas.microsoft.com/office/drawing/2014/main" id="{37C5C7E5-8E6F-07D9-DB7B-76C9ED0766DE}"/>
                </a:ext>
              </a:extLst>
            </p:cNvPr>
            <p:cNvSpPr/>
            <p:nvPr/>
          </p:nvSpPr>
          <p:spPr>
            <a:xfrm>
              <a:off x="796437" y="2264253"/>
              <a:ext cx="49833" cy="1360674"/>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CaixaDeTexto 5">
            <a:extLst>
              <a:ext uri="{FF2B5EF4-FFF2-40B4-BE49-F238E27FC236}">
                <a16:creationId xmlns:a16="http://schemas.microsoft.com/office/drawing/2014/main" id="{4D9EC882-A531-E218-724B-2393009B3878}"/>
              </a:ext>
            </a:extLst>
          </p:cNvPr>
          <p:cNvSpPr txBox="1"/>
          <p:nvPr/>
        </p:nvSpPr>
        <p:spPr>
          <a:xfrm>
            <a:off x="915874" y="3659367"/>
            <a:ext cx="10153650"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Proporcionalidade de energia é vital no projeto do data center, abrangendo sistemas auxiliares e componentes, dada a variabilidade das cargas de máquinas.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Em 2013, o Google relatou que a utilização média variou de 15% a 60% para um cluster de servidores e 40% a 85% para outro.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Sistemas de computação modernos são mais eficientes sob carga de pico.</a:t>
            </a:r>
          </a:p>
        </p:txBody>
      </p:sp>
    </p:spTree>
    <p:extLst>
      <p:ext uri="{BB962C8B-B14F-4D97-AF65-F5344CB8AC3E}">
        <p14:creationId xmlns:p14="http://schemas.microsoft.com/office/powerpoint/2010/main" val="2074711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Proporcionalidade de energia</a:t>
            </a:r>
          </a:p>
        </p:txBody>
      </p:sp>
      <p:sp>
        <p:nvSpPr>
          <p:cNvPr id="6" name="CaixaDeTexto 5">
            <a:extLst>
              <a:ext uri="{FF2B5EF4-FFF2-40B4-BE49-F238E27FC236}">
                <a16:creationId xmlns:a16="http://schemas.microsoft.com/office/drawing/2014/main" id="{4D9EC882-A531-E218-724B-2393009B3878}"/>
              </a:ext>
            </a:extLst>
          </p:cNvPr>
          <p:cNvSpPr txBox="1"/>
          <p:nvPr/>
        </p:nvSpPr>
        <p:spPr>
          <a:xfrm>
            <a:off x="1019175" y="1546087"/>
            <a:ext cx="10153650"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Maneiras principais de obter proporcionalidade de energia mais próxima da linear:</a:t>
            </a:r>
          </a:p>
        </p:txBody>
      </p:sp>
      <p:grpSp>
        <p:nvGrpSpPr>
          <p:cNvPr id="7" name="Agrupar 6">
            <a:extLst>
              <a:ext uri="{FF2B5EF4-FFF2-40B4-BE49-F238E27FC236}">
                <a16:creationId xmlns:a16="http://schemas.microsoft.com/office/drawing/2014/main" id="{3DB8F1EB-92F3-4D4C-B6DC-5A0FC5A7E933}"/>
              </a:ext>
            </a:extLst>
          </p:cNvPr>
          <p:cNvGrpSpPr/>
          <p:nvPr/>
        </p:nvGrpSpPr>
        <p:grpSpPr>
          <a:xfrm>
            <a:off x="1749155" y="2155079"/>
            <a:ext cx="8693690" cy="2247144"/>
            <a:chOff x="1811749" y="1749894"/>
            <a:chExt cx="8568500" cy="3467442"/>
          </a:xfrm>
        </p:grpSpPr>
        <p:sp>
          <p:nvSpPr>
            <p:cNvPr id="8" name="Retângulo: Cantos Arredondados 7">
              <a:extLst>
                <a:ext uri="{FF2B5EF4-FFF2-40B4-BE49-F238E27FC236}">
                  <a16:creationId xmlns:a16="http://schemas.microsoft.com/office/drawing/2014/main" id="{F7040CD3-172C-8536-D6D8-9E40C3E92578}"/>
                </a:ext>
              </a:extLst>
            </p:cNvPr>
            <p:cNvSpPr/>
            <p:nvPr/>
          </p:nvSpPr>
          <p:spPr>
            <a:xfrm>
              <a:off x="1811749" y="1749894"/>
              <a:ext cx="8568500"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aixaDeTexto 8">
              <a:extLst>
                <a:ext uri="{FF2B5EF4-FFF2-40B4-BE49-F238E27FC236}">
                  <a16:creationId xmlns:a16="http://schemas.microsoft.com/office/drawing/2014/main" id="{96FFC2DB-14A5-8C3A-CB25-EAE1A56D4409}"/>
                </a:ext>
              </a:extLst>
            </p:cNvPr>
            <p:cNvSpPr txBox="1"/>
            <p:nvPr/>
          </p:nvSpPr>
          <p:spPr>
            <a:xfrm>
              <a:off x="2382989" y="2076956"/>
              <a:ext cx="3121092" cy="369332"/>
            </a:xfrm>
            <a:prstGeom prst="rect">
              <a:avLst/>
            </a:prstGeom>
            <a:noFill/>
          </p:spPr>
          <p:txBody>
            <a:bodyPr wrap="square">
              <a:spAutoFit/>
            </a:bodyPr>
            <a:lstStyle/>
            <a:p>
              <a:pPr algn="ctr"/>
              <a:r>
                <a:rPr lang="pt-BR" b="1" dirty="0">
                  <a:effectLst/>
                </a:rPr>
                <a:t>Maneira 1</a:t>
              </a:r>
              <a:endParaRPr lang="pt-BR" b="1" dirty="0"/>
            </a:p>
          </p:txBody>
        </p:sp>
        <p:sp>
          <p:nvSpPr>
            <p:cNvPr id="10" name="CaixaDeTexto 9">
              <a:extLst>
                <a:ext uri="{FF2B5EF4-FFF2-40B4-BE49-F238E27FC236}">
                  <a16:creationId xmlns:a16="http://schemas.microsoft.com/office/drawing/2014/main" id="{9101249A-6788-73A4-FE3C-B2DB37611EB9}"/>
                </a:ext>
              </a:extLst>
            </p:cNvPr>
            <p:cNvSpPr txBox="1"/>
            <p:nvPr/>
          </p:nvSpPr>
          <p:spPr>
            <a:xfrm>
              <a:off x="2286577" y="2795282"/>
              <a:ext cx="3313914" cy="830997"/>
            </a:xfrm>
            <a:prstGeom prst="rect">
              <a:avLst/>
            </a:prstGeom>
            <a:noFill/>
          </p:spPr>
          <p:txBody>
            <a:bodyPr wrap="square">
              <a:spAutoFit/>
            </a:bodyPr>
            <a:lstStyle/>
            <a:p>
              <a:pPr algn="ctr"/>
              <a:r>
                <a:rPr lang="pt-BR" sz="1600" dirty="0">
                  <a:solidFill>
                    <a:schemeClr val="bg2">
                      <a:lumMod val="25000"/>
                    </a:schemeClr>
                  </a:solidFill>
                  <a:effectLst/>
                </a:rPr>
                <a:t>Desligando componentes que não são usados e consolidando o trabalho em menos componentes.</a:t>
              </a:r>
              <a:endParaRPr lang="pt-BR" sz="1600" dirty="0"/>
            </a:p>
          </p:txBody>
        </p:sp>
        <p:sp>
          <p:nvSpPr>
            <p:cNvPr id="12" name="CaixaDeTexto 11">
              <a:extLst>
                <a:ext uri="{FF2B5EF4-FFF2-40B4-BE49-F238E27FC236}">
                  <a16:creationId xmlns:a16="http://schemas.microsoft.com/office/drawing/2014/main" id="{E4A3B86D-5B8B-B53A-2F0A-52F11FAD2144}"/>
                </a:ext>
              </a:extLst>
            </p:cNvPr>
            <p:cNvSpPr txBox="1"/>
            <p:nvPr/>
          </p:nvSpPr>
          <p:spPr>
            <a:xfrm>
              <a:off x="6633275" y="2076956"/>
              <a:ext cx="3121092" cy="515213"/>
            </a:xfrm>
            <a:prstGeom prst="rect">
              <a:avLst/>
            </a:prstGeom>
            <a:noFill/>
          </p:spPr>
          <p:txBody>
            <a:bodyPr wrap="square">
              <a:spAutoFit/>
            </a:bodyPr>
            <a:lstStyle/>
            <a:p>
              <a:pPr algn="ctr"/>
              <a:r>
                <a:rPr lang="pt-BR" b="1" dirty="0"/>
                <a:t>Maneira 2</a:t>
              </a:r>
            </a:p>
          </p:txBody>
        </p:sp>
        <p:sp>
          <p:nvSpPr>
            <p:cNvPr id="13" name="CaixaDeTexto 12">
              <a:extLst>
                <a:ext uri="{FF2B5EF4-FFF2-40B4-BE49-F238E27FC236}">
                  <a16:creationId xmlns:a16="http://schemas.microsoft.com/office/drawing/2014/main" id="{120D8FA0-B801-ECA9-2B62-25E5DB4C5EFE}"/>
                </a:ext>
              </a:extLst>
            </p:cNvPr>
            <p:cNvSpPr txBox="1"/>
            <p:nvPr/>
          </p:nvSpPr>
          <p:spPr>
            <a:xfrm>
              <a:off x="6547552" y="2793459"/>
              <a:ext cx="3539258" cy="1323439"/>
            </a:xfrm>
            <a:prstGeom prst="rect">
              <a:avLst/>
            </a:prstGeom>
            <a:noFill/>
          </p:spPr>
          <p:txBody>
            <a:bodyPr wrap="square">
              <a:spAutoFit/>
            </a:bodyPr>
            <a:lstStyle/>
            <a:p>
              <a:pPr algn="ctr"/>
              <a:r>
                <a:rPr lang="pt-BR" sz="1600" dirty="0">
                  <a:solidFill>
                    <a:schemeClr val="bg2">
                      <a:lumMod val="25000"/>
                    </a:schemeClr>
                  </a:solidFill>
                  <a:effectLst/>
                </a:rPr>
                <a:t>Projetando dispositivos e sistemas que gerenciam seus componentes de maneira eficiente, isto é, desligam subsistemas não utilizados automaticamente.</a:t>
              </a:r>
            </a:p>
          </p:txBody>
        </p:sp>
        <p:cxnSp>
          <p:nvCxnSpPr>
            <p:cNvPr id="15" name="Conector reto 14">
              <a:extLst>
                <a:ext uri="{FF2B5EF4-FFF2-40B4-BE49-F238E27FC236}">
                  <a16:creationId xmlns:a16="http://schemas.microsoft.com/office/drawing/2014/main" id="{E170708E-9A0C-6ED9-12A3-F785901E9DE7}"/>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8" name="CaixaDeTexto 17">
            <a:extLst>
              <a:ext uri="{FF2B5EF4-FFF2-40B4-BE49-F238E27FC236}">
                <a16:creationId xmlns:a16="http://schemas.microsoft.com/office/drawing/2014/main" id="{32200E60-E17F-6896-4D68-D52EFEC08876}"/>
              </a:ext>
            </a:extLst>
          </p:cNvPr>
          <p:cNvSpPr txBox="1"/>
          <p:nvPr/>
        </p:nvSpPr>
        <p:spPr>
          <a:xfrm>
            <a:off x="1019175" y="4603387"/>
            <a:ext cx="10153650" cy="1477328"/>
          </a:xfrm>
          <a:prstGeom prst="rect">
            <a:avLst/>
          </a:prstGeom>
          <a:noFill/>
        </p:spPr>
        <p:txBody>
          <a:bodyPr wrap="square">
            <a:spAutoFit/>
          </a:bodyPr>
          <a:lstStyle/>
          <a:p>
            <a:r>
              <a:rPr lang="pt-BR" dirty="0">
                <a:solidFill>
                  <a:schemeClr val="bg2">
                    <a:lumMod val="25000"/>
                  </a:schemeClr>
                </a:solidFill>
              </a:rPr>
              <a:t>Quando se projeta a distribuição de energia, deve-se ter em mente os seguintes critérios de projeto: </a:t>
            </a:r>
          </a:p>
          <a:p>
            <a:pPr marL="285750" indent="-285750">
              <a:buFont typeface="Arial" panose="020B0604020202020204" pitchFamily="34" charset="0"/>
              <a:buChar char="•"/>
            </a:pPr>
            <a:r>
              <a:rPr lang="pt-BR" dirty="0">
                <a:solidFill>
                  <a:schemeClr val="bg2">
                    <a:lumMod val="25000"/>
                  </a:schemeClr>
                </a:solidFill>
              </a:rPr>
              <a:t>queda de tensão;</a:t>
            </a:r>
          </a:p>
          <a:p>
            <a:pPr marL="285750" indent="-285750">
              <a:buFont typeface="Arial" panose="020B0604020202020204" pitchFamily="34" charset="0"/>
              <a:buChar char="•"/>
            </a:pPr>
            <a:r>
              <a:rPr lang="pt-BR" dirty="0">
                <a:solidFill>
                  <a:schemeClr val="bg2">
                    <a:lumMod val="25000"/>
                  </a:schemeClr>
                </a:solidFill>
              </a:rPr>
              <a:t>fator de agrupamento;</a:t>
            </a:r>
          </a:p>
          <a:p>
            <a:pPr marL="285750" indent="-285750">
              <a:buFont typeface="Arial" panose="020B0604020202020204" pitchFamily="34" charset="0"/>
              <a:buChar char="•"/>
            </a:pPr>
            <a:r>
              <a:rPr lang="pt-BR" dirty="0">
                <a:solidFill>
                  <a:schemeClr val="bg2">
                    <a:lumMod val="25000"/>
                  </a:schemeClr>
                </a:solidFill>
              </a:rPr>
              <a:t>temperatura;</a:t>
            </a:r>
          </a:p>
          <a:p>
            <a:pPr marL="285750" indent="-285750">
              <a:buFont typeface="Arial" panose="020B0604020202020204" pitchFamily="34" charset="0"/>
              <a:buChar char="•"/>
            </a:pPr>
            <a:r>
              <a:rPr lang="pt-BR" dirty="0">
                <a:solidFill>
                  <a:schemeClr val="bg2">
                    <a:lumMod val="25000"/>
                  </a:schemeClr>
                </a:solidFill>
              </a:rPr>
              <a:t>proteção.</a:t>
            </a:r>
          </a:p>
        </p:txBody>
      </p:sp>
    </p:spTree>
    <p:extLst>
      <p:ext uri="{BB962C8B-B14F-4D97-AF65-F5344CB8AC3E}">
        <p14:creationId xmlns:p14="http://schemas.microsoft.com/office/powerpoint/2010/main" val="9373221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BBB5B4-302B-CD84-BC0E-D94E1A972BBC}"/>
              </a:ext>
            </a:extLst>
          </p:cNvPr>
          <p:cNvSpPr>
            <a:spLocks noGrp="1"/>
          </p:cNvSpPr>
          <p:nvPr>
            <p:ph type="body" sz="quarter" idx="10"/>
          </p:nvPr>
        </p:nvSpPr>
        <p:spPr/>
        <p:txBody>
          <a:bodyPr/>
          <a:lstStyle/>
          <a:p>
            <a:r>
              <a:rPr lang="pt-BR" dirty="0"/>
              <a:t>Sistema de distribuição elétrica</a:t>
            </a:r>
          </a:p>
        </p:txBody>
      </p:sp>
      <p:sp>
        <p:nvSpPr>
          <p:cNvPr id="3" name="CaixaDeTexto 2">
            <a:extLst>
              <a:ext uri="{FF2B5EF4-FFF2-40B4-BE49-F238E27FC236}">
                <a16:creationId xmlns:a16="http://schemas.microsoft.com/office/drawing/2014/main" id="{772DF8F6-04BB-9AF0-8A73-6A34B2DC9B9A}"/>
              </a:ext>
            </a:extLst>
          </p:cNvPr>
          <p:cNvSpPr txBox="1"/>
          <p:nvPr/>
        </p:nvSpPr>
        <p:spPr>
          <a:xfrm>
            <a:off x="1019175" y="1819547"/>
            <a:ext cx="5788978" cy="397031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distribuição elétrica é fundamental para o funcionamento ininterrupto de um data 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Qualquer falta de energia pode resultar em perda de receita, danos à imagem da empresa e problemas com clientes.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capacidade do sistema elétrico é medida em kilowatts (KW), e é importante considerar uma reserva para contingências e expansão.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Alguns data centers têm sua própria subestação de alta tensão e uma rede de distribuição exclusiva para garantir a disponibilidade de energia.</a:t>
            </a:r>
          </a:p>
        </p:txBody>
      </p:sp>
      <p:pic>
        <p:nvPicPr>
          <p:cNvPr id="4" name="Imagem 3">
            <a:extLst>
              <a:ext uri="{FF2B5EF4-FFF2-40B4-BE49-F238E27FC236}">
                <a16:creationId xmlns:a16="http://schemas.microsoft.com/office/drawing/2014/main" id="{7E9C8AB2-E496-95B5-B923-54AFD8FA4E5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627913" y="2223137"/>
            <a:ext cx="4700704" cy="2637759"/>
          </a:xfrm>
          <a:prstGeom prst="rect">
            <a:avLst/>
          </a:prstGeom>
        </p:spPr>
      </p:pic>
      <p:sp>
        <p:nvSpPr>
          <p:cNvPr id="5" name="CaixaDeTexto 4">
            <a:extLst>
              <a:ext uri="{FF2B5EF4-FFF2-40B4-BE49-F238E27FC236}">
                <a16:creationId xmlns:a16="http://schemas.microsoft.com/office/drawing/2014/main" id="{33E49ADD-C382-68F5-3A0E-02356DAD1B16}"/>
              </a:ext>
            </a:extLst>
          </p:cNvPr>
          <p:cNvSpPr txBox="1"/>
          <p:nvPr/>
        </p:nvSpPr>
        <p:spPr>
          <a:xfrm>
            <a:off x="6838156" y="4860896"/>
            <a:ext cx="4280218" cy="307777"/>
          </a:xfrm>
          <a:prstGeom prst="rect">
            <a:avLst/>
          </a:prstGeom>
          <a:noFill/>
        </p:spPr>
        <p:txBody>
          <a:bodyPr wrap="square">
            <a:spAutoFit/>
          </a:bodyPr>
          <a:lstStyle/>
          <a:p>
            <a:r>
              <a:rPr lang="pt-BR" sz="1400" dirty="0">
                <a:effectLst/>
              </a:rPr>
              <a:t>Configuração da distribuição elétrica de um data center.</a:t>
            </a:r>
            <a:endParaRPr lang="pt-BR" sz="1400" dirty="0"/>
          </a:p>
        </p:txBody>
      </p:sp>
      <p:cxnSp>
        <p:nvCxnSpPr>
          <p:cNvPr id="6" name="Conector reto 5">
            <a:extLst>
              <a:ext uri="{FF2B5EF4-FFF2-40B4-BE49-F238E27FC236}">
                <a16:creationId xmlns:a16="http://schemas.microsoft.com/office/drawing/2014/main" id="{396D4502-473A-8655-A0C3-31BDCDD00524}"/>
              </a:ext>
            </a:extLst>
          </p:cNvPr>
          <p:cNvCxnSpPr>
            <a:cxnSpLocks/>
          </p:cNvCxnSpPr>
          <p:nvPr/>
        </p:nvCxnSpPr>
        <p:spPr>
          <a:xfrm flipV="1">
            <a:off x="6930577" y="5168673"/>
            <a:ext cx="4118423" cy="2372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083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Cantos Arredondados 13">
            <a:extLst>
              <a:ext uri="{FF2B5EF4-FFF2-40B4-BE49-F238E27FC236}">
                <a16:creationId xmlns:a16="http://schemas.microsoft.com/office/drawing/2014/main" id="{391606E1-3DC5-86E7-8D55-462D46EE18F8}"/>
              </a:ext>
            </a:extLst>
          </p:cNvPr>
          <p:cNvSpPr/>
          <p:nvPr/>
        </p:nvSpPr>
        <p:spPr>
          <a:xfrm>
            <a:off x="6095998" y="4197747"/>
            <a:ext cx="3433201" cy="188021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Texto 1">
            <a:extLst>
              <a:ext uri="{FF2B5EF4-FFF2-40B4-BE49-F238E27FC236}">
                <a16:creationId xmlns:a16="http://schemas.microsoft.com/office/drawing/2014/main" id="{8DBBB5B4-302B-CD84-BC0E-D94E1A972BBC}"/>
              </a:ext>
            </a:extLst>
          </p:cNvPr>
          <p:cNvSpPr>
            <a:spLocks noGrp="1"/>
          </p:cNvSpPr>
          <p:nvPr>
            <p:ph type="body" sz="quarter" idx="10"/>
          </p:nvPr>
        </p:nvSpPr>
        <p:spPr/>
        <p:txBody>
          <a:bodyPr/>
          <a:lstStyle/>
          <a:p>
            <a:r>
              <a:rPr lang="pt-BR" dirty="0"/>
              <a:t>Sistema de distribuição elétrica</a:t>
            </a:r>
          </a:p>
        </p:txBody>
      </p:sp>
      <p:pic>
        <p:nvPicPr>
          <p:cNvPr id="12" name="Gráfico 11" descr="Área de Transferência com preenchimento sólido">
            <a:extLst>
              <a:ext uri="{FF2B5EF4-FFF2-40B4-BE49-F238E27FC236}">
                <a16:creationId xmlns:a16="http://schemas.microsoft.com/office/drawing/2014/main" id="{2D99726E-573B-1BC6-EDD4-C7DF93BEB2B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90439" y="2464029"/>
            <a:ext cx="410523" cy="410523"/>
          </a:xfrm>
          <a:prstGeom prst="rect">
            <a:avLst/>
          </a:prstGeom>
        </p:spPr>
      </p:pic>
      <p:sp>
        <p:nvSpPr>
          <p:cNvPr id="3" name="CaixaDeTexto 2">
            <a:extLst>
              <a:ext uri="{FF2B5EF4-FFF2-40B4-BE49-F238E27FC236}">
                <a16:creationId xmlns:a16="http://schemas.microsoft.com/office/drawing/2014/main" id="{682E289D-61F2-13EB-0E44-FC9CD057D996}"/>
              </a:ext>
            </a:extLst>
          </p:cNvPr>
          <p:cNvSpPr txBox="1"/>
          <p:nvPr/>
        </p:nvSpPr>
        <p:spPr>
          <a:xfrm>
            <a:off x="1019175" y="1441450"/>
            <a:ext cx="10153650"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 projeto do sistema elétrico deve ser adaptado à carga elétrica e à classificação "</a:t>
            </a:r>
            <a:r>
              <a:rPr lang="pt-BR" dirty="0" err="1">
                <a:solidFill>
                  <a:schemeClr val="bg2">
                    <a:lumMod val="25000"/>
                  </a:schemeClr>
                </a:solidFill>
              </a:rPr>
              <a:t>Tier</a:t>
            </a:r>
            <a:r>
              <a:rPr lang="pt-BR" dirty="0">
                <a:solidFill>
                  <a:schemeClr val="bg2">
                    <a:lumMod val="25000"/>
                  </a:schemeClr>
                </a:solidFill>
              </a:rPr>
              <a:t> elétrico" desejada.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redundância no fornecimento de energia, com duas concessionárias usando linhas de transmissão distintas, é importante para aumentar a disponibilidade.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redundância do sistema elétrico reduz o risco de falhas e quedas de energia que podem impactar os serviços.</a:t>
            </a:r>
          </a:p>
        </p:txBody>
      </p:sp>
      <p:grpSp>
        <p:nvGrpSpPr>
          <p:cNvPr id="4" name="Agrupar 3">
            <a:extLst>
              <a:ext uri="{FF2B5EF4-FFF2-40B4-BE49-F238E27FC236}">
                <a16:creationId xmlns:a16="http://schemas.microsoft.com/office/drawing/2014/main" id="{4FC62020-21ED-90F6-31CC-17E9805D3264}"/>
              </a:ext>
            </a:extLst>
          </p:cNvPr>
          <p:cNvGrpSpPr/>
          <p:nvPr/>
        </p:nvGrpSpPr>
        <p:grpSpPr>
          <a:xfrm>
            <a:off x="1970543" y="3866505"/>
            <a:ext cx="7908838" cy="2211460"/>
            <a:chOff x="2630017" y="1245701"/>
            <a:chExt cx="6536231" cy="3716205"/>
          </a:xfrm>
        </p:grpSpPr>
        <p:grpSp>
          <p:nvGrpSpPr>
            <p:cNvPr id="5" name="Agrupar 4">
              <a:extLst>
                <a:ext uri="{FF2B5EF4-FFF2-40B4-BE49-F238E27FC236}">
                  <a16:creationId xmlns:a16="http://schemas.microsoft.com/office/drawing/2014/main" id="{C6160F41-0FD6-F5A7-8F6B-2080536A2AE9}"/>
                </a:ext>
              </a:extLst>
            </p:cNvPr>
            <p:cNvGrpSpPr/>
            <p:nvPr/>
          </p:nvGrpSpPr>
          <p:grpSpPr>
            <a:xfrm>
              <a:off x="2630017" y="1245701"/>
              <a:ext cx="2985716" cy="3716205"/>
              <a:chOff x="2452217" y="1213951"/>
              <a:chExt cx="2985716" cy="3716205"/>
            </a:xfrm>
          </p:grpSpPr>
          <p:sp>
            <p:nvSpPr>
              <p:cNvPr id="9" name="Retângulo: Cantos Arredondados 8">
                <a:extLst>
                  <a:ext uri="{FF2B5EF4-FFF2-40B4-BE49-F238E27FC236}">
                    <a16:creationId xmlns:a16="http://schemas.microsoft.com/office/drawing/2014/main" id="{B326C51B-BC69-4711-F5AA-D6CBA8595F82}"/>
                  </a:ext>
                </a:extLst>
              </p:cNvPr>
              <p:cNvSpPr/>
              <p:nvPr/>
            </p:nvSpPr>
            <p:spPr>
              <a:xfrm>
                <a:off x="2527785" y="2654210"/>
                <a:ext cx="2837356" cy="227594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253DEA24-C6A2-5256-4BC6-C4B2A1F82A47}"/>
                  </a:ext>
                </a:extLst>
              </p:cNvPr>
              <p:cNvSpPr txBox="1"/>
              <p:nvPr/>
            </p:nvSpPr>
            <p:spPr>
              <a:xfrm>
                <a:off x="2452217" y="3844042"/>
                <a:ext cx="2985716" cy="1086114"/>
              </a:xfrm>
              <a:prstGeom prst="rect">
                <a:avLst/>
              </a:prstGeom>
              <a:noFill/>
            </p:spPr>
            <p:txBody>
              <a:bodyPr wrap="square">
                <a:spAutoFit/>
              </a:bodyPr>
              <a:lstStyle/>
              <a:p>
                <a:pPr algn="ctr"/>
                <a:r>
                  <a:rPr lang="pt-BR" b="1" dirty="0">
                    <a:effectLst/>
                  </a:rPr>
                  <a:t>A fonte de alimentação </a:t>
                </a:r>
              </a:p>
              <a:p>
                <a:pPr algn="ctr"/>
                <a:r>
                  <a:rPr lang="pt-BR" b="1" dirty="0">
                    <a:effectLst/>
                  </a:rPr>
                  <a:t>ininterrupta</a:t>
                </a:r>
              </a:p>
            </p:txBody>
          </p:sp>
          <p:pic>
            <p:nvPicPr>
              <p:cNvPr id="13" name="Imagem 12">
                <a:extLst>
                  <a:ext uri="{FF2B5EF4-FFF2-40B4-BE49-F238E27FC236}">
                    <a16:creationId xmlns:a16="http://schemas.microsoft.com/office/drawing/2014/main" id="{4E98A648-2E47-2314-0EC8-CAECE376D487}"/>
                  </a:ext>
                </a:extLst>
              </p:cNvPr>
              <p:cNvPicPr>
                <a:picLocks/>
              </p:cNvPicPr>
              <p:nvPr/>
            </p:nvPicPr>
            <p:blipFill>
              <a:blip r:embed="rId5" cstate="email">
                <a:extLst>
                  <a:ext uri="{28A0092B-C50C-407E-A947-70E740481C1C}">
                    <a14:useLocalDpi xmlns:a14="http://schemas.microsoft.com/office/drawing/2010/main"/>
                  </a:ext>
                </a:extLst>
              </a:blip>
              <a:srcRect/>
              <a:stretch/>
            </p:blipFill>
            <p:spPr>
              <a:xfrm>
                <a:off x="2527784" y="1213951"/>
                <a:ext cx="2837356" cy="2630091"/>
              </a:xfrm>
              <a:prstGeom prst="rect">
                <a:avLst/>
              </a:prstGeom>
            </p:spPr>
          </p:pic>
        </p:grpSp>
        <p:sp>
          <p:nvSpPr>
            <p:cNvPr id="7" name="CaixaDeTexto 6">
              <a:extLst>
                <a:ext uri="{FF2B5EF4-FFF2-40B4-BE49-F238E27FC236}">
                  <a16:creationId xmlns:a16="http://schemas.microsoft.com/office/drawing/2014/main" id="{19AA82A7-C6C0-674D-A85B-D2DCE661D0CC}"/>
                </a:ext>
              </a:extLst>
            </p:cNvPr>
            <p:cNvSpPr txBox="1"/>
            <p:nvPr/>
          </p:nvSpPr>
          <p:spPr>
            <a:xfrm>
              <a:off x="6463447" y="3974525"/>
              <a:ext cx="2702801" cy="620637"/>
            </a:xfrm>
            <a:prstGeom prst="rect">
              <a:avLst/>
            </a:prstGeom>
            <a:noFill/>
          </p:spPr>
          <p:txBody>
            <a:bodyPr wrap="square">
              <a:spAutoFit/>
            </a:bodyPr>
            <a:lstStyle/>
            <a:p>
              <a:r>
                <a:rPr lang="pt-BR" b="1" dirty="0">
                  <a:effectLst/>
                </a:rPr>
                <a:t>Manutenção na </a:t>
              </a:r>
              <a:r>
                <a:rPr lang="pt-BR" b="1" dirty="0" err="1">
                  <a:effectLst/>
                </a:rPr>
                <a:t>UPS</a:t>
              </a:r>
              <a:endParaRPr lang="pt-BR" b="1" dirty="0">
                <a:effectLst/>
              </a:endParaRPr>
            </a:p>
          </p:txBody>
        </p:sp>
      </p:grpSp>
      <p:pic>
        <p:nvPicPr>
          <p:cNvPr id="15" name="Imagem 14">
            <a:extLst>
              <a:ext uri="{FF2B5EF4-FFF2-40B4-BE49-F238E27FC236}">
                <a16:creationId xmlns:a16="http://schemas.microsoft.com/office/drawing/2014/main" id="{FC356142-3BF5-4177-B2C6-A707AF95864D}"/>
              </a:ext>
            </a:extLst>
          </p:cNvPr>
          <p:cNvPicPr>
            <a:picLocks/>
          </p:cNvPicPr>
          <p:nvPr/>
        </p:nvPicPr>
        <p:blipFill>
          <a:blip r:embed="rId6" cstate="email">
            <a:extLst>
              <a:ext uri="{28A0092B-C50C-407E-A947-70E740481C1C}">
                <a14:useLocalDpi xmlns:a14="http://schemas.microsoft.com/office/drawing/2010/main"/>
              </a:ext>
            </a:extLst>
          </a:blip>
          <a:srcRect/>
          <a:stretch/>
        </p:blipFill>
        <p:spPr>
          <a:xfrm>
            <a:off x="6095997" y="3861685"/>
            <a:ext cx="3433201" cy="1554865"/>
          </a:xfrm>
          <a:prstGeom prst="rect">
            <a:avLst/>
          </a:prstGeom>
        </p:spPr>
      </p:pic>
    </p:spTree>
    <p:extLst>
      <p:ext uri="{BB962C8B-B14F-4D97-AF65-F5344CB8AC3E}">
        <p14:creationId xmlns:p14="http://schemas.microsoft.com/office/powerpoint/2010/main" val="37523452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BBB5B4-302B-CD84-BC0E-D94E1A972BBC}"/>
              </a:ext>
            </a:extLst>
          </p:cNvPr>
          <p:cNvSpPr>
            <a:spLocks noGrp="1"/>
          </p:cNvSpPr>
          <p:nvPr>
            <p:ph type="body" sz="quarter" idx="10"/>
          </p:nvPr>
        </p:nvSpPr>
        <p:spPr/>
        <p:txBody>
          <a:bodyPr/>
          <a:lstStyle/>
          <a:p>
            <a:r>
              <a:rPr lang="pt-BR" dirty="0"/>
              <a:t>Sistema de distribuição elétrica</a:t>
            </a:r>
          </a:p>
        </p:txBody>
      </p:sp>
      <p:pic>
        <p:nvPicPr>
          <p:cNvPr id="12" name="Gráfico 11" descr="Área de Transferência com preenchimento sólido">
            <a:extLst>
              <a:ext uri="{FF2B5EF4-FFF2-40B4-BE49-F238E27FC236}">
                <a16:creationId xmlns:a16="http://schemas.microsoft.com/office/drawing/2014/main" id="{2D99726E-573B-1BC6-EDD4-C7DF93BEB2B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90439" y="2464029"/>
            <a:ext cx="410523" cy="410523"/>
          </a:xfrm>
          <a:prstGeom prst="rect">
            <a:avLst/>
          </a:prstGeom>
        </p:spPr>
      </p:pic>
      <p:grpSp>
        <p:nvGrpSpPr>
          <p:cNvPr id="6" name="Agrupar 5">
            <a:extLst>
              <a:ext uri="{FF2B5EF4-FFF2-40B4-BE49-F238E27FC236}">
                <a16:creationId xmlns:a16="http://schemas.microsoft.com/office/drawing/2014/main" id="{7B9D3EF4-E35A-0C92-8F8C-697C44BA4837}"/>
              </a:ext>
            </a:extLst>
          </p:cNvPr>
          <p:cNvGrpSpPr/>
          <p:nvPr/>
        </p:nvGrpSpPr>
        <p:grpSpPr>
          <a:xfrm>
            <a:off x="1019175" y="2312988"/>
            <a:ext cx="10153650" cy="1280305"/>
            <a:chOff x="799744" y="2264253"/>
            <a:chExt cx="10373081" cy="1360674"/>
          </a:xfrm>
        </p:grpSpPr>
        <p:sp>
          <p:nvSpPr>
            <p:cNvPr id="8" name="CaixaDeTexto 7">
              <a:extLst>
                <a:ext uri="{FF2B5EF4-FFF2-40B4-BE49-F238E27FC236}">
                  <a16:creationId xmlns:a16="http://schemas.microsoft.com/office/drawing/2014/main" id="{5773D6F3-D5BC-3C26-C67B-1C663A810B38}"/>
                </a:ext>
              </a:extLst>
            </p:cNvPr>
            <p:cNvSpPr txBox="1"/>
            <p:nvPr/>
          </p:nvSpPr>
          <p:spPr>
            <a:xfrm>
              <a:off x="1019176" y="2332070"/>
              <a:ext cx="10153649" cy="1292856"/>
            </a:xfrm>
            <a:prstGeom prst="rect">
              <a:avLst/>
            </a:prstGeom>
            <a:noFill/>
          </p:spPr>
          <p:txBody>
            <a:bodyPr wrap="square">
              <a:spAutoFit/>
            </a:bodyPr>
            <a:lstStyle/>
            <a:p>
              <a:r>
                <a:rPr lang="pt-BR" sz="2400" dirty="0">
                  <a:effectLst/>
                </a:rPr>
                <a:t>É necessário pensar no dimensionamento dos custos de instalação, dissipação de calor e na eficaz e eficiente organização e ocupação da infraestrutura de distribuição dentro do data center. </a:t>
              </a:r>
              <a:endParaRPr lang="pt-BR" sz="2400" dirty="0"/>
            </a:p>
          </p:txBody>
        </p:sp>
        <p:sp>
          <p:nvSpPr>
            <p:cNvPr id="11" name="Retângulo: Cantos Arredondados 10">
              <a:extLst>
                <a:ext uri="{FF2B5EF4-FFF2-40B4-BE49-F238E27FC236}">
                  <a16:creationId xmlns:a16="http://schemas.microsoft.com/office/drawing/2014/main" id="{2BA8E2CF-FD01-B0FC-D131-68D26CCA3BF8}"/>
                </a:ext>
              </a:extLst>
            </p:cNvPr>
            <p:cNvSpPr/>
            <p:nvPr/>
          </p:nvSpPr>
          <p:spPr>
            <a:xfrm>
              <a:off x="799744" y="2264253"/>
              <a:ext cx="46526" cy="1360674"/>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 name="CaixaDeTexto 15">
            <a:extLst>
              <a:ext uri="{FF2B5EF4-FFF2-40B4-BE49-F238E27FC236}">
                <a16:creationId xmlns:a16="http://schemas.microsoft.com/office/drawing/2014/main" id="{7038B45B-1A4E-4889-221C-92CDBE9EDEBC}"/>
              </a:ext>
            </a:extLst>
          </p:cNvPr>
          <p:cNvSpPr txBox="1"/>
          <p:nvPr/>
        </p:nvSpPr>
        <p:spPr>
          <a:xfrm>
            <a:off x="1019175" y="4265930"/>
            <a:ext cx="10153650" cy="923330"/>
          </a:xfrm>
          <a:prstGeom prst="rect">
            <a:avLst/>
          </a:prstGeom>
          <a:noFill/>
        </p:spPr>
        <p:txBody>
          <a:bodyPr wrap="square">
            <a:spAutoFit/>
          </a:bodyPr>
          <a:lstStyle/>
          <a:p>
            <a:r>
              <a:rPr lang="pt-BR" dirty="0">
                <a:solidFill>
                  <a:schemeClr val="bg2">
                    <a:lumMod val="25000"/>
                  </a:schemeClr>
                </a:solidFill>
              </a:rPr>
              <a:t>É responsabilidade do profissional de TI especificar os requisitos do sistema elétrico e planejar o uso do espaço físico necessário para receber os equipamentos, quadros e toda a infraestrutura de distribuição elétrica.</a:t>
            </a:r>
          </a:p>
        </p:txBody>
      </p:sp>
    </p:spTree>
    <p:extLst>
      <p:ext uri="{BB962C8B-B14F-4D97-AF65-F5344CB8AC3E}">
        <p14:creationId xmlns:p14="http://schemas.microsoft.com/office/powerpoint/2010/main" val="23006352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BBB5B4-302B-CD84-BC0E-D94E1A972BBC}"/>
              </a:ext>
            </a:extLst>
          </p:cNvPr>
          <p:cNvSpPr>
            <a:spLocks noGrp="1"/>
          </p:cNvSpPr>
          <p:nvPr>
            <p:ph type="body" sz="quarter" idx="10"/>
          </p:nvPr>
        </p:nvSpPr>
        <p:spPr/>
        <p:txBody>
          <a:bodyPr/>
          <a:lstStyle/>
          <a:p>
            <a:r>
              <a:rPr lang="pt-BR" dirty="0"/>
              <a:t>Sistema de distribuição elétrica</a:t>
            </a:r>
          </a:p>
        </p:txBody>
      </p:sp>
      <p:pic>
        <p:nvPicPr>
          <p:cNvPr id="12" name="Gráfico 11" descr="Área de Transferência com preenchimento sólido">
            <a:extLst>
              <a:ext uri="{FF2B5EF4-FFF2-40B4-BE49-F238E27FC236}">
                <a16:creationId xmlns:a16="http://schemas.microsoft.com/office/drawing/2014/main" id="{2D99726E-573B-1BC6-EDD4-C7DF93BEB2B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90439" y="2464029"/>
            <a:ext cx="410523" cy="410523"/>
          </a:xfrm>
          <a:prstGeom prst="rect">
            <a:avLst/>
          </a:prstGeom>
        </p:spPr>
      </p:pic>
      <p:sp>
        <p:nvSpPr>
          <p:cNvPr id="3" name="Espaço Reservado para Texto 26">
            <a:extLst>
              <a:ext uri="{FF2B5EF4-FFF2-40B4-BE49-F238E27FC236}">
                <a16:creationId xmlns:a16="http://schemas.microsoft.com/office/drawing/2014/main" id="{0E40C824-CCE5-FFFC-AFDD-AD5BB3709FB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Níveis de Data Center de acordo com a </a:t>
            </a:r>
            <a:r>
              <a:rPr lang="pt-BR" sz="2800" dirty="0" err="1">
                <a:solidFill>
                  <a:schemeClr val="tx1"/>
                </a:solidFill>
              </a:rPr>
              <a:t>EIT</a:t>
            </a:r>
            <a:r>
              <a:rPr lang="pt-BR" sz="2800" dirty="0">
                <a:solidFill>
                  <a:schemeClr val="tx1"/>
                </a:solidFill>
              </a:rPr>
              <a:t>/</a:t>
            </a:r>
            <a:r>
              <a:rPr lang="pt-BR" sz="2800" dirty="0" err="1">
                <a:solidFill>
                  <a:schemeClr val="tx1"/>
                </a:solidFill>
              </a:rPr>
              <a:t>TIA-942</a:t>
            </a:r>
            <a:endParaRPr lang="pt-BR" sz="2800" dirty="0">
              <a:solidFill>
                <a:schemeClr val="tx1"/>
              </a:solidFill>
            </a:endParaRPr>
          </a:p>
          <a:p>
            <a:endParaRPr lang="pt-BR" sz="2800" dirty="0">
              <a:solidFill>
                <a:schemeClr val="tx1"/>
              </a:solidFill>
            </a:endParaRPr>
          </a:p>
        </p:txBody>
      </p:sp>
      <p:pic>
        <p:nvPicPr>
          <p:cNvPr id="9" name="Imagem 8">
            <a:extLst>
              <a:ext uri="{FF2B5EF4-FFF2-40B4-BE49-F238E27FC236}">
                <a16:creationId xmlns:a16="http://schemas.microsoft.com/office/drawing/2014/main" id="{56609796-4372-57F7-655C-CC1BF0CE90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66273" y="1884537"/>
            <a:ext cx="6459454" cy="4452956"/>
          </a:xfrm>
          <a:prstGeom prst="rect">
            <a:avLst/>
          </a:prstGeom>
        </p:spPr>
      </p:pic>
    </p:spTree>
    <p:extLst>
      <p:ext uri="{BB962C8B-B14F-4D97-AF65-F5344CB8AC3E}">
        <p14:creationId xmlns:p14="http://schemas.microsoft.com/office/powerpoint/2010/main" val="31616607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BBB5B4-302B-CD84-BC0E-D94E1A972BBC}"/>
              </a:ext>
            </a:extLst>
          </p:cNvPr>
          <p:cNvSpPr>
            <a:spLocks noGrp="1"/>
          </p:cNvSpPr>
          <p:nvPr>
            <p:ph type="body" sz="quarter" idx="10"/>
          </p:nvPr>
        </p:nvSpPr>
        <p:spPr/>
        <p:txBody>
          <a:bodyPr/>
          <a:lstStyle/>
          <a:p>
            <a:r>
              <a:rPr lang="pt-BR" dirty="0"/>
              <a:t>Sistema de distribuição elétrica</a:t>
            </a:r>
          </a:p>
        </p:txBody>
      </p:sp>
      <p:pic>
        <p:nvPicPr>
          <p:cNvPr id="12" name="Gráfico 11" descr="Área de Transferência com preenchimento sólido">
            <a:extLst>
              <a:ext uri="{FF2B5EF4-FFF2-40B4-BE49-F238E27FC236}">
                <a16:creationId xmlns:a16="http://schemas.microsoft.com/office/drawing/2014/main" id="{2D99726E-573B-1BC6-EDD4-C7DF93BEB2B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90439" y="2464029"/>
            <a:ext cx="410523" cy="410523"/>
          </a:xfrm>
          <a:prstGeom prst="rect">
            <a:avLst/>
          </a:prstGeom>
        </p:spPr>
      </p:pic>
      <p:sp>
        <p:nvSpPr>
          <p:cNvPr id="3" name="Espaço Reservado para Texto 26">
            <a:extLst>
              <a:ext uri="{FF2B5EF4-FFF2-40B4-BE49-F238E27FC236}">
                <a16:creationId xmlns:a16="http://schemas.microsoft.com/office/drawing/2014/main" id="{0E40C824-CCE5-FFFC-AFDD-AD5BB3709FB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Níveis de Data Center de acordo com a </a:t>
            </a:r>
            <a:r>
              <a:rPr lang="pt-BR" sz="2800" dirty="0" err="1">
                <a:solidFill>
                  <a:schemeClr val="tx1"/>
                </a:solidFill>
              </a:rPr>
              <a:t>EIT</a:t>
            </a:r>
            <a:r>
              <a:rPr lang="pt-BR" sz="2800" dirty="0">
                <a:solidFill>
                  <a:schemeClr val="tx1"/>
                </a:solidFill>
              </a:rPr>
              <a:t>/</a:t>
            </a:r>
            <a:r>
              <a:rPr lang="pt-BR" sz="2800" dirty="0" err="1">
                <a:solidFill>
                  <a:schemeClr val="tx1"/>
                </a:solidFill>
              </a:rPr>
              <a:t>TIA-942</a:t>
            </a:r>
            <a:endParaRPr lang="pt-BR" sz="2800" dirty="0">
              <a:solidFill>
                <a:schemeClr val="tx1"/>
              </a:solidFill>
            </a:endParaRPr>
          </a:p>
          <a:p>
            <a:endParaRPr lang="pt-BR" sz="2800" dirty="0">
              <a:solidFill>
                <a:schemeClr val="tx1"/>
              </a:solidFill>
            </a:endParaRPr>
          </a:p>
        </p:txBody>
      </p:sp>
      <p:sp>
        <p:nvSpPr>
          <p:cNvPr id="5" name="CaixaDeTexto 4">
            <a:extLst>
              <a:ext uri="{FF2B5EF4-FFF2-40B4-BE49-F238E27FC236}">
                <a16:creationId xmlns:a16="http://schemas.microsoft.com/office/drawing/2014/main" id="{1DBC7D4C-F51F-1E74-5A71-489B3D8B3424}"/>
              </a:ext>
            </a:extLst>
          </p:cNvPr>
          <p:cNvSpPr txBox="1"/>
          <p:nvPr/>
        </p:nvSpPr>
        <p:spPr>
          <a:xfrm>
            <a:off x="1009139" y="1986331"/>
            <a:ext cx="10153650" cy="369332"/>
          </a:xfrm>
          <a:prstGeom prst="rect">
            <a:avLst/>
          </a:prstGeom>
          <a:noFill/>
        </p:spPr>
        <p:txBody>
          <a:bodyPr wrap="square">
            <a:spAutoFit/>
          </a:bodyPr>
          <a:lstStyle/>
          <a:p>
            <a:r>
              <a:rPr lang="pt-BR" dirty="0">
                <a:solidFill>
                  <a:schemeClr val="bg2">
                    <a:lumMod val="25000"/>
                  </a:schemeClr>
                </a:solidFill>
              </a:rPr>
              <a:t>Fatores que que afetam a classificação de um data center, referente ao sistema elétrico:</a:t>
            </a:r>
          </a:p>
        </p:txBody>
      </p:sp>
      <p:grpSp>
        <p:nvGrpSpPr>
          <p:cNvPr id="6" name="Agrupar 5">
            <a:extLst>
              <a:ext uri="{FF2B5EF4-FFF2-40B4-BE49-F238E27FC236}">
                <a16:creationId xmlns:a16="http://schemas.microsoft.com/office/drawing/2014/main" id="{C306C915-B6B2-560D-1A61-8603A9A4B42E}"/>
              </a:ext>
            </a:extLst>
          </p:cNvPr>
          <p:cNvGrpSpPr/>
          <p:nvPr/>
        </p:nvGrpSpPr>
        <p:grpSpPr>
          <a:xfrm>
            <a:off x="1029221" y="2837540"/>
            <a:ext cx="10153646" cy="3198269"/>
            <a:chOff x="996474" y="2669174"/>
            <a:chExt cx="10153646" cy="3198269"/>
          </a:xfrm>
        </p:grpSpPr>
        <p:grpSp>
          <p:nvGrpSpPr>
            <p:cNvPr id="7" name="Agrupar 6">
              <a:extLst>
                <a:ext uri="{FF2B5EF4-FFF2-40B4-BE49-F238E27FC236}">
                  <a16:creationId xmlns:a16="http://schemas.microsoft.com/office/drawing/2014/main" id="{6296DE03-8E60-8139-B17D-8B9E83D8E6A0}"/>
                </a:ext>
              </a:extLst>
            </p:cNvPr>
            <p:cNvGrpSpPr/>
            <p:nvPr/>
          </p:nvGrpSpPr>
          <p:grpSpPr>
            <a:xfrm>
              <a:off x="1012020" y="2669174"/>
              <a:ext cx="10138100" cy="2533596"/>
              <a:chOff x="688170" y="2612024"/>
              <a:chExt cx="10138100" cy="2533596"/>
            </a:xfrm>
          </p:grpSpPr>
          <p:grpSp>
            <p:nvGrpSpPr>
              <p:cNvPr id="15" name="Agrupar 14">
                <a:extLst>
                  <a:ext uri="{FF2B5EF4-FFF2-40B4-BE49-F238E27FC236}">
                    <a16:creationId xmlns:a16="http://schemas.microsoft.com/office/drawing/2014/main" id="{2CDB94A4-4783-A117-1303-968B52255CBB}"/>
                  </a:ext>
                </a:extLst>
              </p:cNvPr>
              <p:cNvGrpSpPr/>
              <p:nvPr/>
            </p:nvGrpSpPr>
            <p:grpSpPr>
              <a:xfrm>
                <a:off x="688170" y="2612024"/>
                <a:ext cx="10138100" cy="849536"/>
                <a:chOff x="357164" y="835955"/>
                <a:chExt cx="10138100" cy="849536"/>
              </a:xfrm>
            </p:grpSpPr>
            <p:grpSp>
              <p:nvGrpSpPr>
                <p:cNvPr id="34" name="Agrupar 33">
                  <a:extLst>
                    <a:ext uri="{FF2B5EF4-FFF2-40B4-BE49-F238E27FC236}">
                      <a16:creationId xmlns:a16="http://schemas.microsoft.com/office/drawing/2014/main" id="{BDD13ED2-D92F-2E66-CAC6-5292C87AD3E4}"/>
                    </a:ext>
                  </a:extLst>
                </p:cNvPr>
                <p:cNvGrpSpPr/>
                <p:nvPr/>
              </p:nvGrpSpPr>
              <p:grpSpPr>
                <a:xfrm>
                  <a:off x="357164" y="835955"/>
                  <a:ext cx="454941" cy="849536"/>
                  <a:chOff x="357164" y="835955"/>
                  <a:chExt cx="454941" cy="849536"/>
                </a:xfrm>
              </p:grpSpPr>
              <p:sp>
                <p:nvSpPr>
                  <p:cNvPr id="37" name="Elipse 36">
                    <a:extLst>
                      <a:ext uri="{FF2B5EF4-FFF2-40B4-BE49-F238E27FC236}">
                        <a16:creationId xmlns:a16="http://schemas.microsoft.com/office/drawing/2014/main" id="{5B4C27B1-6270-B228-3438-A33B0CACE116}"/>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43E8E625-2160-7B0C-7970-EBB7CA2FA2FC}"/>
                      </a:ext>
                    </a:extLst>
                  </p:cNvPr>
                  <p:cNvCxnSpPr>
                    <a:cxnSpLocks/>
                  </p:cNvCxnSpPr>
                  <p:nvPr/>
                </p:nvCxnSpPr>
                <p:spPr>
                  <a:xfrm>
                    <a:off x="575288" y="1275455"/>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Seta: para a Direita 38">
                    <a:extLst>
                      <a:ext uri="{FF2B5EF4-FFF2-40B4-BE49-F238E27FC236}">
                        <a16:creationId xmlns:a16="http://schemas.microsoft.com/office/drawing/2014/main" id="{B3D17538-F20F-9950-93A7-0730C4EDF861}"/>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Retângulo: Cantos Arredondados 34">
                  <a:extLst>
                    <a:ext uri="{FF2B5EF4-FFF2-40B4-BE49-F238E27FC236}">
                      <a16:creationId xmlns:a16="http://schemas.microsoft.com/office/drawing/2014/main" id="{5F759A1C-1539-138B-2EBD-D1D79D5B8807}"/>
                    </a:ext>
                  </a:extLst>
                </p:cNvPr>
                <p:cNvSpPr/>
                <p:nvPr/>
              </p:nvSpPr>
              <p:spPr>
                <a:xfrm>
                  <a:off x="1041399" y="838032"/>
                  <a:ext cx="9453865"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6" name="CaixaDeTexto 35">
                  <a:extLst>
                    <a:ext uri="{FF2B5EF4-FFF2-40B4-BE49-F238E27FC236}">
                      <a16:creationId xmlns:a16="http://schemas.microsoft.com/office/drawing/2014/main" id="{2F3F9E7C-7FC7-1090-CAC3-E938D1CC8BD9}"/>
                    </a:ext>
                  </a:extLst>
                </p:cNvPr>
                <p:cNvSpPr txBox="1"/>
                <p:nvPr/>
              </p:nvSpPr>
              <p:spPr>
                <a:xfrm>
                  <a:off x="688168" y="890425"/>
                  <a:ext cx="9626038" cy="369332"/>
                </a:xfrm>
                <a:prstGeom prst="rect">
                  <a:avLst/>
                </a:prstGeom>
                <a:noFill/>
              </p:spPr>
              <p:txBody>
                <a:bodyPr wrap="square">
                  <a:spAutoFit/>
                </a:bodyPr>
                <a:lstStyle/>
                <a:p>
                  <a:pPr lvl="1"/>
                  <a:r>
                    <a:rPr lang="pt-BR" dirty="0">
                      <a:solidFill>
                        <a:schemeClr val="bg2">
                          <a:lumMod val="25000"/>
                        </a:schemeClr>
                      </a:solidFill>
                    </a:rPr>
                    <a:t>Redundância</a:t>
                  </a:r>
                  <a:endParaRPr lang="pt-BR" b="0" i="0" dirty="0">
                    <a:solidFill>
                      <a:schemeClr val="bg2">
                        <a:lumMod val="25000"/>
                      </a:schemeClr>
                    </a:solidFill>
                    <a:effectLst/>
                  </a:endParaRPr>
                </a:p>
              </p:txBody>
            </p:sp>
          </p:grpSp>
          <p:sp>
            <p:nvSpPr>
              <p:cNvPr id="16" name="Elipse 15">
                <a:extLst>
                  <a:ext uri="{FF2B5EF4-FFF2-40B4-BE49-F238E27FC236}">
                    <a16:creationId xmlns:a16="http://schemas.microsoft.com/office/drawing/2014/main" id="{BA40B40B-019C-4D5E-43DB-2D490F39311D}"/>
                  </a:ext>
                </a:extLst>
              </p:cNvPr>
              <p:cNvSpPr/>
              <p:nvPr/>
            </p:nvSpPr>
            <p:spPr>
              <a:xfrm>
                <a:off x="688170" y="329782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reto 16">
                <a:extLst>
                  <a:ext uri="{FF2B5EF4-FFF2-40B4-BE49-F238E27FC236}">
                    <a16:creationId xmlns:a16="http://schemas.microsoft.com/office/drawing/2014/main" id="{15A6F3C1-67CA-AA67-AAB5-6A02A826E54A}"/>
                  </a:ext>
                </a:extLst>
              </p:cNvPr>
              <p:cNvCxnSpPr>
                <a:cxnSpLocks/>
              </p:cNvCxnSpPr>
              <p:nvPr/>
            </p:nvCxnSpPr>
            <p:spPr>
              <a:xfrm>
                <a:off x="906294" y="3756374"/>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ta: para a Direita 17">
                <a:extLst>
                  <a:ext uri="{FF2B5EF4-FFF2-40B4-BE49-F238E27FC236}">
                    <a16:creationId xmlns:a16="http://schemas.microsoft.com/office/drawing/2014/main" id="{38A6131C-5D95-668A-B8B0-1DE3CACB10EF}"/>
                  </a:ext>
                </a:extLst>
              </p:cNvPr>
              <p:cNvSpPr/>
              <p:nvPr/>
            </p:nvSpPr>
            <p:spPr>
              <a:xfrm>
                <a:off x="827653" y="346148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25E9B537-F4A9-ABF3-4CA0-C4D558AE2956}"/>
                  </a:ext>
                </a:extLst>
              </p:cNvPr>
              <p:cNvSpPr/>
              <p:nvPr/>
            </p:nvSpPr>
            <p:spPr>
              <a:xfrm>
                <a:off x="1372405" y="3299901"/>
                <a:ext cx="9453865"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0" name="CaixaDeTexto 19">
                <a:extLst>
                  <a:ext uri="{FF2B5EF4-FFF2-40B4-BE49-F238E27FC236}">
                    <a16:creationId xmlns:a16="http://schemas.microsoft.com/office/drawing/2014/main" id="{63ABCC8A-ED0F-7978-62B0-A9530AF0F8A9}"/>
                  </a:ext>
                </a:extLst>
              </p:cNvPr>
              <p:cNvSpPr txBox="1"/>
              <p:nvPr/>
            </p:nvSpPr>
            <p:spPr>
              <a:xfrm>
                <a:off x="1019174" y="3352294"/>
                <a:ext cx="9626038" cy="369332"/>
              </a:xfrm>
              <a:prstGeom prst="rect">
                <a:avLst/>
              </a:prstGeom>
              <a:noFill/>
            </p:spPr>
            <p:txBody>
              <a:bodyPr wrap="square">
                <a:spAutoFit/>
              </a:bodyPr>
              <a:lstStyle/>
              <a:p>
                <a:pPr lvl="1"/>
                <a:r>
                  <a:rPr lang="pt-BR" dirty="0">
                    <a:solidFill>
                      <a:schemeClr val="bg2">
                        <a:lumMod val="25000"/>
                      </a:schemeClr>
                    </a:solidFill>
                  </a:rPr>
                  <a:t>Capacidade</a:t>
                </a:r>
                <a:endParaRPr lang="pt-BR" b="0" i="0" dirty="0">
                  <a:solidFill>
                    <a:schemeClr val="bg2">
                      <a:lumMod val="25000"/>
                    </a:schemeClr>
                  </a:solidFill>
                  <a:effectLst/>
                </a:endParaRPr>
              </a:p>
            </p:txBody>
          </p:sp>
          <p:grpSp>
            <p:nvGrpSpPr>
              <p:cNvPr id="21" name="Agrupar 20">
                <a:extLst>
                  <a:ext uri="{FF2B5EF4-FFF2-40B4-BE49-F238E27FC236}">
                    <a16:creationId xmlns:a16="http://schemas.microsoft.com/office/drawing/2014/main" id="{7A83FAEA-4AD8-3DF9-B51E-ECF3B76762E5}"/>
                  </a:ext>
                </a:extLst>
              </p:cNvPr>
              <p:cNvGrpSpPr/>
              <p:nvPr/>
            </p:nvGrpSpPr>
            <p:grpSpPr>
              <a:xfrm>
                <a:off x="688170" y="3983496"/>
                <a:ext cx="10138099" cy="859061"/>
                <a:chOff x="357164" y="778805"/>
                <a:chExt cx="10138099" cy="859061"/>
              </a:xfrm>
            </p:grpSpPr>
            <p:grpSp>
              <p:nvGrpSpPr>
                <p:cNvPr id="28" name="Agrupar 27">
                  <a:extLst>
                    <a:ext uri="{FF2B5EF4-FFF2-40B4-BE49-F238E27FC236}">
                      <a16:creationId xmlns:a16="http://schemas.microsoft.com/office/drawing/2014/main" id="{A75AA78C-0B31-456E-4F2E-0235E6A665AD}"/>
                    </a:ext>
                  </a:extLst>
                </p:cNvPr>
                <p:cNvGrpSpPr/>
                <p:nvPr/>
              </p:nvGrpSpPr>
              <p:grpSpPr>
                <a:xfrm>
                  <a:off x="357164" y="778805"/>
                  <a:ext cx="454941" cy="859061"/>
                  <a:chOff x="357164" y="778805"/>
                  <a:chExt cx="454941" cy="859061"/>
                </a:xfrm>
              </p:grpSpPr>
              <p:sp>
                <p:nvSpPr>
                  <p:cNvPr id="31" name="Elipse 30">
                    <a:extLst>
                      <a:ext uri="{FF2B5EF4-FFF2-40B4-BE49-F238E27FC236}">
                        <a16:creationId xmlns:a16="http://schemas.microsoft.com/office/drawing/2014/main" id="{28755E75-EBE6-CBD3-E412-D89735A590A1}"/>
                      </a:ext>
                    </a:extLst>
                  </p:cNvPr>
                  <p:cNvSpPr/>
                  <p:nvPr/>
                </p:nvSpPr>
                <p:spPr>
                  <a:xfrm>
                    <a:off x="357164" y="77880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reto 31">
                    <a:extLst>
                      <a:ext uri="{FF2B5EF4-FFF2-40B4-BE49-F238E27FC236}">
                        <a16:creationId xmlns:a16="http://schemas.microsoft.com/office/drawing/2014/main" id="{C193DCDB-D944-8141-7AC0-5A1E56B2A422}"/>
                      </a:ext>
                    </a:extLst>
                  </p:cNvPr>
                  <p:cNvCxnSpPr>
                    <a:cxnSpLocks/>
                  </p:cNvCxnSpPr>
                  <p:nvPr/>
                </p:nvCxnSpPr>
                <p:spPr>
                  <a:xfrm>
                    <a:off x="575288" y="1227830"/>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Seta: para a Direita 32">
                    <a:extLst>
                      <a:ext uri="{FF2B5EF4-FFF2-40B4-BE49-F238E27FC236}">
                        <a16:creationId xmlns:a16="http://schemas.microsoft.com/office/drawing/2014/main" id="{79455F50-6BF5-C237-6A43-F6126806CA47}"/>
                      </a:ext>
                    </a:extLst>
                  </p:cNvPr>
                  <p:cNvSpPr/>
                  <p:nvPr/>
                </p:nvSpPr>
                <p:spPr>
                  <a:xfrm>
                    <a:off x="496647" y="94246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Retângulo: Cantos Arredondados 28">
                  <a:extLst>
                    <a:ext uri="{FF2B5EF4-FFF2-40B4-BE49-F238E27FC236}">
                      <a16:creationId xmlns:a16="http://schemas.microsoft.com/office/drawing/2014/main" id="{894FF43A-2E38-2856-8B98-49944F5C2911}"/>
                    </a:ext>
                  </a:extLst>
                </p:cNvPr>
                <p:cNvSpPr/>
                <p:nvPr/>
              </p:nvSpPr>
              <p:spPr>
                <a:xfrm>
                  <a:off x="1041399" y="780882"/>
                  <a:ext cx="9453864"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0" name="CaixaDeTexto 29">
                  <a:extLst>
                    <a:ext uri="{FF2B5EF4-FFF2-40B4-BE49-F238E27FC236}">
                      <a16:creationId xmlns:a16="http://schemas.microsoft.com/office/drawing/2014/main" id="{474E49C7-29FC-E9AE-43EA-26F3E7067569}"/>
                    </a:ext>
                  </a:extLst>
                </p:cNvPr>
                <p:cNvSpPr txBox="1"/>
                <p:nvPr/>
              </p:nvSpPr>
              <p:spPr>
                <a:xfrm>
                  <a:off x="688168" y="833275"/>
                  <a:ext cx="9626038" cy="369332"/>
                </a:xfrm>
                <a:prstGeom prst="rect">
                  <a:avLst/>
                </a:prstGeom>
                <a:noFill/>
              </p:spPr>
              <p:txBody>
                <a:bodyPr wrap="square">
                  <a:spAutoFit/>
                </a:bodyPr>
                <a:lstStyle/>
                <a:p>
                  <a:pPr lvl="1"/>
                  <a:r>
                    <a:rPr lang="pt-BR" dirty="0">
                      <a:solidFill>
                        <a:schemeClr val="bg2">
                          <a:lumMod val="25000"/>
                        </a:schemeClr>
                      </a:solidFill>
                    </a:rPr>
                    <a:t>Qualidade</a:t>
                  </a:r>
                  <a:endParaRPr lang="pt-BR" b="0" i="0" dirty="0">
                    <a:solidFill>
                      <a:schemeClr val="bg2">
                        <a:lumMod val="25000"/>
                      </a:schemeClr>
                    </a:solidFill>
                    <a:effectLst/>
                  </a:endParaRPr>
                </a:p>
              </p:txBody>
            </p:sp>
          </p:grpSp>
          <p:grpSp>
            <p:nvGrpSpPr>
              <p:cNvPr id="22" name="Agrupar 21">
                <a:extLst>
                  <a:ext uri="{FF2B5EF4-FFF2-40B4-BE49-F238E27FC236}">
                    <a16:creationId xmlns:a16="http://schemas.microsoft.com/office/drawing/2014/main" id="{1EAC080F-4D7E-C5B3-CE3C-42F9E758DB5B}"/>
                  </a:ext>
                </a:extLst>
              </p:cNvPr>
              <p:cNvGrpSpPr/>
              <p:nvPr/>
            </p:nvGrpSpPr>
            <p:grpSpPr>
              <a:xfrm>
                <a:off x="688170" y="4669424"/>
                <a:ext cx="10138099" cy="476196"/>
                <a:chOff x="357164" y="769280"/>
                <a:chExt cx="10138099" cy="476196"/>
              </a:xfrm>
            </p:grpSpPr>
            <p:grpSp>
              <p:nvGrpSpPr>
                <p:cNvPr id="23" name="Agrupar 22">
                  <a:extLst>
                    <a:ext uri="{FF2B5EF4-FFF2-40B4-BE49-F238E27FC236}">
                      <a16:creationId xmlns:a16="http://schemas.microsoft.com/office/drawing/2014/main" id="{916A68E9-383E-9AC8-3743-2F1FA69F009B}"/>
                    </a:ext>
                  </a:extLst>
                </p:cNvPr>
                <p:cNvGrpSpPr/>
                <p:nvPr/>
              </p:nvGrpSpPr>
              <p:grpSpPr>
                <a:xfrm>
                  <a:off x="357164" y="769280"/>
                  <a:ext cx="454941" cy="454941"/>
                  <a:chOff x="357164" y="769280"/>
                  <a:chExt cx="454941" cy="454941"/>
                </a:xfrm>
              </p:grpSpPr>
              <p:sp>
                <p:nvSpPr>
                  <p:cNvPr id="26" name="Elipse 25">
                    <a:extLst>
                      <a:ext uri="{FF2B5EF4-FFF2-40B4-BE49-F238E27FC236}">
                        <a16:creationId xmlns:a16="http://schemas.microsoft.com/office/drawing/2014/main" id="{E5380F1B-B309-4882-AD17-64D8422715E4}"/>
                      </a:ext>
                    </a:extLst>
                  </p:cNvPr>
                  <p:cNvSpPr/>
                  <p:nvPr/>
                </p:nvSpPr>
                <p:spPr>
                  <a:xfrm>
                    <a:off x="357164" y="769280"/>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909B5570-EB5E-873B-BD3C-799EA6F35510}"/>
                      </a:ext>
                    </a:extLst>
                  </p:cNvPr>
                  <p:cNvSpPr/>
                  <p:nvPr/>
                </p:nvSpPr>
                <p:spPr>
                  <a:xfrm>
                    <a:off x="496647" y="932941"/>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4" name="Retângulo: Cantos Arredondados 23">
                  <a:extLst>
                    <a:ext uri="{FF2B5EF4-FFF2-40B4-BE49-F238E27FC236}">
                      <a16:creationId xmlns:a16="http://schemas.microsoft.com/office/drawing/2014/main" id="{84E80749-6650-D4A3-355D-72C90FD743F4}"/>
                    </a:ext>
                  </a:extLst>
                </p:cNvPr>
                <p:cNvSpPr/>
                <p:nvPr/>
              </p:nvSpPr>
              <p:spPr>
                <a:xfrm>
                  <a:off x="1041399" y="771357"/>
                  <a:ext cx="9453864"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5" name="CaixaDeTexto 24">
                  <a:extLst>
                    <a:ext uri="{FF2B5EF4-FFF2-40B4-BE49-F238E27FC236}">
                      <a16:creationId xmlns:a16="http://schemas.microsoft.com/office/drawing/2014/main" id="{3BC7E5D3-7B6E-4B8D-9AFD-7CC1EEBC8278}"/>
                    </a:ext>
                  </a:extLst>
                </p:cNvPr>
                <p:cNvSpPr txBox="1"/>
                <p:nvPr/>
              </p:nvSpPr>
              <p:spPr>
                <a:xfrm>
                  <a:off x="688168" y="823750"/>
                  <a:ext cx="9626038" cy="369332"/>
                </a:xfrm>
                <a:prstGeom prst="rect">
                  <a:avLst/>
                </a:prstGeom>
                <a:noFill/>
              </p:spPr>
              <p:txBody>
                <a:bodyPr wrap="square">
                  <a:spAutoFit/>
                </a:bodyPr>
                <a:lstStyle/>
                <a:p>
                  <a:pPr lvl="1"/>
                  <a:r>
                    <a:rPr lang="pt-BR" dirty="0">
                      <a:solidFill>
                        <a:schemeClr val="bg2">
                          <a:lumMod val="25000"/>
                        </a:schemeClr>
                      </a:solidFill>
                    </a:rPr>
                    <a:t>Expansão</a:t>
                  </a:r>
                  <a:endParaRPr lang="pt-BR" b="0" i="0" dirty="0">
                    <a:solidFill>
                      <a:schemeClr val="bg2">
                        <a:lumMod val="25000"/>
                      </a:schemeClr>
                    </a:solidFill>
                    <a:effectLst/>
                  </a:endParaRPr>
                </a:p>
              </p:txBody>
            </p:sp>
          </p:grpSp>
        </p:grpSp>
        <p:sp>
          <p:nvSpPr>
            <p:cNvPr id="8" name="Elipse 7">
              <a:extLst>
                <a:ext uri="{FF2B5EF4-FFF2-40B4-BE49-F238E27FC236}">
                  <a16:creationId xmlns:a16="http://schemas.microsoft.com/office/drawing/2014/main" id="{C851DBE2-D95A-DA7F-867D-CA9372A24571}"/>
                </a:ext>
              </a:extLst>
            </p:cNvPr>
            <p:cNvSpPr/>
            <p:nvPr/>
          </p:nvSpPr>
          <p:spPr>
            <a:xfrm>
              <a:off x="996474" y="539124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43B20E01-41B0-F021-ECFB-52A1A4BB613E}"/>
                </a:ext>
              </a:extLst>
            </p:cNvPr>
            <p:cNvSpPr/>
            <p:nvPr/>
          </p:nvSpPr>
          <p:spPr>
            <a:xfrm>
              <a:off x="1135957" y="555490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51E23914-4506-4A72-F0FB-C19256DD222E}"/>
                </a:ext>
              </a:extLst>
            </p:cNvPr>
            <p:cNvSpPr/>
            <p:nvPr/>
          </p:nvSpPr>
          <p:spPr>
            <a:xfrm>
              <a:off x="1680709" y="5393324"/>
              <a:ext cx="9449333"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3" name="CaixaDeTexto 12">
              <a:extLst>
                <a:ext uri="{FF2B5EF4-FFF2-40B4-BE49-F238E27FC236}">
                  <a16:creationId xmlns:a16="http://schemas.microsoft.com/office/drawing/2014/main" id="{99D9205B-B9C6-9F32-BFC2-3340726EF94D}"/>
                </a:ext>
              </a:extLst>
            </p:cNvPr>
            <p:cNvSpPr txBox="1"/>
            <p:nvPr/>
          </p:nvSpPr>
          <p:spPr>
            <a:xfrm>
              <a:off x="1327478" y="5445717"/>
              <a:ext cx="9626038" cy="369332"/>
            </a:xfrm>
            <a:prstGeom prst="rect">
              <a:avLst/>
            </a:prstGeom>
            <a:noFill/>
          </p:spPr>
          <p:txBody>
            <a:bodyPr wrap="square">
              <a:spAutoFit/>
            </a:bodyPr>
            <a:lstStyle/>
            <a:p>
              <a:pPr lvl="1"/>
              <a:r>
                <a:rPr lang="pt-BR" dirty="0">
                  <a:solidFill>
                    <a:schemeClr val="bg2">
                      <a:lumMod val="25000"/>
                    </a:schemeClr>
                  </a:solidFill>
                </a:rPr>
                <a:t>Manutenção e operação</a:t>
              </a:r>
              <a:endParaRPr lang="pt-BR" b="0" i="0" dirty="0">
                <a:solidFill>
                  <a:schemeClr val="bg2">
                    <a:lumMod val="25000"/>
                  </a:schemeClr>
                </a:solidFill>
                <a:effectLst/>
              </a:endParaRPr>
            </a:p>
          </p:txBody>
        </p:sp>
        <p:cxnSp>
          <p:nvCxnSpPr>
            <p:cNvPr id="14" name="Conector reto 13">
              <a:extLst>
                <a:ext uri="{FF2B5EF4-FFF2-40B4-BE49-F238E27FC236}">
                  <a16:creationId xmlns:a16="http://schemas.microsoft.com/office/drawing/2014/main" id="{44B4111D-4136-8ED8-2680-1666F5CCBB8A}"/>
                </a:ext>
              </a:extLst>
            </p:cNvPr>
            <p:cNvCxnSpPr>
              <a:cxnSpLocks/>
            </p:cNvCxnSpPr>
            <p:nvPr/>
          </p:nvCxnSpPr>
          <p:spPr>
            <a:xfrm>
              <a:off x="1230144" y="5070696"/>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3737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BBB5B4-302B-CD84-BC0E-D94E1A972BBC}"/>
              </a:ext>
            </a:extLst>
          </p:cNvPr>
          <p:cNvSpPr>
            <a:spLocks noGrp="1"/>
          </p:cNvSpPr>
          <p:nvPr>
            <p:ph type="body" sz="quarter" idx="10"/>
          </p:nvPr>
        </p:nvSpPr>
        <p:spPr/>
        <p:txBody>
          <a:bodyPr/>
          <a:lstStyle/>
          <a:p>
            <a:r>
              <a:rPr lang="pt-BR" dirty="0"/>
              <a:t>Sistema de distribuição elétrica</a:t>
            </a:r>
          </a:p>
        </p:txBody>
      </p:sp>
      <p:pic>
        <p:nvPicPr>
          <p:cNvPr id="12" name="Gráfico 11" descr="Área de Transferência com preenchimento sólido">
            <a:extLst>
              <a:ext uri="{FF2B5EF4-FFF2-40B4-BE49-F238E27FC236}">
                <a16:creationId xmlns:a16="http://schemas.microsoft.com/office/drawing/2014/main" id="{2D99726E-573B-1BC6-EDD4-C7DF93BEB2B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90439" y="2464029"/>
            <a:ext cx="410523" cy="410523"/>
          </a:xfrm>
          <a:prstGeom prst="rect">
            <a:avLst/>
          </a:prstGeom>
        </p:spPr>
      </p:pic>
      <p:sp>
        <p:nvSpPr>
          <p:cNvPr id="3" name="Espaço Reservado para Texto 26">
            <a:extLst>
              <a:ext uri="{FF2B5EF4-FFF2-40B4-BE49-F238E27FC236}">
                <a16:creationId xmlns:a16="http://schemas.microsoft.com/office/drawing/2014/main" id="{0E40C824-CCE5-FFFC-AFDD-AD5BB3709FB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Níveis de Data Center de acordo com a </a:t>
            </a:r>
            <a:r>
              <a:rPr lang="pt-BR" sz="2800" dirty="0" err="1">
                <a:solidFill>
                  <a:schemeClr val="tx1"/>
                </a:solidFill>
              </a:rPr>
              <a:t>EIT</a:t>
            </a:r>
            <a:r>
              <a:rPr lang="pt-BR" sz="2800" dirty="0">
                <a:solidFill>
                  <a:schemeClr val="tx1"/>
                </a:solidFill>
              </a:rPr>
              <a:t>/</a:t>
            </a:r>
            <a:r>
              <a:rPr lang="pt-BR" sz="2800" dirty="0" err="1">
                <a:solidFill>
                  <a:schemeClr val="tx1"/>
                </a:solidFill>
              </a:rPr>
              <a:t>TIA-942</a:t>
            </a:r>
            <a:endParaRPr lang="pt-BR" sz="2800" dirty="0">
              <a:solidFill>
                <a:schemeClr val="tx1"/>
              </a:solidFill>
            </a:endParaRPr>
          </a:p>
          <a:p>
            <a:endParaRPr lang="pt-BR" sz="2800" dirty="0">
              <a:solidFill>
                <a:schemeClr val="tx1"/>
              </a:solidFill>
            </a:endParaRPr>
          </a:p>
        </p:txBody>
      </p:sp>
      <p:sp>
        <p:nvSpPr>
          <p:cNvPr id="5" name="CaixaDeTexto 4">
            <a:extLst>
              <a:ext uri="{FF2B5EF4-FFF2-40B4-BE49-F238E27FC236}">
                <a16:creationId xmlns:a16="http://schemas.microsoft.com/office/drawing/2014/main" id="{1DBC7D4C-F51F-1E74-5A71-489B3D8B3424}"/>
              </a:ext>
            </a:extLst>
          </p:cNvPr>
          <p:cNvSpPr txBox="1"/>
          <p:nvPr/>
        </p:nvSpPr>
        <p:spPr>
          <a:xfrm>
            <a:off x="1110615" y="2827199"/>
            <a:ext cx="5686425"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Data Hall é um espaço seguro em um data 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Ele contém gabinetes de servidores de vários tamanhos.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Possui piso elevado para fluxo de ar e infraestrutura de resfriamento sob o piso.</a:t>
            </a:r>
          </a:p>
        </p:txBody>
      </p:sp>
      <p:sp>
        <p:nvSpPr>
          <p:cNvPr id="4" name="CaixaDeTexto 3">
            <a:extLst>
              <a:ext uri="{FF2B5EF4-FFF2-40B4-BE49-F238E27FC236}">
                <a16:creationId xmlns:a16="http://schemas.microsoft.com/office/drawing/2014/main" id="{BD32DF3F-D0E7-4A2A-A7BF-8D4F8C893795}"/>
              </a:ext>
            </a:extLst>
          </p:cNvPr>
          <p:cNvSpPr txBox="1"/>
          <p:nvPr/>
        </p:nvSpPr>
        <p:spPr>
          <a:xfrm>
            <a:off x="7096125" y="4703206"/>
            <a:ext cx="937101" cy="307777"/>
          </a:xfrm>
          <a:prstGeom prst="rect">
            <a:avLst/>
          </a:prstGeom>
          <a:noFill/>
        </p:spPr>
        <p:txBody>
          <a:bodyPr wrap="square">
            <a:spAutoFit/>
          </a:bodyPr>
          <a:lstStyle/>
          <a:p>
            <a:r>
              <a:rPr lang="pt-BR" sz="1400" dirty="0">
                <a:effectLst/>
              </a:rPr>
              <a:t>Data Hall.</a:t>
            </a:r>
            <a:endParaRPr lang="pt-BR" sz="1400" dirty="0"/>
          </a:p>
        </p:txBody>
      </p:sp>
      <p:pic>
        <p:nvPicPr>
          <p:cNvPr id="41" name="Imagem 40" descr="Prédio com janelas de vidro&#10;&#10;Descrição gerada automaticamente com confiança baixa">
            <a:extLst>
              <a:ext uri="{FF2B5EF4-FFF2-40B4-BE49-F238E27FC236}">
                <a16:creationId xmlns:a16="http://schemas.microsoft.com/office/drawing/2014/main" id="{52028DEE-8F49-B3CC-1A20-A7AC418A1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70411" y="2669334"/>
            <a:ext cx="3467109" cy="1955450"/>
          </a:xfrm>
          <a:prstGeom prst="rect">
            <a:avLst/>
          </a:prstGeom>
        </p:spPr>
      </p:pic>
      <p:cxnSp>
        <p:nvCxnSpPr>
          <p:cNvPr id="6" name="Conector reto 5">
            <a:extLst>
              <a:ext uri="{FF2B5EF4-FFF2-40B4-BE49-F238E27FC236}">
                <a16:creationId xmlns:a16="http://schemas.microsoft.com/office/drawing/2014/main" id="{B2E0A639-05C8-5081-7361-F061810B2371}"/>
              </a:ext>
            </a:extLst>
          </p:cNvPr>
          <p:cNvCxnSpPr>
            <a:cxnSpLocks/>
          </p:cNvCxnSpPr>
          <p:nvPr/>
        </p:nvCxnSpPr>
        <p:spPr>
          <a:xfrm>
            <a:off x="7170411" y="5010983"/>
            <a:ext cx="346710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388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89C497D-D0AE-9052-E74A-8A1AF35877AB}"/>
              </a:ext>
            </a:extLst>
          </p:cNvPr>
          <p:cNvSpPr>
            <a:spLocks noGrp="1"/>
          </p:cNvSpPr>
          <p:nvPr>
            <p:ph type="body" sz="quarter" idx="10"/>
          </p:nvPr>
        </p:nvSpPr>
        <p:spPr/>
        <p:txBody>
          <a:bodyPr/>
          <a:lstStyle/>
          <a:p>
            <a:r>
              <a:rPr lang="pt-BR" dirty="0"/>
              <a:t>Sistema de força ininterrupta (</a:t>
            </a:r>
            <a:r>
              <a:rPr lang="pt-BR" dirty="0" err="1"/>
              <a:t>UPS</a:t>
            </a:r>
            <a:r>
              <a:rPr lang="pt-BR" dirty="0"/>
              <a:t>) – </a:t>
            </a:r>
            <a:r>
              <a:rPr lang="pt-BR" dirty="0" err="1"/>
              <a:t>No-Break</a:t>
            </a:r>
            <a:endParaRPr lang="pt-BR" dirty="0"/>
          </a:p>
        </p:txBody>
      </p:sp>
      <p:grpSp>
        <p:nvGrpSpPr>
          <p:cNvPr id="3" name="Agrupar 2">
            <a:extLst>
              <a:ext uri="{FF2B5EF4-FFF2-40B4-BE49-F238E27FC236}">
                <a16:creationId xmlns:a16="http://schemas.microsoft.com/office/drawing/2014/main" id="{6E1FD12C-333B-345C-43AE-D4FFB0819746}"/>
              </a:ext>
            </a:extLst>
          </p:cNvPr>
          <p:cNvGrpSpPr/>
          <p:nvPr/>
        </p:nvGrpSpPr>
        <p:grpSpPr>
          <a:xfrm>
            <a:off x="1019174" y="2399276"/>
            <a:ext cx="10153651" cy="1029724"/>
            <a:chOff x="799743" y="2264253"/>
            <a:chExt cx="10373082" cy="1094363"/>
          </a:xfrm>
        </p:grpSpPr>
        <p:sp>
          <p:nvSpPr>
            <p:cNvPr id="4" name="CaixaDeTexto 3">
              <a:extLst>
                <a:ext uri="{FF2B5EF4-FFF2-40B4-BE49-F238E27FC236}">
                  <a16:creationId xmlns:a16="http://schemas.microsoft.com/office/drawing/2014/main" id="{B42757D3-37F4-8F7E-579C-D9448A2D5F33}"/>
                </a:ext>
              </a:extLst>
            </p:cNvPr>
            <p:cNvSpPr txBox="1"/>
            <p:nvPr/>
          </p:nvSpPr>
          <p:spPr>
            <a:xfrm>
              <a:off x="1019176" y="2332070"/>
              <a:ext cx="10153649" cy="883161"/>
            </a:xfrm>
            <a:prstGeom prst="rect">
              <a:avLst/>
            </a:prstGeom>
            <a:noFill/>
          </p:spPr>
          <p:txBody>
            <a:bodyPr wrap="square">
              <a:spAutoFit/>
            </a:bodyPr>
            <a:lstStyle/>
            <a:p>
              <a:r>
                <a:rPr lang="pt-BR" sz="2400" dirty="0">
                  <a:effectLst/>
                </a:rPr>
                <a:t>O </a:t>
              </a:r>
              <a:r>
                <a:rPr lang="pt-BR" sz="2400" dirty="0" err="1">
                  <a:effectLst/>
                </a:rPr>
                <a:t>UPS</a:t>
              </a:r>
              <a:r>
                <a:rPr lang="pt-BR" sz="2400" dirty="0">
                  <a:effectLst/>
                </a:rPr>
                <a:t> é, basicamente, um equipamento capaz de fornecer energia elétrica armazenada em algum dispositivo, normalmente em um banco de baterias. </a:t>
              </a:r>
              <a:endParaRPr lang="pt-BR" sz="2400" dirty="0"/>
            </a:p>
          </p:txBody>
        </p:sp>
        <p:sp>
          <p:nvSpPr>
            <p:cNvPr id="5" name="Retângulo: Cantos Arredondados 4">
              <a:extLst>
                <a:ext uri="{FF2B5EF4-FFF2-40B4-BE49-F238E27FC236}">
                  <a16:creationId xmlns:a16="http://schemas.microsoft.com/office/drawing/2014/main" id="{98DB0A53-FB81-8F31-5587-5601778FD755}"/>
                </a:ext>
              </a:extLst>
            </p:cNvPr>
            <p:cNvSpPr/>
            <p:nvPr/>
          </p:nvSpPr>
          <p:spPr>
            <a:xfrm>
              <a:off x="799743" y="2264253"/>
              <a:ext cx="46707" cy="1094363"/>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CaixaDeTexto 5">
            <a:extLst>
              <a:ext uri="{FF2B5EF4-FFF2-40B4-BE49-F238E27FC236}">
                <a16:creationId xmlns:a16="http://schemas.microsoft.com/office/drawing/2014/main" id="{96F04658-11A5-0388-C242-4BCB4DD76CD2}"/>
              </a:ext>
            </a:extLst>
          </p:cNvPr>
          <p:cNvSpPr txBox="1"/>
          <p:nvPr/>
        </p:nvSpPr>
        <p:spPr>
          <a:xfrm>
            <a:off x="1665505" y="4096876"/>
            <a:ext cx="9394826" cy="646331"/>
          </a:xfrm>
          <a:prstGeom prst="rect">
            <a:avLst/>
          </a:prstGeom>
          <a:noFill/>
        </p:spPr>
        <p:txBody>
          <a:bodyPr wrap="square">
            <a:spAutoFit/>
          </a:bodyPr>
          <a:lstStyle/>
          <a:p>
            <a:r>
              <a:rPr lang="pt-BR" dirty="0">
                <a:solidFill>
                  <a:schemeClr val="bg2">
                    <a:lumMod val="25000"/>
                  </a:schemeClr>
                </a:solidFill>
              </a:rPr>
              <a:t>Objetivo: fornecer energia quando existir uma interrupção no fornecimento de energia da concessionária.   </a:t>
            </a:r>
          </a:p>
        </p:txBody>
      </p:sp>
      <p:pic>
        <p:nvPicPr>
          <p:cNvPr id="8" name="Gráfico 7" descr="Na mosca estrutura de tópicos">
            <a:extLst>
              <a:ext uri="{FF2B5EF4-FFF2-40B4-BE49-F238E27FC236}">
                <a16:creationId xmlns:a16="http://schemas.microsoft.com/office/drawing/2014/main" id="{D3B121EA-24D2-2AFE-4395-8D23D2A69E9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9174" y="4096877"/>
            <a:ext cx="646331" cy="646331"/>
          </a:xfrm>
          <a:prstGeom prst="rect">
            <a:avLst/>
          </a:prstGeom>
        </p:spPr>
      </p:pic>
    </p:spTree>
    <p:extLst>
      <p:ext uri="{BB962C8B-B14F-4D97-AF65-F5344CB8AC3E}">
        <p14:creationId xmlns:p14="http://schemas.microsoft.com/office/powerpoint/2010/main" val="300098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309460-ACD5-3492-0349-2BED8DCBD0DC}"/>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25501620-380E-6691-4B3E-8CE5426A3C63}"/>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Consumo energético do datacenter</a:t>
            </a:r>
          </a:p>
        </p:txBody>
      </p:sp>
      <p:grpSp>
        <p:nvGrpSpPr>
          <p:cNvPr id="4" name="Agrupar 3">
            <a:extLst>
              <a:ext uri="{FF2B5EF4-FFF2-40B4-BE49-F238E27FC236}">
                <a16:creationId xmlns:a16="http://schemas.microsoft.com/office/drawing/2014/main" id="{CF5E7ABF-FA59-B01B-86D4-6A21975547E2}"/>
              </a:ext>
            </a:extLst>
          </p:cNvPr>
          <p:cNvGrpSpPr/>
          <p:nvPr/>
        </p:nvGrpSpPr>
        <p:grpSpPr>
          <a:xfrm>
            <a:off x="1019175" y="2292315"/>
            <a:ext cx="10153650" cy="3002746"/>
            <a:chOff x="1025525" y="257683"/>
            <a:chExt cx="10153650" cy="3002746"/>
          </a:xfrm>
        </p:grpSpPr>
        <p:sp>
          <p:nvSpPr>
            <p:cNvPr id="5" name="Retângulo 4">
              <a:extLst>
                <a:ext uri="{FF2B5EF4-FFF2-40B4-BE49-F238E27FC236}">
                  <a16:creationId xmlns:a16="http://schemas.microsoft.com/office/drawing/2014/main" id="{2C25199E-9EF4-E681-BAA1-2F55CF83F228}"/>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39133BA-A49E-CA31-750C-303F3D53ADDC}"/>
                </a:ext>
              </a:extLst>
            </p:cNvPr>
            <p:cNvSpPr txBox="1"/>
            <p:nvPr/>
          </p:nvSpPr>
          <p:spPr>
            <a:xfrm>
              <a:off x="1612899" y="1165119"/>
              <a:ext cx="8991601" cy="369332"/>
            </a:xfrm>
            <a:prstGeom prst="rect">
              <a:avLst/>
            </a:prstGeom>
            <a:noFill/>
          </p:spPr>
          <p:txBody>
            <a:bodyPr wrap="square" rtlCol="0">
              <a:spAutoFit/>
            </a:bodyPr>
            <a:lstStyle/>
            <a:p>
              <a:r>
                <a:rPr lang="pt-BR" b="1" dirty="0">
                  <a:solidFill>
                    <a:schemeClr val="bg1"/>
                  </a:solidFill>
                </a:rPr>
                <a:t>Comentário</a:t>
              </a:r>
            </a:p>
          </p:txBody>
        </p:sp>
        <p:sp>
          <p:nvSpPr>
            <p:cNvPr id="7" name="CaixaDeTexto 6">
              <a:extLst>
                <a:ext uri="{FF2B5EF4-FFF2-40B4-BE49-F238E27FC236}">
                  <a16:creationId xmlns:a16="http://schemas.microsoft.com/office/drawing/2014/main" id="{B80F434A-E246-F3A1-9519-E3B90931CE5D}"/>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Uma vez entendido como é realizada a contabilidade do consumo de um equipamento, basta realizarmos o somatório dos consumos de todos os equipamentos que compõem o datacenter para chegarmos ao valor de consumo total de energia e ao respectivo custo de operação dele.</a:t>
              </a:r>
              <a:endParaRPr lang="pt-BR" dirty="0">
                <a:solidFill>
                  <a:schemeClr val="bg1"/>
                </a:solidFill>
              </a:endParaRPr>
            </a:p>
          </p:txBody>
        </p:sp>
        <p:pic>
          <p:nvPicPr>
            <p:cNvPr id="8" name="Imagem 7">
              <a:extLst>
                <a:ext uri="{FF2B5EF4-FFF2-40B4-BE49-F238E27FC236}">
                  <a16:creationId xmlns:a16="http://schemas.microsoft.com/office/drawing/2014/main" id="{1381DC1C-B654-8D18-5F4A-6915D001FB3B}"/>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57683"/>
              <a:ext cx="643274" cy="637606"/>
            </a:xfrm>
            <a:prstGeom prst="ellipse">
              <a:avLst/>
            </a:prstGeom>
          </p:spPr>
        </p:pic>
      </p:grpSp>
    </p:spTree>
    <p:extLst>
      <p:ext uri="{BB962C8B-B14F-4D97-AF65-F5344CB8AC3E}">
        <p14:creationId xmlns:p14="http://schemas.microsoft.com/office/powerpoint/2010/main" val="3746165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89C497D-D0AE-9052-E74A-8A1AF35877AB}"/>
              </a:ext>
            </a:extLst>
          </p:cNvPr>
          <p:cNvSpPr>
            <a:spLocks noGrp="1"/>
          </p:cNvSpPr>
          <p:nvPr>
            <p:ph type="body" sz="quarter" idx="10"/>
          </p:nvPr>
        </p:nvSpPr>
        <p:spPr/>
        <p:txBody>
          <a:bodyPr/>
          <a:lstStyle/>
          <a:p>
            <a:r>
              <a:rPr lang="pt-BR" dirty="0"/>
              <a:t>Sistema de força ininterrupta (</a:t>
            </a:r>
            <a:r>
              <a:rPr lang="pt-BR" dirty="0" err="1"/>
              <a:t>UPS</a:t>
            </a:r>
            <a:r>
              <a:rPr lang="pt-BR" dirty="0"/>
              <a:t>) – </a:t>
            </a:r>
            <a:r>
              <a:rPr lang="pt-BR" dirty="0" err="1"/>
              <a:t>No-Break</a:t>
            </a:r>
            <a:endParaRPr lang="pt-BR" dirty="0"/>
          </a:p>
        </p:txBody>
      </p:sp>
      <p:grpSp>
        <p:nvGrpSpPr>
          <p:cNvPr id="9" name="Agrupar 8">
            <a:extLst>
              <a:ext uri="{FF2B5EF4-FFF2-40B4-BE49-F238E27FC236}">
                <a16:creationId xmlns:a16="http://schemas.microsoft.com/office/drawing/2014/main" id="{BE111293-D551-23EB-489D-B6FB68654110}"/>
              </a:ext>
            </a:extLst>
          </p:cNvPr>
          <p:cNvGrpSpPr/>
          <p:nvPr/>
        </p:nvGrpSpPr>
        <p:grpSpPr>
          <a:xfrm>
            <a:off x="2765885" y="4147724"/>
            <a:ext cx="6637372" cy="867601"/>
            <a:chOff x="1019174" y="1676603"/>
            <a:chExt cx="6637372" cy="1859779"/>
          </a:xfrm>
        </p:grpSpPr>
        <p:grpSp>
          <p:nvGrpSpPr>
            <p:cNvPr id="10" name="Agrupar 9">
              <a:extLst>
                <a:ext uri="{FF2B5EF4-FFF2-40B4-BE49-F238E27FC236}">
                  <a16:creationId xmlns:a16="http://schemas.microsoft.com/office/drawing/2014/main" id="{17D0B84C-1666-D85C-7900-2D196A35316C}"/>
                </a:ext>
              </a:extLst>
            </p:cNvPr>
            <p:cNvGrpSpPr/>
            <p:nvPr/>
          </p:nvGrpSpPr>
          <p:grpSpPr>
            <a:xfrm>
              <a:off x="1019174" y="1676603"/>
              <a:ext cx="3121093" cy="1859779"/>
              <a:chOff x="1019174" y="1676603"/>
              <a:chExt cx="3121093" cy="1859779"/>
            </a:xfrm>
          </p:grpSpPr>
          <p:sp>
            <p:nvSpPr>
              <p:cNvPr id="17" name="Retângulo: Cantos Arredondados 16">
                <a:extLst>
                  <a:ext uri="{FF2B5EF4-FFF2-40B4-BE49-F238E27FC236}">
                    <a16:creationId xmlns:a16="http://schemas.microsoft.com/office/drawing/2014/main" id="{05DADD3F-D526-6EC0-F892-E7564EB7CB8F}"/>
                  </a:ext>
                </a:extLst>
              </p:cNvPr>
              <p:cNvSpPr/>
              <p:nvPr/>
            </p:nvSpPr>
            <p:spPr>
              <a:xfrm>
                <a:off x="1019174"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A74407A0-CAAB-41E6-1D9E-CC8C97C142D7}"/>
                  </a:ext>
                </a:extLst>
              </p:cNvPr>
              <p:cNvSpPr txBox="1"/>
              <p:nvPr/>
            </p:nvSpPr>
            <p:spPr>
              <a:xfrm>
                <a:off x="1160495" y="1904434"/>
                <a:ext cx="2979772" cy="1385467"/>
              </a:xfrm>
              <a:prstGeom prst="rect">
                <a:avLst/>
              </a:prstGeom>
              <a:noFill/>
            </p:spPr>
            <p:txBody>
              <a:bodyPr wrap="square">
                <a:spAutoFit/>
              </a:bodyPr>
              <a:lstStyle/>
              <a:p>
                <a:pPr algn="ctr"/>
                <a:r>
                  <a:rPr lang="pt-BR" b="1" dirty="0">
                    <a:effectLst/>
                  </a:rPr>
                  <a:t>detecção, alarme e combate a incêndio</a:t>
                </a:r>
              </a:p>
            </p:txBody>
          </p:sp>
        </p:grpSp>
        <p:grpSp>
          <p:nvGrpSpPr>
            <p:cNvPr id="11" name="Agrupar 10">
              <a:extLst>
                <a:ext uri="{FF2B5EF4-FFF2-40B4-BE49-F238E27FC236}">
                  <a16:creationId xmlns:a16="http://schemas.microsoft.com/office/drawing/2014/main" id="{0080A208-1C98-5BAF-ACF8-5F324A6D1935}"/>
                </a:ext>
              </a:extLst>
            </p:cNvPr>
            <p:cNvGrpSpPr/>
            <p:nvPr/>
          </p:nvGrpSpPr>
          <p:grpSpPr>
            <a:xfrm>
              <a:off x="4535453" y="1676603"/>
              <a:ext cx="3121093" cy="1859779"/>
              <a:chOff x="4535453" y="1676603"/>
              <a:chExt cx="3121093" cy="1859779"/>
            </a:xfrm>
          </p:grpSpPr>
          <p:sp>
            <p:nvSpPr>
              <p:cNvPr id="15" name="Retângulo: Cantos Arredondados 14">
                <a:extLst>
                  <a:ext uri="{FF2B5EF4-FFF2-40B4-BE49-F238E27FC236}">
                    <a16:creationId xmlns:a16="http://schemas.microsoft.com/office/drawing/2014/main" id="{78854BBE-C536-1404-47AF-363CE46B3DFA}"/>
                  </a:ext>
                </a:extLst>
              </p:cNvPr>
              <p:cNvSpPr/>
              <p:nvPr/>
            </p:nvSpPr>
            <p:spPr>
              <a:xfrm>
                <a:off x="4535453"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028E6E7C-17D2-BDD0-60B6-312531EEBE1E}"/>
                  </a:ext>
                </a:extLst>
              </p:cNvPr>
              <p:cNvSpPr txBox="1"/>
              <p:nvPr/>
            </p:nvSpPr>
            <p:spPr>
              <a:xfrm>
                <a:off x="4604779" y="1904432"/>
                <a:ext cx="3034206" cy="1385467"/>
              </a:xfrm>
              <a:prstGeom prst="rect">
                <a:avLst/>
              </a:prstGeom>
              <a:noFill/>
            </p:spPr>
            <p:txBody>
              <a:bodyPr wrap="square">
                <a:spAutoFit/>
              </a:bodyPr>
              <a:lstStyle/>
              <a:p>
                <a:pPr algn="ctr"/>
                <a:r>
                  <a:rPr lang="pt-BR" b="1" dirty="0">
                    <a:effectLst/>
                  </a:rPr>
                  <a:t> equipamentos de segurança física</a:t>
                </a:r>
              </a:p>
            </p:txBody>
          </p:sp>
        </p:grpSp>
      </p:grpSp>
      <p:sp>
        <p:nvSpPr>
          <p:cNvPr id="19" name="CaixaDeTexto 18">
            <a:extLst>
              <a:ext uri="{FF2B5EF4-FFF2-40B4-BE49-F238E27FC236}">
                <a16:creationId xmlns:a16="http://schemas.microsoft.com/office/drawing/2014/main" id="{67E67920-4578-521A-6165-30039CAB52F8}"/>
              </a:ext>
            </a:extLst>
          </p:cNvPr>
          <p:cNvSpPr txBox="1"/>
          <p:nvPr/>
        </p:nvSpPr>
        <p:spPr>
          <a:xfrm>
            <a:off x="1019175" y="2317948"/>
            <a:ext cx="10130792" cy="1200329"/>
          </a:xfrm>
          <a:prstGeom prst="rect">
            <a:avLst/>
          </a:prstGeom>
          <a:noFill/>
        </p:spPr>
        <p:txBody>
          <a:bodyPr wrap="square">
            <a:spAutoFit/>
          </a:bodyPr>
          <a:lstStyle/>
          <a:p>
            <a:r>
              <a:rPr lang="pt-BR" dirty="0">
                <a:solidFill>
                  <a:schemeClr val="bg2">
                    <a:lumMod val="25000"/>
                  </a:schemeClr>
                </a:solidFill>
              </a:rPr>
              <a:t>Responsabilidade do UPS: prover energia para todos os equipamentos de TI do data center. </a:t>
            </a:r>
          </a:p>
          <a:p>
            <a:endParaRPr lang="pt-BR" dirty="0">
              <a:solidFill>
                <a:schemeClr val="bg2">
                  <a:lumMod val="25000"/>
                </a:schemeClr>
              </a:solidFill>
            </a:endParaRPr>
          </a:p>
          <a:p>
            <a:endParaRPr lang="pt-BR" dirty="0">
              <a:solidFill>
                <a:schemeClr val="bg2">
                  <a:lumMod val="25000"/>
                </a:schemeClr>
              </a:solidFill>
            </a:endParaRPr>
          </a:p>
          <a:p>
            <a:r>
              <a:rPr lang="pt-BR" dirty="0">
                <a:solidFill>
                  <a:schemeClr val="bg2">
                    <a:lumMod val="25000"/>
                  </a:schemeClr>
                </a:solidFill>
              </a:rPr>
              <a:t>Deve alimentar também:  </a:t>
            </a:r>
          </a:p>
        </p:txBody>
      </p:sp>
    </p:spTree>
    <p:extLst>
      <p:ext uri="{BB962C8B-B14F-4D97-AF65-F5344CB8AC3E}">
        <p14:creationId xmlns:p14="http://schemas.microsoft.com/office/powerpoint/2010/main" val="40030726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tângulo: Cantos Arredondados 53">
            <a:extLst>
              <a:ext uri="{FF2B5EF4-FFF2-40B4-BE49-F238E27FC236}">
                <a16:creationId xmlns:a16="http://schemas.microsoft.com/office/drawing/2014/main" id="{0C0F92B2-7815-F5A7-31D4-F66BB6BC1186}"/>
              </a:ext>
            </a:extLst>
          </p:cNvPr>
          <p:cNvSpPr/>
          <p:nvPr/>
        </p:nvSpPr>
        <p:spPr>
          <a:xfrm>
            <a:off x="1989875" y="5040343"/>
            <a:ext cx="2151967" cy="31264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Texto 1">
            <a:extLst>
              <a:ext uri="{FF2B5EF4-FFF2-40B4-BE49-F238E27FC236}">
                <a16:creationId xmlns:a16="http://schemas.microsoft.com/office/drawing/2014/main" id="{489C497D-D0AE-9052-E74A-8A1AF35877AB}"/>
              </a:ext>
            </a:extLst>
          </p:cNvPr>
          <p:cNvSpPr>
            <a:spLocks noGrp="1"/>
          </p:cNvSpPr>
          <p:nvPr>
            <p:ph type="body" sz="quarter" idx="10"/>
          </p:nvPr>
        </p:nvSpPr>
        <p:spPr/>
        <p:txBody>
          <a:bodyPr/>
          <a:lstStyle/>
          <a:p>
            <a:r>
              <a:rPr lang="pt-BR" dirty="0"/>
              <a:t>Sistema de força ininterrupta (</a:t>
            </a:r>
            <a:r>
              <a:rPr lang="pt-BR" dirty="0" err="1"/>
              <a:t>UPS</a:t>
            </a:r>
            <a:r>
              <a:rPr lang="pt-BR" dirty="0"/>
              <a:t>) – </a:t>
            </a:r>
            <a:r>
              <a:rPr lang="pt-BR" dirty="0" err="1"/>
              <a:t>No-Break</a:t>
            </a:r>
            <a:endParaRPr lang="pt-BR" dirty="0"/>
          </a:p>
        </p:txBody>
      </p:sp>
      <p:sp>
        <p:nvSpPr>
          <p:cNvPr id="19" name="CaixaDeTexto 18">
            <a:extLst>
              <a:ext uri="{FF2B5EF4-FFF2-40B4-BE49-F238E27FC236}">
                <a16:creationId xmlns:a16="http://schemas.microsoft.com/office/drawing/2014/main" id="{67E67920-4578-521A-6165-30039CAB52F8}"/>
              </a:ext>
            </a:extLst>
          </p:cNvPr>
          <p:cNvSpPr txBox="1"/>
          <p:nvPr/>
        </p:nvSpPr>
        <p:spPr>
          <a:xfrm>
            <a:off x="908320" y="1582302"/>
            <a:ext cx="10130792" cy="369332"/>
          </a:xfrm>
          <a:prstGeom prst="rect">
            <a:avLst/>
          </a:prstGeom>
          <a:noFill/>
        </p:spPr>
        <p:txBody>
          <a:bodyPr wrap="square">
            <a:spAutoFit/>
          </a:bodyPr>
          <a:lstStyle/>
          <a:p>
            <a:r>
              <a:rPr lang="pt-BR" dirty="0">
                <a:solidFill>
                  <a:schemeClr val="bg2">
                    <a:lumMod val="25000"/>
                  </a:schemeClr>
                </a:solidFill>
              </a:rPr>
              <a:t>Tipos mais comuns de sistemas de </a:t>
            </a:r>
            <a:r>
              <a:rPr lang="pt-BR" dirty="0" err="1">
                <a:solidFill>
                  <a:schemeClr val="bg2">
                    <a:lumMod val="25000"/>
                  </a:schemeClr>
                </a:solidFill>
              </a:rPr>
              <a:t>UPS</a:t>
            </a:r>
            <a:r>
              <a:rPr lang="pt-BR" dirty="0">
                <a:solidFill>
                  <a:schemeClr val="bg2">
                    <a:lumMod val="25000"/>
                  </a:schemeClr>
                </a:solidFill>
              </a:rPr>
              <a:t>:  </a:t>
            </a:r>
          </a:p>
        </p:txBody>
      </p:sp>
      <p:sp>
        <p:nvSpPr>
          <p:cNvPr id="53" name="CaixaDeTexto 52">
            <a:extLst>
              <a:ext uri="{FF2B5EF4-FFF2-40B4-BE49-F238E27FC236}">
                <a16:creationId xmlns:a16="http://schemas.microsoft.com/office/drawing/2014/main" id="{BB432D9D-6D8E-93FD-5F97-4EE38413B689}"/>
              </a:ext>
            </a:extLst>
          </p:cNvPr>
          <p:cNvSpPr txBox="1"/>
          <p:nvPr/>
        </p:nvSpPr>
        <p:spPr>
          <a:xfrm>
            <a:off x="2463223" y="4992329"/>
            <a:ext cx="1472396" cy="369331"/>
          </a:xfrm>
          <a:prstGeom prst="rect">
            <a:avLst/>
          </a:prstGeom>
          <a:noFill/>
        </p:spPr>
        <p:txBody>
          <a:bodyPr wrap="square">
            <a:spAutoFit/>
          </a:bodyPr>
          <a:lstStyle/>
          <a:p>
            <a:r>
              <a:rPr lang="pt-BR" b="1" dirty="0" err="1">
                <a:effectLst/>
              </a:rPr>
              <a:t>UPS</a:t>
            </a:r>
            <a:r>
              <a:rPr lang="pt-BR" b="1" dirty="0">
                <a:effectLst/>
              </a:rPr>
              <a:t> Off-line</a:t>
            </a:r>
            <a:endParaRPr lang="pt-BR" b="1" dirty="0"/>
          </a:p>
        </p:txBody>
      </p:sp>
      <p:pic>
        <p:nvPicPr>
          <p:cNvPr id="55" name="Imagem 54">
            <a:extLst>
              <a:ext uri="{FF2B5EF4-FFF2-40B4-BE49-F238E27FC236}">
                <a16:creationId xmlns:a16="http://schemas.microsoft.com/office/drawing/2014/main" id="{86BDEC4D-D1D2-2F93-8928-BB0850E7CB06}"/>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1170042" y="2912222"/>
            <a:ext cx="4198941" cy="1987269"/>
          </a:xfrm>
          <a:prstGeom prst="rect">
            <a:avLst/>
          </a:prstGeom>
        </p:spPr>
      </p:pic>
      <p:pic>
        <p:nvPicPr>
          <p:cNvPr id="59" name="Imagem 58">
            <a:extLst>
              <a:ext uri="{FF2B5EF4-FFF2-40B4-BE49-F238E27FC236}">
                <a16:creationId xmlns:a16="http://schemas.microsoft.com/office/drawing/2014/main" id="{8CF6D3BD-8335-3EAF-0911-DCB154071780}"/>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913782" y="2899267"/>
            <a:ext cx="3426002" cy="1942630"/>
          </a:xfrm>
          <a:prstGeom prst="rect">
            <a:avLst/>
          </a:prstGeom>
        </p:spPr>
      </p:pic>
      <p:sp>
        <p:nvSpPr>
          <p:cNvPr id="60" name="Retângulo: Cantos Arredondados 59">
            <a:extLst>
              <a:ext uri="{FF2B5EF4-FFF2-40B4-BE49-F238E27FC236}">
                <a16:creationId xmlns:a16="http://schemas.microsoft.com/office/drawing/2014/main" id="{3C4CD576-9C5D-AB50-3557-37F84DCE2AA3}"/>
              </a:ext>
            </a:extLst>
          </p:cNvPr>
          <p:cNvSpPr/>
          <p:nvPr/>
        </p:nvSpPr>
        <p:spPr>
          <a:xfrm>
            <a:off x="7822773" y="4923733"/>
            <a:ext cx="2654686" cy="31264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CaixaDeTexto 60">
            <a:extLst>
              <a:ext uri="{FF2B5EF4-FFF2-40B4-BE49-F238E27FC236}">
                <a16:creationId xmlns:a16="http://schemas.microsoft.com/office/drawing/2014/main" id="{3E7F4564-3013-255F-5746-7328C0BD6E24}"/>
              </a:ext>
            </a:extLst>
          </p:cNvPr>
          <p:cNvSpPr txBox="1"/>
          <p:nvPr/>
        </p:nvSpPr>
        <p:spPr>
          <a:xfrm>
            <a:off x="7919808" y="4895390"/>
            <a:ext cx="2557651" cy="369332"/>
          </a:xfrm>
          <a:prstGeom prst="rect">
            <a:avLst/>
          </a:prstGeom>
          <a:noFill/>
        </p:spPr>
        <p:txBody>
          <a:bodyPr wrap="square">
            <a:spAutoFit/>
          </a:bodyPr>
          <a:lstStyle/>
          <a:p>
            <a:r>
              <a:rPr lang="pt-BR" b="1" dirty="0" err="1">
                <a:effectLst/>
              </a:rPr>
              <a:t>UPS</a:t>
            </a:r>
            <a:r>
              <a:rPr lang="pt-BR" b="1" dirty="0">
                <a:effectLst/>
              </a:rPr>
              <a:t> de dupla conversão</a:t>
            </a:r>
            <a:endParaRPr lang="pt-BR" b="1" dirty="0"/>
          </a:p>
        </p:txBody>
      </p:sp>
    </p:spTree>
    <p:extLst>
      <p:ext uri="{BB962C8B-B14F-4D97-AF65-F5344CB8AC3E}">
        <p14:creationId xmlns:p14="http://schemas.microsoft.com/office/powerpoint/2010/main" val="33864913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89C497D-D0AE-9052-E74A-8A1AF35877AB}"/>
              </a:ext>
            </a:extLst>
          </p:cNvPr>
          <p:cNvSpPr>
            <a:spLocks noGrp="1"/>
          </p:cNvSpPr>
          <p:nvPr>
            <p:ph type="body" sz="quarter" idx="10"/>
          </p:nvPr>
        </p:nvSpPr>
        <p:spPr/>
        <p:txBody>
          <a:bodyPr/>
          <a:lstStyle/>
          <a:p>
            <a:r>
              <a:rPr lang="pt-BR" dirty="0"/>
              <a:t>Sistema de força ininterrupta (</a:t>
            </a:r>
            <a:r>
              <a:rPr lang="pt-BR" dirty="0" err="1"/>
              <a:t>UPS</a:t>
            </a:r>
            <a:r>
              <a:rPr lang="pt-BR" dirty="0"/>
              <a:t>) – </a:t>
            </a:r>
            <a:r>
              <a:rPr lang="pt-BR" dirty="0" err="1"/>
              <a:t>No-Break</a:t>
            </a:r>
            <a:endParaRPr lang="pt-BR" dirty="0"/>
          </a:p>
        </p:txBody>
      </p:sp>
      <p:sp>
        <p:nvSpPr>
          <p:cNvPr id="19" name="CaixaDeTexto 18">
            <a:extLst>
              <a:ext uri="{FF2B5EF4-FFF2-40B4-BE49-F238E27FC236}">
                <a16:creationId xmlns:a16="http://schemas.microsoft.com/office/drawing/2014/main" id="{67E67920-4578-521A-6165-30039CAB52F8}"/>
              </a:ext>
            </a:extLst>
          </p:cNvPr>
          <p:cNvSpPr txBox="1"/>
          <p:nvPr/>
        </p:nvSpPr>
        <p:spPr>
          <a:xfrm>
            <a:off x="1019175" y="1553132"/>
            <a:ext cx="10130792" cy="369332"/>
          </a:xfrm>
          <a:prstGeom prst="rect">
            <a:avLst/>
          </a:prstGeom>
          <a:noFill/>
        </p:spPr>
        <p:txBody>
          <a:bodyPr wrap="square">
            <a:spAutoFit/>
          </a:bodyPr>
          <a:lstStyle/>
          <a:p>
            <a:r>
              <a:rPr lang="pt-BR" dirty="0">
                <a:solidFill>
                  <a:schemeClr val="bg2">
                    <a:lumMod val="25000"/>
                  </a:schemeClr>
                </a:solidFill>
              </a:rPr>
              <a:t>Tipos mais comuns de sistemas de </a:t>
            </a:r>
            <a:r>
              <a:rPr lang="pt-BR" dirty="0" err="1">
                <a:solidFill>
                  <a:schemeClr val="bg2">
                    <a:lumMod val="25000"/>
                  </a:schemeClr>
                </a:solidFill>
              </a:rPr>
              <a:t>UPS</a:t>
            </a:r>
            <a:r>
              <a:rPr lang="pt-BR" dirty="0">
                <a:solidFill>
                  <a:schemeClr val="bg2">
                    <a:lumMod val="25000"/>
                  </a:schemeClr>
                </a:solidFill>
              </a:rPr>
              <a:t>:  </a:t>
            </a:r>
          </a:p>
        </p:txBody>
      </p:sp>
      <p:pic>
        <p:nvPicPr>
          <p:cNvPr id="56" name="Imagem 55">
            <a:extLst>
              <a:ext uri="{FF2B5EF4-FFF2-40B4-BE49-F238E27FC236}">
                <a16:creationId xmlns:a16="http://schemas.microsoft.com/office/drawing/2014/main" id="{89C27744-DA0A-039A-9FDE-B385D859A562}"/>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1779852" y="3032026"/>
            <a:ext cx="4198941" cy="1718925"/>
          </a:xfrm>
          <a:prstGeom prst="rect">
            <a:avLst/>
          </a:prstGeom>
        </p:spPr>
      </p:pic>
      <p:sp>
        <p:nvSpPr>
          <p:cNvPr id="57" name="Retângulo: Cantos Arredondados 56">
            <a:extLst>
              <a:ext uri="{FF2B5EF4-FFF2-40B4-BE49-F238E27FC236}">
                <a16:creationId xmlns:a16="http://schemas.microsoft.com/office/drawing/2014/main" id="{C43BD4DB-7BF8-3D78-D619-1E6DEF55B801}"/>
              </a:ext>
            </a:extLst>
          </p:cNvPr>
          <p:cNvSpPr/>
          <p:nvPr/>
        </p:nvSpPr>
        <p:spPr>
          <a:xfrm>
            <a:off x="2618690" y="4862633"/>
            <a:ext cx="2151967" cy="31264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CaixaDeTexto 57">
            <a:extLst>
              <a:ext uri="{FF2B5EF4-FFF2-40B4-BE49-F238E27FC236}">
                <a16:creationId xmlns:a16="http://schemas.microsoft.com/office/drawing/2014/main" id="{ACE0940C-FE13-D536-719C-59B8C9A56A67}"/>
              </a:ext>
            </a:extLst>
          </p:cNvPr>
          <p:cNvSpPr txBox="1"/>
          <p:nvPr/>
        </p:nvSpPr>
        <p:spPr>
          <a:xfrm>
            <a:off x="2993449" y="4834289"/>
            <a:ext cx="1628080" cy="369332"/>
          </a:xfrm>
          <a:prstGeom prst="rect">
            <a:avLst/>
          </a:prstGeom>
          <a:noFill/>
        </p:spPr>
        <p:txBody>
          <a:bodyPr wrap="square">
            <a:spAutoFit/>
          </a:bodyPr>
          <a:lstStyle/>
          <a:p>
            <a:r>
              <a:rPr lang="pt-BR" b="1" dirty="0" err="1">
                <a:effectLst/>
              </a:rPr>
              <a:t>UPS</a:t>
            </a:r>
            <a:r>
              <a:rPr lang="pt-BR" b="1" dirty="0">
                <a:effectLst/>
              </a:rPr>
              <a:t> interativo</a:t>
            </a:r>
            <a:endParaRPr lang="pt-BR" b="1" dirty="0"/>
          </a:p>
        </p:txBody>
      </p:sp>
      <p:pic>
        <p:nvPicPr>
          <p:cNvPr id="62" name="Imagem 61">
            <a:extLst>
              <a:ext uri="{FF2B5EF4-FFF2-40B4-BE49-F238E27FC236}">
                <a16:creationId xmlns:a16="http://schemas.microsoft.com/office/drawing/2014/main" id="{3DDAE4CC-E180-BDDC-3DD8-ED23164D4B16}"/>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260923" y="2992907"/>
            <a:ext cx="3426002" cy="1942630"/>
          </a:xfrm>
          <a:prstGeom prst="rect">
            <a:avLst/>
          </a:prstGeom>
        </p:spPr>
      </p:pic>
      <p:sp>
        <p:nvSpPr>
          <p:cNvPr id="63" name="Retângulo: Cantos Arredondados 62">
            <a:extLst>
              <a:ext uri="{FF2B5EF4-FFF2-40B4-BE49-F238E27FC236}">
                <a16:creationId xmlns:a16="http://schemas.microsoft.com/office/drawing/2014/main" id="{8FE62BE1-6B43-062E-4642-6DCEE0391E0B}"/>
              </a:ext>
            </a:extLst>
          </p:cNvPr>
          <p:cNvSpPr/>
          <p:nvPr/>
        </p:nvSpPr>
        <p:spPr>
          <a:xfrm>
            <a:off x="6869316" y="4940357"/>
            <a:ext cx="2654686" cy="31264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CaixaDeTexto 63">
            <a:extLst>
              <a:ext uri="{FF2B5EF4-FFF2-40B4-BE49-F238E27FC236}">
                <a16:creationId xmlns:a16="http://schemas.microsoft.com/office/drawing/2014/main" id="{42304554-3508-3EAD-263E-EAF108B5866B}"/>
              </a:ext>
            </a:extLst>
          </p:cNvPr>
          <p:cNvSpPr txBox="1"/>
          <p:nvPr/>
        </p:nvSpPr>
        <p:spPr>
          <a:xfrm>
            <a:off x="7055508" y="4912013"/>
            <a:ext cx="2557651" cy="369332"/>
          </a:xfrm>
          <a:prstGeom prst="rect">
            <a:avLst/>
          </a:prstGeom>
          <a:noFill/>
        </p:spPr>
        <p:txBody>
          <a:bodyPr wrap="square">
            <a:spAutoFit/>
          </a:bodyPr>
          <a:lstStyle/>
          <a:p>
            <a:r>
              <a:rPr lang="pt-BR" b="1" dirty="0" err="1">
                <a:effectLst/>
              </a:rPr>
              <a:t>UPS</a:t>
            </a:r>
            <a:r>
              <a:rPr lang="pt-BR" b="1" dirty="0">
                <a:effectLst/>
              </a:rPr>
              <a:t> rotativo (</a:t>
            </a:r>
            <a:r>
              <a:rPr lang="pt-BR" b="1" dirty="0" err="1">
                <a:effectLst/>
              </a:rPr>
              <a:t>Flywhell</a:t>
            </a:r>
            <a:r>
              <a:rPr lang="pt-BR" b="1" dirty="0">
                <a:effectLst/>
              </a:rPr>
              <a:t>)</a:t>
            </a:r>
            <a:endParaRPr lang="pt-BR" b="1" dirty="0"/>
          </a:p>
        </p:txBody>
      </p:sp>
    </p:spTree>
    <p:extLst>
      <p:ext uri="{BB962C8B-B14F-4D97-AF65-F5344CB8AC3E}">
        <p14:creationId xmlns:p14="http://schemas.microsoft.com/office/powerpoint/2010/main" val="1834397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2661152-3E60-2F95-B512-ED8945FE4DB0}"/>
              </a:ext>
            </a:extLst>
          </p:cNvPr>
          <p:cNvSpPr>
            <a:spLocks noGrp="1"/>
          </p:cNvSpPr>
          <p:nvPr>
            <p:ph type="body" sz="quarter" idx="10"/>
          </p:nvPr>
        </p:nvSpPr>
        <p:spPr/>
        <p:txBody>
          <a:bodyPr/>
          <a:lstStyle/>
          <a:p>
            <a:r>
              <a:rPr lang="pt-BR" dirty="0"/>
              <a:t>Quadros elétricos e </a:t>
            </a:r>
            <a:r>
              <a:rPr lang="pt-BR" dirty="0" err="1"/>
              <a:t>PDUs</a:t>
            </a:r>
            <a:endParaRPr lang="pt-BR" dirty="0"/>
          </a:p>
        </p:txBody>
      </p:sp>
      <p:sp>
        <p:nvSpPr>
          <p:cNvPr id="3" name="CaixaDeTexto 2">
            <a:extLst>
              <a:ext uri="{FF2B5EF4-FFF2-40B4-BE49-F238E27FC236}">
                <a16:creationId xmlns:a16="http://schemas.microsoft.com/office/drawing/2014/main" id="{3A5DF8E6-028F-EF06-BA93-968426EC85D0}"/>
              </a:ext>
            </a:extLst>
          </p:cNvPr>
          <p:cNvSpPr txBox="1"/>
          <p:nvPr/>
        </p:nvSpPr>
        <p:spPr>
          <a:xfrm>
            <a:off x="1042033" y="1441450"/>
            <a:ext cx="10130792" cy="1477328"/>
          </a:xfrm>
          <a:prstGeom prst="rect">
            <a:avLst/>
          </a:prstGeom>
          <a:noFill/>
        </p:spPr>
        <p:txBody>
          <a:bodyPr wrap="square">
            <a:spAutoFit/>
          </a:bodyPr>
          <a:lstStyle/>
          <a:p>
            <a:pPr marL="285750" indent="-285750">
              <a:buFont typeface="Arial" panose="020B0604020202020204" pitchFamily="34" charset="0"/>
              <a:buChar char="•"/>
            </a:pPr>
            <a:r>
              <a:rPr lang="pt-BR" dirty="0" err="1">
                <a:solidFill>
                  <a:schemeClr val="bg2">
                    <a:lumMod val="25000"/>
                  </a:schemeClr>
                </a:solidFill>
              </a:rPr>
              <a:t>PDUs</a:t>
            </a:r>
            <a:r>
              <a:rPr lang="pt-BR" dirty="0">
                <a:solidFill>
                  <a:schemeClr val="bg2">
                    <a:lumMod val="25000"/>
                  </a:schemeClr>
                </a:solidFill>
              </a:rPr>
              <a:t> são usadas para distribuir energia em salas de computadores.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Modelos maiores alimentam vários racks de servidores.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err="1">
                <a:solidFill>
                  <a:schemeClr val="bg2">
                    <a:lumMod val="25000"/>
                  </a:schemeClr>
                </a:solidFill>
              </a:rPr>
              <a:t>PDUs</a:t>
            </a:r>
            <a:r>
              <a:rPr lang="pt-BR" dirty="0">
                <a:solidFill>
                  <a:schemeClr val="bg2">
                    <a:lumMod val="25000"/>
                  </a:schemeClr>
                </a:solidFill>
              </a:rPr>
              <a:t> podem ter funções ativas, como filtragem de ruídos elétricos.</a:t>
            </a:r>
          </a:p>
        </p:txBody>
      </p:sp>
      <p:grpSp>
        <p:nvGrpSpPr>
          <p:cNvPr id="4" name="Agrupar 3">
            <a:extLst>
              <a:ext uri="{FF2B5EF4-FFF2-40B4-BE49-F238E27FC236}">
                <a16:creationId xmlns:a16="http://schemas.microsoft.com/office/drawing/2014/main" id="{B5F2A55C-2913-622D-55CD-98ADFE1C45FB}"/>
              </a:ext>
            </a:extLst>
          </p:cNvPr>
          <p:cNvGrpSpPr/>
          <p:nvPr/>
        </p:nvGrpSpPr>
        <p:grpSpPr>
          <a:xfrm>
            <a:off x="1042033" y="3424079"/>
            <a:ext cx="10153650" cy="2314892"/>
            <a:chOff x="1025525" y="248637"/>
            <a:chExt cx="10153650" cy="2314892"/>
          </a:xfrm>
        </p:grpSpPr>
        <p:sp>
          <p:nvSpPr>
            <p:cNvPr id="5" name="Retângulo 4">
              <a:extLst>
                <a:ext uri="{FF2B5EF4-FFF2-40B4-BE49-F238E27FC236}">
                  <a16:creationId xmlns:a16="http://schemas.microsoft.com/office/drawing/2014/main" id="{A8CC7E64-2D2F-E80B-0453-39685E41BE06}"/>
                </a:ext>
              </a:extLst>
            </p:cNvPr>
            <p:cNvSpPr/>
            <p:nvPr/>
          </p:nvSpPr>
          <p:spPr>
            <a:xfrm>
              <a:off x="1025525" y="567441"/>
              <a:ext cx="10153650" cy="199608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52CB2CB-14E8-B179-970C-9EC43BDC0CC4}"/>
                </a:ext>
              </a:extLst>
            </p:cNvPr>
            <p:cNvSpPr txBox="1"/>
            <p:nvPr/>
          </p:nvSpPr>
          <p:spPr>
            <a:xfrm>
              <a:off x="1358899" y="977207"/>
              <a:ext cx="8991601" cy="369332"/>
            </a:xfrm>
            <a:prstGeom prst="rect">
              <a:avLst/>
            </a:prstGeom>
            <a:noFill/>
          </p:spPr>
          <p:txBody>
            <a:bodyPr wrap="square" rtlCol="0">
              <a:spAutoFit/>
            </a:bodyPr>
            <a:lstStyle/>
            <a:p>
              <a:r>
                <a:rPr lang="pt-BR" b="1" dirty="0">
                  <a:solidFill>
                    <a:schemeClr val="bg1"/>
                  </a:solidFill>
                </a:rPr>
                <a:t>Atenção!</a:t>
              </a:r>
            </a:p>
          </p:txBody>
        </p:sp>
        <p:sp>
          <p:nvSpPr>
            <p:cNvPr id="7" name="CaixaDeTexto 6">
              <a:extLst>
                <a:ext uri="{FF2B5EF4-FFF2-40B4-BE49-F238E27FC236}">
                  <a16:creationId xmlns:a16="http://schemas.microsoft.com/office/drawing/2014/main" id="{C5E4D993-2F68-8A74-1E79-2A84454CF519}"/>
                </a:ext>
              </a:extLst>
            </p:cNvPr>
            <p:cNvSpPr txBox="1"/>
            <p:nvPr/>
          </p:nvSpPr>
          <p:spPr>
            <a:xfrm>
              <a:off x="1358899" y="1546080"/>
              <a:ext cx="8991601" cy="646331"/>
            </a:xfrm>
            <a:prstGeom prst="rect">
              <a:avLst/>
            </a:prstGeom>
            <a:noFill/>
          </p:spPr>
          <p:txBody>
            <a:bodyPr wrap="square" rtlCol="0">
              <a:spAutoFit/>
            </a:bodyPr>
            <a:lstStyle/>
            <a:p>
              <a:r>
                <a:rPr lang="pt-BR" dirty="0">
                  <a:solidFill>
                    <a:schemeClr val="bg1"/>
                  </a:solidFill>
                  <a:effectLst/>
                </a:rPr>
                <a:t>Alguns modelos de </a:t>
              </a:r>
              <a:r>
                <a:rPr lang="pt-BR" dirty="0" err="1">
                  <a:solidFill>
                    <a:schemeClr val="bg1"/>
                  </a:solidFill>
                  <a:effectLst/>
                </a:rPr>
                <a:t>PDU</a:t>
              </a:r>
              <a:r>
                <a:rPr lang="pt-BR" dirty="0">
                  <a:solidFill>
                    <a:schemeClr val="bg1"/>
                  </a:solidFill>
                  <a:effectLst/>
                </a:rPr>
                <a:t> mais complexos e montados em gabinetes incluem quadros elétricos com disjuntores principais, reguladores de tensão e transformadores isolamento.</a:t>
              </a:r>
              <a:endParaRPr lang="pt-BR" dirty="0">
                <a:solidFill>
                  <a:schemeClr val="bg1"/>
                </a:solidFill>
              </a:endParaRPr>
            </a:p>
          </p:txBody>
        </p:sp>
        <p:pic>
          <p:nvPicPr>
            <p:cNvPr id="8" name="Imagem 7">
              <a:extLst>
                <a:ext uri="{FF2B5EF4-FFF2-40B4-BE49-F238E27FC236}">
                  <a16:creationId xmlns:a16="http://schemas.microsoft.com/office/drawing/2014/main" id="{CED4AFA4-3ADD-802B-F6A3-5AAD8E688C69}"/>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3476699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D78751D-391C-DD17-3F61-D043A62AF897}"/>
              </a:ext>
            </a:extLst>
          </p:cNvPr>
          <p:cNvSpPr>
            <a:spLocks noGrp="1"/>
          </p:cNvSpPr>
          <p:nvPr>
            <p:ph type="body" sz="quarter" idx="10"/>
          </p:nvPr>
        </p:nvSpPr>
        <p:spPr/>
        <p:txBody>
          <a:bodyPr/>
          <a:lstStyle/>
          <a:p>
            <a:r>
              <a:rPr lang="pt-BR" dirty="0"/>
              <a:t>Geradores</a:t>
            </a:r>
          </a:p>
        </p:txBody>
      </p:sp>
      <p:sp>
        <p:nvSpPr>
          <p:cNvPr id="3" name="CaixaDeTexto 2">
            <a:extLst>
              <a:ext uri="{FF2B5EF4-FFF2-40B4-BE49-F238E27FC236}">
                <a16:creationId xmlns:a16="http://schemas.microsoft.com/office/drawing/2014/main" id="{DD5C88F0-DB7F-C6AE-5374-460DEF1ADD03}"/>
              </a:ext>
            </a:extLst>
          </p:cNvPr>
          <p:cNvSpPr txBox="1"/>
          <p:nvPr/>
        </p:nvSpPr>
        <p:spPr>
          <a:xfrm>
            <a:off x="1124457" y="2838091"/>
            <a:ext cx="5561967"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Geradores convertem diferentes formas de energia em energia elétrica.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Geradores para data centers geralmente usam combustíveis com baixas emissões de poluentes.</a:t>
            </a:r>
          </a:p>
        </p:txBody>
      </p:sp>
      <p:sp>
        <p:nvSpPr>
          <p:cNvPr id="4" name="CaixaDeTexto 3">
            <a:extLst>
              <a:ext uri="{FF2B5EF4-FFF2-40B4-BE49-F238E27FC236}">
                <a16:creationId xmlns:a16="http://schemas.microsoft.com/office/drawing/2014/main" id="{93D9EF28-D4EC-74D0-82C2-C0A9C0CA1949}"/>
              </a:ext>
            </a:extLst>
          </p:cNvPr>
          <p:cNvSpPr txBox="1"/>
          <p:nvPr/>
        </p:nvSpPr>
        <p:spPr>
          <a:xfrm>
            <a:off x="7291179" y="4161530"/>
            <a:ext cx="1714917" cy="307777"/>
          </a:xfrm>
          <a:prstGeom prst="rect">
            <a:avLst/>
          </a:prstGeom>
          <a:noFill/>
        </p:spPr>
        <p:txBody>
          <a:bodyPr wrap="square">
            <a:spAutoFit/>
          </a:bodyPr>
          <a:lstStyle/>
          <a:p>
            <a:r>
              <a:rPr lang="pt-BR" sz="1400" dirty="0">
                <a:effectLst/>
              </a:rPr>
              <a:t>Gerador a Diesel.</a:t>
            </a:r>
            <a:endParaRPr lang="pt-BR" sz="1400" dirty="0"/>
          </a:p>
        </p:txBody>
      </p:sp>
      <p:pic>
        <p:nvPicPr>
          <p:cNvPr id="5" name="Imagem 4">
            <a:extLst>
              <a:ext uri="{FF2B5EF4-FFF2-40B4-BE49-F238E27FC236}">
                <a16:creationId xmlns:a16="http://schemas.microsoft.com/office/drawing/2014/main" id="{239D9D87-C281-46E0-2ADD-25D1ABC0316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329607" y="2239876"/>
            <a:ext cx="3237498" cy="1955450"/>
          </a:xfrm>
          <a:prstGeom prst="rect">
            <a:avLst/>
          </a:prstGeom>
        </p:spPr>
      </p:pic>
      <p:cxnSp>
        <p:nvCxnSpPr>
          <p:cNvPr id="10" name="Conector reto 9">
            <a:extLst>
              <a:ext uri="{FF2B5EF4-FFF2-40B4-BE49-F238E27FC236}">
                <a16:creationId xmlns:a16="http://schemas.microsoft.com/office/drawing/2014/main" id="{AECE85FD-572C-04DD-A0F3-ED7EDA6BC75B}"/>
              </a:ext>
            </a:extLst>
          </p:cNvPr>
          <p:cNvCxnSpPr>
            <a:cxnSpLocks/>
          </p:cNvCxnSpPr>
          <p:nvPr/>
        </p:nvCxnSpPr>
        <p:spPr>
          <a:xfrm>
            <a:off x="7329607" y="4493027"/>
            <a:ext cx="342411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5911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D78751D-391C-DD17-3F61-D043A62AF897}"/>
              </a:ext>
            </a:extLst>
          </p:cNvPr>
          <p:cNvSpPr>
            <a:spLocks noGrp="1"/>
          </p:cNvSpPr>
          <p:nvPr>
            <p:ph type="body" sz="quarter" idx="10"/>
          </p:nvPr>
        </p:nvSpPr>
        <p:spPr/>
        <p:txBody>
          <a:bodyPr/>
          <a:lstStyle/>
          <a:p>
            <a:r>
              <a:rPr lang="pt-BR" dirty="0"/>
              <a:t>Geradores</a:t>
            </a:r>
          </a:p>
        </p:txBody>
      </p:sp>
      <p:sp>
        <p:nvSpPr>
          <p:cNvPr id="6" name="CaixaDeTexto 5">
            <a:extLst>
              <a:ext uri="{FF2B5EF4-FFF2-40B4-BE49-F238E27FC236}">
                <a16:creationId xmlns:a16="http://schemas.microsoft.com/office/drawing/2014/main" id="{5BFD3050-D921-3904-903B-BF24467BD15D}"/>
              </a:ext>
            </a:extLst>
          </p:cNvPr>
          <p:cNvSpPr txBox="1"/>
          <p:nvPr/>
        </p:nvSpPr>
        <p:spPr>
          <a:xfrm>
            <a:off x="1087427" y="4319915"/>
            <a:ext cx="3116273" cy="523220"/>
          </a:xfrm>
          <a:prstGeom prst="rect">
            <a:avLst/>
          </a:prstGeom>
          <a:noFill/>
        </p:spPr>
        <p:txBody>
          <a:bodyPr wrap="square">
            <a:spAutoFit/>
          </a:bodyPr>
          <a:lstStyle/>
          <a:p>
            <a:r>
              <a:rPr lang="pt-BR" sz="1400" dirty="0">
                <a:effectLst/>
              </a:rPr>
              <a:t>Sistema de geração de energia limpa - solar.</a:t>
            </a:r>
            <a:endParaRPr lang="pt-BR" sz="1400" dirty="0"/>
          </a:p>
        </p:txBody>
      </p:sp>
      <p:pic>
        <p:nvPicPr>
          <p:cNvPr id="7" name="Imagem 6">
            <a:extLst>
              <a:ext uri="{FF2B5EF4-FFF2-40B4-BE49-F238E27FC236}">
                <a16:creationId xmlns:a16="http://schemas.microsoft.com/office/drawing/2014/main" id="{61C1EA50-BE63-4C6D-C041-833E51191D6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60004" y="2322513"/>
            <a:ext cx="2723467" cy="1955450"/>
          </a:xfrm>
          <a:prstGeom prst="rect">
            <a:avLst/>
          </a:prstGeom>
        </p:spPr>
      </p:pic>
      <p:sp>
        <p:nvSpPr>
          <p:cNvPr id="9" name="CaixaDeTexto 8">
            <a:extLst>
              <a:ext uri="{FF2B5EF4-FFF2-40B4-BE49-F238E27FC236}">
                <a16:creationId xmlns:a16="http://schemas.microsoft.com/office/drawing/2014/main" id="{95966427-60A8-D464-4674-A843C846F1C5}"/>
              </a:ext>
            </a:extLst>
          </p:cNvPr>
          <p:cNvSpPr txBox="1"/>
          <p:nvPr/>
        </p:nvSpPr>
        <p:spPr>
          <a:xfrm>
            <a:off x="4932010" y="2086184"/>
            <a:ext cx="6099986" cy="341632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marL="285750" indent="-285750">
              <a:buFont typeface="Arial" panose="020B0604020202020204" pitchFamily="34" charset="0"/>
              <a:buChar char="•"/>
            </a:pPr>
            <a:r>
              <a:rPr lang="pt-BR" dirty="0">
                <a:solidFill>
                  <a:schemeClr val="bg2">
                    <a:lumMod val="25000"/>
                  </a:schemeClr>
                </a:solidFill>
              </a:rPr>
              <a:t>O mercado busca alternativas para reduzir o impacto ambiental.</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Custos elevados podem dificultar a adoção dessas tecnologias em data centers.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Grupos geradores são essenciais para fornecer energia em caso de falha na concessionária.</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Para alcançar as classificações </a:t>
            </a:r>
            <a:r>
              <a:rPr lang="pt-BR" dirty="0" err="1">
                <a:solidFill>
                  <a:schemeClr val="bg2">
                    <a:lumMod val="25000"/>
                  </a:schemeClr>
                </a:solidFill>
              </a:rPr>
              <a:t>Tier</a:t>
            </a:r>
            <a:r>
              <a:rPr lang="pt-BR" dirty="0">
                <a:solidFill>
                  <a:schemeClr val="bg2">
                    <a:lumMod val="25000"/>
                  </a:schemeClr>
                </a:solidFill>
              </a:rPr>
              <a:t> 3 ou 4, os geradores precisam ser instalados em paralelo para garantir redundância.</a:t>
            </a:r>
          </a:p>
        </p:txBody>
      </p:sp>
      <p:cxnSp>
        <p:nvCxnSpPr>
          <p:cNvPr id="10" name="Conector reto 9">
            <a:extLst>
              <a:ext uri="{FF2B5EF4-FFF2-40B4-BE49-F238E27FC236}">
                <a16:creationId xmlns:a16="http://schemas.microsoft.com/office/drawing/2014/main" id="{2247B644-D746-6188-1E2A-2DF161616F90}"/>
              </a:ext>
            </a:extLst>
          </p:cNvPr>
          <p:cNvCxnSpPr>
            <a:cxnSpLocks/>
          </p:cNvCxnSpPr>
          <p:nvPr/>
        </p:nvCxnSpPr>
        <p:spPr>
          <a:xfrm>
            <a:off x="1220228" y="4843135"/>
            <a:ext cx="278979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8310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D78751D-391C-DD17-3F61-D043A62AF897}"/>
              </a:ext>
            </a:extLst>
          </p:cNvPr>
          <p:cNvSpPr>
            <a:spLocks noGrp="1"/>
          </p:cNvSpPr>
          <p:nvPr>
            <p:ph type="body" sz="quarter" idx="10"/>
          </p:nvPr>
        </p:nvSpPr>
        <p:spPr/>
        <p:txBody>
          <a:bodyPr/>
          <a:lstStyle/>
          <a:p>
            <a:r>
              <a:rPr lang="pt-BR" dirty="0"/>
              <a:t>Geradores</a:t>
            </a:r>
          </a:p>
        </p:txBody>
      </p:sp>
      <p:grpSp>
        <p:nvGrpSpPr>
          <p:cNvPr id="8" name="Agrupar 7">
            <a:extLst>
              <a:ext uri="{FF2B5EF4-FFF2-40B4-BE49-F238E27FC236}">
                <a16:creationId xmlns:a16="http://schemas.microsoft.com/office/drawing/2014/main" id="{B0C97F54-D6C0-722C-DA53-E5DD28AC7C2F}"/>
              </a:ext>
            </a:extLst>
          </p:cNvPr>
          <p:cNvGrpSpPr/>
          <p:nvPr/>
        </p:nvGrpSpPr>
        <p:grpSpPr>
          <a:xfrm>
            <a:off x="1019175" y="1809889"/>
            <a:ext cx="10153650" cy="2314892"/>
            <a:chOff x="1025525" y="248637"/>
            <a:chExt cx="10153650" cy="2314892"/>
          </a:xfrm>
        </p:grpSpPr>
        <p:sp>
          <p:nvSpPr>
            <p:cNvPr id="10" name="Retângulo 9">
              <a:extLst>
                <a:ext uri="{FF2B5EF4-FFF2-40B4-BE49-F238E27FC236}">
                  <a16:creationId xmlns:a16="http://schemas.microsoft.com/office/drawing/2014/main" id="{6951BE94-E82D-213C-0937-8E6182889653}"/>
                </a:ext>
              </a:extLst>
            </p:cNvPr>
            <p:cNvSpPr/>
            <p:nvPr/>
          </p:nvSpPr>
          <p:spPr>
            <a:xfrm>
              <a:off x="1025525" y="567441"/>
              <a:ext cx="10153650" cy="199608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2EFF6F47-8CDA-21F8-8904-499977A71624}"/>
                </a:ext>
              </a:extLst>
            </p:cNvPr>
            <p:cNvSpPr txBox="1"/>
            <p:nvPr/>
          </p:nvSpPr>
          <p:spPr>
            <a:xfrm>
              <a:off x="1358898" y="1020126"/>
              <a:ext cx="8991601" cy="369332"/>
            </a:xfrm>
            <a:prstGeom prst="rect">
              <a:avLst/>
            </a:prstGeom>
            <a:noFill/>
          </p:spPr>
          <p:txBody>
            <a:bodyPr wrap="square" rtlCol="0">
              <a:spAutoFit/>
            </a:bodyPr>
            <a:lstStyle/>
            <a:p>
              <a:r>
                <a:rPr lang="pt-BR" b="1" dirty="0">
                  <a:solidFill>
                    <a:schemeClr val="bg1"/>
                  </a:solidFill>
                </a:rPr>
                <a:t>Atenção!</a:t>
              </a:r>
            </a:p>
          </p:txBody>
        </p:sp>
        <p:sp>
          <p:nvSpPr>
            <p:cNvPr id="12" name="CaixaDeTexto 11">
              <a:extLst>
                <a:ext uri="{FF2B5EF4-FFF2-40B4-BE49-F238E27FC236}">
                  <a16:creationId xmlns:a16="http://schemas.microsoft.com/office/drawing/2014/main" id="{54F0F9B7-5D7B-DC10-ED09-4FCEB8DC6D44}"/>
                </a:ext>
              </a:extLst>
            </p:cNvPr>
            <p:cNvSpPr txBox="1"/>
            <p:nvPr/>
          </p:nvSpPr>
          <p:spPr>
            <a:xfrm>
              <a:off x="1358898" y="1472161"/>
              <a:ext cx="8991601" cy="923330"/>
            </a:xfrm>
            <a:prstGeom prst="rect">
              <a:avLst/>
            </a:prstGeom>
            <a:noFill/>
          </p:spPr>
          <p:txBody>
            <a:bodyPr wrap="square" rtlCol="0">
              <a:spAutoFit/>
            </a:bodyPr>
            <a:lstStyle/>
            <a:p>
              <a:r>
                <a:rPr lang="pt-BR" dirty="0">
                  <a:solidFill>
                    <a:schemeClr val="bg1"/>
                  </a:solidFill>
                  <a:effectLst/>
                </a:rPr>
                <a:t>O geradores têm o objetivo de suportar a operação 24 horas x 7 dias. Para manter esses níveis, deve-se considerar as condições de manutenção preventiva, o acréscimo de novos componentes e a reposição operacional de consumíveis após interrupções não programadas.</a:t>
              </a:r>
              <a:endParaRPr lang="pt-BR" dirty="0">
                <a:solidFill>
                  <a:schemeClr val="bg1"/>
                </a:solidFill>
              </a:endParaRPr>
            </a:p>
          </p:txBody>
        </p:sp>
        <p:pic>
          <p:nvPicPr>
            <p:cNvPr id="13" name="Imagem 12">
              <a:extLst>
                <a:ext uri="{FF2B5EF4-FFF2-40B4-BE49-F238E27FC236}">
                  <a16:creationId xmlns:a16="http://schemas.microsoft.com/office/drawing/2014/main" id="{A909BDBF-980A-703B-AF7C-AA83E5C3BCBB}"/>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
        <p:nvSpPr>
          <p:cNvPr id="4" name="CaixaDeTexto 3">
            <a:extLst>
              <a:ext uri="{FF2B5EF4-FFF2-40B4-BE49-F238E27FC236}">
                <a16:creationId xmlns:a16="http://schemas.microsoft.com/office/drawing/2014/main" id="{46C3C16D-E7D2-B1DE-0D9D-F470E2A481E6}"/>
              </a:ext>
            </a:extLst>
          </p:cNvPr>
          <p:cNvSpPr txBox="1"/>
          <p:nvPr/>
        </p:nvSpPr>
        <p:spPr>
          <a:xfrm>
            <a:off x="1019175" y="4916142"/>
            <a:ext cx="10153650" cy="646331"/>
          </a:xfrm>
          <a:prstGeom prst="rect">
            <a:avLst/>
          </a:prstGeom>
          <a:noFill/>
        </p:spPr>
        <p:txBody>
          <a:bodyPr wrap="square">
            <a:spAutoFit/>
          </a:bodyPr>
          <a:lstStyle/>
          <a:p>
            <a:r>
              <a:rPr lang="pt-BR" sz="1800" dirty="0">
                <a:solidFill>
                  <a:schemeClr val="bg2">
                    <a:lumMod val="25000"/>
                  </a:schemeClr>
                </a:solidFill>
                <a:effectLst/>
              </a:rPr>
              <a:t>As </a:t>
            </a:r>
            <a:r>
              <a:rPr lang="pt-BR" sz="1800" dirty="0" err="1">
                <a:solidFill>
                  <a:schemeClr val="bg2">
                    <a:lumMod val="25000"/>
                  </a:schemeClr>
                </a:solidFill>
                <a:effectLst/>
              </a:rPr>
              <a:t>USCAs</a:t>
            </a:r>
            <a:r>
              <a:rPr lang="pt-BR" sz="1800" dirty="0">
                <a:solidFill>
                  <a:schemeClr val="bg2">
                    <a:lumMod val="25000"/>
                  </a:schemeClr>
                </a:solidFill>
                <a:effectLst/>
              </a:rPr>
              <a:t> coletam dados da rede, podem ativar geradores em falhas e sincronizar com a rede, realizando transferências de carga, conhecidas como rampas. </a:t>
            </a:r>
            <a:endParaRPr lang="pt-BR" sz="1800" dirty="0">
              <a:solidFill>
                <a:schemeClr val="bg2">
                  <a:lumMod val="25000"/>
                </a:schemeClr>
              </a:solidFill>
            </a:endParaRPr>
          </a:p>
        </p:txBody>
      </p:sp>
    </p:spTree>
    <p:extLst>
      <p:ext uri="{BB962C8B-B14F-4D97-AF65-F5344CB8AC3E}">
        <p14:creationId xmlns:p14="http://schemas.microsoft.com/office/powerpoint/2010/main" val="775259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D78751D-391C-DD17-3F61-D043A62AF897}"/>
              </a:ext>
            </a:extLst>
          </p:cNvPr>
          <p:cNvSpPr>
            <a:spLocks noGrp="1"/>
          </p:cNvSpPr>
          <p:nvPr>
            <p:ph type="body" sz="quarter" idx="10"/>
          </p:nvPr>
        </p:nvSpPr>
        <p:spPr/>
        <p:txBody>
          <a:bodyPr/>
          <a:lstStyle/>
          <a:p>
            <a:r>
              <a:rPr lang="pt-BR" dirty="0"/>
              <a:t>Geradores</a:t>
            </a:r>
          </a:p>
        </p:txBody>
      </p:sp>
      <p:pic>
        <p:nvPicPr>
          <p:cNvPr id="7" name="Gráfico 6" descr="Área de Transferência com preenchimento sólido">
            <a:extLst>
              <a:ext uri="{FF2B5EF4-FFF2-40B4-BE49-F238E27FC236}">
                <a16:creationId xmlns:a16="http://schemas.microsoft.com/office/drawing/2014/main" id="{225526FA-0B9B-D89F-F66B-322E6C56D31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74361" y="1478756"/>
            <a:ext cx="410523" cy="410523"/>
          </a:xfrm>
          <a:prstGeom prst="rect">
            <a:avLst/>
          </a:prstGeom>
        </p:spPr>
      </p:pic>
      <p:sp>
        <p:nvSpPr>
          <p:cNvPr id="9" name="CaixaDeTexto 8">
            <a:extLst>
              <a:ext uri="{FF2B5EF4-FFF2-40B4-BE49-F238E27FC236}">
                <a16:creationId xmlns:a16="http://schemas.microsoft.com/office/drawing/2014/main" id="{7F3B1896-A904-5570-93F8-0E4CB5334ED4}"/>
              </a:ext>
            </a:extLst>
          </p:cNvPr>
          <p:cNvSpPr txBox="1"/>
          <p:nvPr/>
        </p:nvSpPr>
        <p:spPr>
          <a:xfrm>
            <a:off x="1195104" y="2371317"/>
            <a:ext cx="5561967"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 projetista deve planejar a expansão do site para a carga máxima suportada.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chaveamento primário deve atender a todos os requisitos do projeto.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imagem mostra um exemplo real de gerador usado em um data center.</a:t>
            </a:r>
          </a:p>
        </p:txBody>
      </p:sp>
      <p:sp>
        <p:nvSpPr>
          <p:cNvPr id="14" name="CaixaDeTexto 13">
            <a:extLst>
              <a:ext uri="{FF2B5EF4-FFF2-40B4-BE49-F238E27FC236}">
                <a16:creationId xmlns:a16="http://schemas.microsoft.com/office/drawing/2014/main" id="{79E273D2-FF91-D1E5-FE73-6A8898F448FB}"/>
              </a:ext>
            </a:extLst>
          </p:cNvPr>
          <p:cNvSpPr txBox="1"/>
          <p:nvPr/>
        </p:nvSpPr>
        <p:spPr>
          <a:xfrm>
            <a:off x="7684971" y="4302323"/>
            <a:ext cx="2808098" cy="307777"/>
          </a:xfrm>
          <a:prstGeom prst="rect">
            <a:avLst/>
          </a:prstGeom>
          <a:noFill/>
        </p:spPr>
        <p:txBody>
          <a:bodyPr wrap="square">
            <a:spAutoFit/>
          </a:bodyPr>
          <a:lstStyle/>
          <a:p>
            <a:r>
              <a:rPr lang="pt-BR" sz="1400" dirty="0">
                <a:effectLst/>
              </a:rPr>
              <a:t>Grupo gerador data center </a:t>
            </a:r>
            <a:r>
              <a:rPr lang="pt-BR" sz="1400" dirty="0" err="1">
                <a:effectLst/>
              </a:rPr>
              <a:t>20kVA</a:t>
            </a:r>
            <a:r>
              <a:rPr lang="pt-BR" sz="1400" dirty="0">
                <a:effectLst/>
              </a:rPr>
              <a:t>.</a:t>
            </a:r>
            <a:endParaRPr lang="pt-BR" sz="1400" dirty="0"/>
          </a:p>
        </p:txBody>
      </p:sp>
      <p:pic>
        <p:nvPicPr>
          <p:cNvPr id="15" name="Imagem 14">
            <a:extLst>
              <a:ext uri="{FF2B5EF4-FFF2-40B4-BE49-F238E27FC236}">
                <a16:creationId xmlns:a16="http://schemas.microsoft.com/office/drawing/2014/main" id="{6137A46C-1921-8777-9AF6-11F3182F75D2}"/>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7746883" y="2696166"/>
            <a:ext cx="2808098" cy="1577582"/>
          </a:xfrm>
          <a:prstGeom prst="rect">
            <a:avLst/>
          </a:prstGeom>
        </p:spPr>
      </p:pic>
      <p:cxnSp>
        <p:nvCxnSpPr>
          <p:cNvPr id="10" name="Conector reto 9">
            <a:extLst>
              <a:ext uri="{FF2B5EF4-FFF2-40B4-BE49-F238E27FC236}">
                <a16:creationId xmlns:a16="http://schemas.microsoft.com/office/drawing/2014/main" id="{E2D0A1A5-29F9-3DED-28BB-C1DCF7096C79}"/>
              </a:ext>
            </a:extLst>
          </p:cNvPr>
          <p:cNvCxnSpPr>
            <a:cxnSpLocks/>
          </p:cNvCxnSpPr>
          <p:nvPr/>
        </p:nvCxnSpPr>
        <p:spPr>
          <a:xfrm>
            <a:off x="7787046" y="4581525"/>
            <a:ext cx="2842854"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230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A5368EB-F78B-F4EF-D517-9DC333B0FE41}"/>
              </a:ext>
            </a:extLst>
          </p:cNvPr>
          <p:cNvSpPr>
            <a:spLocks noGrp="1"/>
          </p:cNvSpPr>
          <p:nvPr>
            <p:ph type="body" sz="quarter" idx="10"/>
          </p:nvPr>
        </p:nvSpPr>
        <p:spPr/>
        <p:txBody>
          <a:bodyPr/>
          <a:lstStyle/>
          <a:p>
            <a:r>
              <a:rPr lang="pt-BR" dirty="0"/>
              <a:t>Sistemas de ar-condicionado para data center</a:t>
            </a:r>
          </a:p>
        </p:txBody>
      </p:sp>
      <p:sp>
        <p:nvSpPr>
          <p:cNvPr id="3" name="CaixaDeTexto 2">
            <a:extLst>
              <a:ext uri="{FF2B5EF4-FFF2-40B4-BE49-F238E27FC236}">
                <a16:creationId xmlns:a16="http://schemas.microsoft.com/office/drawing/2014/main" id="{A67EE566-CD97-D46F-5D92-CF973C8BC82A}"/>
              </a:ext>
            </a:extLst>
          </p:cNvPr>
          <p:cNvSpPr txBox="1"/>
          <p:nvPr/>
        </p:nvSpPr>
        <p:spPr>
          <a:xfrm>
            <a:off x="1019175" y="1354356"/>
            <a:ext cx="10153650"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climatização de data centers envolve várias técnicas e é crucial para o bom funcionamento dos dispositivos.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Fatores ambientais como temperatura e umidade devem ser considerados no planejamento.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custo crescente da energia está impulsionando soluções tecnológicas mais amigáveis ao meio ambiente.</a:t>
            </a:r>
          </a:p>
        </p:txBody>
      </p:sp>
      <p:grpSp>
        <p:nvGrpSpPr>
          <p:cNvPr id="4" name="Agrupar 3">
            <a:extLst>
              <a:ext uri="{FF2B5EF4-FFF2-40B4-BE49-F238E27FC236}">
                <a16:creationId xmlns:a16="http://schemas.microsoft.com/office/drawing/2014/main" id="{B77CE4ED-662A-E295-375B-D360ED5C0F0B}"/>
              </a:ext>
            </a:extLst>
          </p:cNvPr>
          <p:cNvGrpSpPr/>
          <p:nvPr/>
        </p:nvGrpSpPr>
        <p:grpSpPr>
          <a:xfrm>
            <a:off x="2343249" y="3563760"/>
            <a:ext cx="7505501" cy="2499838"/>
            <a:chOff x="2201227" y="1114084"/>
            <a:chExt cx="7789545" cy="3467442"/>
          </a:xfrm>
        </p:grpSpPr>
        <p:sp>
          <p:nvSpPr>
            <p:cNvPr id="5" name="Retângulo: Cantos Arredondados 4">
              <a:extLst>
                <a:ext uri="{FF2B5EF4-FFF2-40B4-BE49-F238E27FC236}">
                  <a16:creationId xmlns:a16="http://schemas.microsoft.com/office/drawing/2014/main" id="{7F597410-18A2-1D3A-9C98-0D8AC06C99D0}"/>
                </a:ext>
              </a:extLst>
            </p:cNvPr>
            <p:cNvSpPr/>
            <p:nvPr/>
          </p:nvSpPr>
          <p:spPr>
            <a:xfrm>
              <a:off x="2201227" y="111408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99292D18-6EB8-2D91-9F61-000DBDC00FAD}"/>
                </a:ext>
              </a:extLst>
            </p:cNvPr>
            <p:cNvSpPr txBox="1"/>
            <p:nvPr/>
          </p:nvSpPr>
          <p:spPr>
            <a:xfrm>
              <a:off x="2562674" y="1855797"/>
              <a:ext cx="3121093" cy="2177223"/>
            </a:xfrm>
            <a:prstGeom prst="rect">
              <a:avLst/>
            </a:prstGeom>
            <a:noFill/>
          </p:spPr>
          <p:txBody>
            <a:bodyPr wrap="square">
              <a:spAutoFit/>
            </a:bodyPr>
            <a:lstStyle/>
            <a:p>
              <a:pPr algn="ctr"/>
              <a:r>
                <a:rPr lang="pt-BR" sz="1600" dirty="0">
                  <a:solidFill>
                    <a:schemeClr val="bg2">
                      <a:lumMod val="25000"/>
                    </a:schemeClr>
                  </a:solidFill>
                  <a:effectLst/>
                </a:rPr>
                <a:t>Na operação de data center estruturado, tem-se a informação de que o custo de energia elétrica para refrigeração varia entre 40 % e 45% do custo total de energia para operação do site. </a:t>
              </a:r>
            </a:p>
          </p:txBody>
        </p:sp>
        <p:grpSp>
          <p:nvGrpSpPr>
            <p:cNvPr id="7" name="Agrupar 6">
              <a:extLst>
                <a:ext uri="{FF2B5EF4-FFF2-40B4-BE49-F238E27FC236}">
                  <a16:creationId xmlns:a16="http://schemas.microsoft.com/office/drawing/2014/main" id="{E30E46AA-9222-449F-CEAB-1266C4EFAC89}"/>
                </a:ext>
              </a:extLst>
            </p:cNvPr>
            <p:cNvGrpSpPr/>
            <p:nvPr/>
          </p:nvGrpSpPr>
          <p:grpSpPr>
            <a:xfrm>
              <a:off x="5882640" y="1315717"/>
              <a:ext cx="328542" cy="3122933"/>
              <a:chOff x="4700588" y="1534451"/>
              <a:chExt cx="328542" cy="3122933"/>
            </a:xfrm>
          </p:grpSpPr>
          <p:cxnSp>
            <p:nvCxnSpPr>
              <p:cNvPr id="9" name="Conector reto 8">
                <a:extLst>
                  <a:ext uri="{FF2B5EF4-FFF2-40B4-BE49-F238E27FC236}">
                    <a16:creationId xmlns:a16="http://schemas.microsoft.com/office/drawing/2014/main" id="{554D7210-8135-2FC1-5DA4-3FD302BF617B}"/>
                  </a:ext>
                </a:extLst>
              </p:cNvPr>
              <p:cNvCxnSpPr>
                <a:cxnSpLocks/>
              </p:cNvCxnSpPr>
              <p:nvPr/>
            </p:nvCxnSpPr>
            <p:spPr>
              <a:xfrm>
                <a:off x="4886325" y="1534451"/>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1A441DCD-1C24-0385-D143-35050B1FB152}"/>
                  </a:ext>
                </a:extLst>
              </p:cNvPr>
              <p:cNvSpPr/>
              <p:nvPr/>
            </p:nvSpPr>
            <p:spPr>
              <a:xfrm>
                <a:off x="4700588" y="2910180"/>
                <a:ext cx="328542" cy="39893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Seta: para a Direita 10">
                <a:extLst>
                  <a:ext uri="{FF2B5EF4-FFF2-40B4-BE49-F238E27FC236}">
                    <a16:creationId xmlns:a16="http://schemas.microsoft.com/office/drawing/2014/main" id="{0CD70612-1F2B-F2CF-5E80-167C32BA09C4}"/>
                  </a:ext>
                </a:extLst>
              </p:cNvPr>
              <p:cNvSpPr/>
              <p:nvPr/>
            </p:nvSpPr>
            <p:spPr>
              <a:xfrm>
                <a:off x="4802981" y="3028691"/>
                <a:ext cx="185735" cy="134453"/>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1533D457-D956-0700-DBEC-79753A4B6A5E}"/>
                </a:ext>
              </a:extLst>
            </p:cNvPr>
            <p:cNvSpPr txBox="1"/>
            <p:nvPr/>
          </p:nvSpPr>
          <p:spPr>
            <a:xfrm>
              <a:off x="6540430" y="2197322"/>
              <a:ext cx="3121093" cy="1494173"/>
            </a:xfrm>
            <a:prstGeom prst="rect">
              <a:avLst/>
            </a:prstGeom>
            <a:noFill/>
          </p:spPr>
          <p:txBody>
            <a:bodyPr wrap="square">
              <a:spAutoFit/>
            </a:bodyPr>
            <a:lstStyle/>
            <a:p>
              <a:pPr algn="ctr"/>
              <a:r>
                <a:rPr lang="pt-BR" sz="1600" dirty="0">
                  <a:solidFill>
                    <a:schemeClr val="bg2">
                      <a:lumMod val="25000"/>
                    </a:schemeClr>
                  </a:solidFill>
                  <a:effectLst/>
                </a:rPr>
                <a:t>Isso ocorre porque todos os dispositivos presentes na sala de computadores dissipam energia em forma de calor. </a:t>
              </a:r>
            </a:p>
          </p:txBody>
        </p:sp>
      </p:grpSp>
    </p:spTree>
    <p:extLst>
      <p:ext uri="{BB962C8B-B14F-4D97-AF65-F5344CB8AC3E}">
        <p14:creationId xmlns:p14="http://schemas.microsoft.com/office/powerpoint/2010/main" val="32276661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A5368EB-F78B-F4EF-D517-9DC333B0FE41}"/>
              </a:ext>
            </a:extLst>
          </p:cNvPr>
          <p:cNvSpPr>
            <a:spLocks noGrp="1"/>
          </p:cNvSpPr>
          <p:nvPr>
            <p:ph type="body" sz="quarter" idx="10"/>
          </p:nvPr>
        </p:nvSpPr>
        <p:spPr/>
        <p:txBody>
          <a:bodyPr/>
          <a:lstStyle/>
          <a:p>
            <a:r>
              <a:rPr lang="pt-BR" dirty="0"/>
              <a:t>Sistemas de ar-condicionado para data center</a:t>
            </a:r>
          </a:p>
        </p:txBody>
      </p:sp>
      <p:grpSp>
        <p:nvGrpSpPr>
          <p:cNvPr id="5" name="Agrupar 4">
            <a:extLst>
              <a:ext uri="{FF2B5EF4-FFF2-40B4-BE49-F238E27FC236}">
                <a16:creationId xmlns:a16="http://schemas.microsoft.com/office/drawing/2014/main" id="{60B97D46-9EDD-3F76-D4E9-7EEADF885111}"/>
              </a:ext>
            </a:extLst>
          </p:cNvPr>
          <p:cNvGrpSpPr/>
          <p:nvPr/>
        </p:nvGrpSpPr>
        <p:grpSpPr>
          <a:xfrm>
            <a:off x="1019175" y="2156775"/>
            <a:ext cx="10153650" cy="3011792"/>
            <a:chOff x="1025525" y="248637"/>
            <a:chExt cx="10153650" cy="3011792"/>
          </a:xfrm>
        </p:grpSpPr>
        <p:sp>
          <p:nvSpPr>
            <p:cNvPr id="6" name="Retângulo 5">
              <a:extLst>
                <a:ext uri="{FF2B5EF4-FFF2-40B4-BE49-F238E27FC236}">
                  <a16:creationId xmlns:a16="http://schemas.microsoft.com/office/drawing/2014/main" id="{1567342B-C645-2505-406C-58296809CB17}"/>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4D4FB1B-9E12-7EBF-675E-EBF88175C8D7}"/>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8" name="CaixaDeTexto 7">
              <a:extLst>
                <a:ext uri="{FF2B5EF4-FFF2-40B4-BE49-F238E27FC236}">
                  <a16:creationId xmlns:a16="http://schemas.microsoft.com/office/drawing/2014/main" id="{5AAE8885-0B4B-08F7-D618-E7CA0B8E83A0}"/>
                </a:ext>
              </a:extLst>
            </p:cNvPr>
            <p:cNvSpPr txBox="1"/>
            <p:nvPr/>
          </p:nvSpPr>
          <p:spPr>
            <a:xfrm>
              <a:off x="1612899" y="1707209"/>
              <a:ext cx="8991601" cy="646331"/>
            </a:xfrm>
            <a:prstGeom prst="rect">
              <a:avLst/>
            </a:prstGeom>
            <a:noFill/>
          </p:spPr>
          <p:txBody>
            <a:bodyPr wrap="square" rtlCol="0">
              <a:spAutoFit/>
            </a:bodyPr>
            <a:lstStyle/>
            <a:p>
              <a:r>
                <a:rPr lang="pt-BR" dirty="0">
                  <a:solidFill>
                    <a:schemeClr val="bg1"/>
                  </a:solidFill>
                  <a:effectLst/>
                </a:rPr>
                <a:t>A infraestrutura do data center precisa garantir a disponibilidade e confiabilidade dos equipamentos de TI e isso não se resume à qualidade da energia elétrica entregue às cargas.</a:t>
              </a:r>
              <a:endParaRPr lang="pt-BR" dirty="0">
                <a:solidFill>
                  <a:schemeClr val="bg1"/>
                </a:solidFill>
              </a:endParaRPr>
            </a:p>
          </p:txBody>
        </p:sp>
        <p:pic>
          <p:nvPicPr>
            <p:cNvPr id="9" name="Imagem 8">
              <a:extLst>
                <a:ext uri="{FF2B5EF4-FFF2-40B4-BE49-F238E27FC236}">
                  <a16:creationId xmlns:a16="http://schemas.microsoft.com/office/drawing/2014/main" id="{109FEF23-AF4C-3826-ED11-01416E3F5C52}"/>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258769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75E52A1-500F-3DDB-2920-B825BF16F396}"/>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41FF9785-55DE-F80A-F7A0-7D2C13B1577E}"/>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Eficiência energética do datacenter</a:t>
            </a:r>
          </a:p>
        </p:txBody>
      </p:sp>
      <p:sp>
        <p:nvSpPr>
          <p:cNvPr id="4" name="CaixaDeTexto 3">
            <a:extLst>
              <a:ext uri="{FF2B5EF4-FFF2-40B4-BE49-F238E27FC236}">
                <a16:creationId xmlns:a16="http://schemas.microsoft.com/office/drawing/2014/main" id="{43FA134D-409D-83E7-76AD-79F185D45454}"/>
              </a:ext>
            </a:extLst>
          </p:cNvPr>
          <p:cNvSpPr txBox="1"/>
          <p:nvPr/>
        </p:nvSpPr>
        <p:spPr>
          <a:xfrm>
            <a:off x="1019175" y="2191608"/>
            <a:ext cx="10153650" cy="646331"/>
          </a:xfrm>
          <a:prstGeom prst="rect">
            <a:avLst/>
          </a:prstGeom>
          <a:noFill/>
        </p:spPr>
        <p:txBody>
          <a:bodyPr wrap="square">
            <a:spAutoFit/>
          </a:bodyPr>
          <a:lstStyle/>
          <a:p>
            <a:r>
              <a:rPr lang="pt-BR" dirty="0">
                <a:solidFill>
                  <a:schemeClr val="bg2">
                    <a:lumMod val="25000"/>
                  </a:schemeClr>
                </a:solidFill>
              </a:rPr>
              <a:t>O </a:t>
            </a:r>
            <a:r>
              <a:rPr lang="pt-BR" b="1" dirty="0" err="1">
                <a:solidFill>
                  <a:schemeClr val="bg2">
                    <a:lumMod val="25000"/>
                  </a:schemeClr>
                </a:solidFill>
              </a:rPr>
              <a:t>PUE</a:t>
            </a:r>
            <a:r>
              <a:rPr lang="pt-BR" dirty="0">
                <a:solidFill>
                  <a:schemeClr val="bg2">
                    <a:lumMod val="25000"/>
                  </a:schemeClr>
                </a:solidFill>
              </a:rPr>
              <a:t> (Power </a:t>
            </a:r>
            <a:r>
              <a:rPr lang="pt-BR" dirty="0" err="1">
                <a:solidFill>
                  <a:schemeClr val="bg2">
                    <a:lumMod val="25000"/>
                  </a:schemeClr>
                </a:solidFill>
              </a:rPr>
              <a:t>Utilization</a:t>
            </a:r>
            <a:r>
              <a:rPr lang="pt-BR" dirty="0">
                <a:solidFill>
                  <a:schemeClr val="bg2">
                    <a:lumMod val="25000"/>
                  </a:schemeClr>
                </a:solidFill>
              </a:rPr>
              <a:t> </a:t>
            </a:r>
            <a:r>
              <a:rPr lang="pt-BR" dirty="0" err="1">
                <a:solidFill>
                  <a:schemeClr val="bg2">
                    <a:lumMod val="25000"/>
                  </a:schemeClr>
                </a:solidFill>
              </a:rPr>
              <a:t>Effectiveness</a:t>
            </a:r>
            <a:r>
              <a:rPr lang="pt-BR" dirty="0">
                <a:solidFill>
                  <a:schemeClr val="bg2">
                    <a:lumMod val="25000"/>
                  </a:schemeClr>
                </a:solidFill>
              </a:rPr>
              <a:t>) mede a eficiência energética de um datacenter, relacionando toda energia elétrica consumida por ele com aquela consumida diretamente pelos ativos de TI.</a:t>
            </a:r>
          </a:p>
        </p:txBody>
      </p:sp>
      <p:sp>
        <p:nvSpPr>
          <p:cNvPr id="5" name="Retângulo: Cantos Arredondados 4">
            <a:extLst>
              <a:ext uri="{FF2B5EF4-FFF2-40B4-BE49-F238E27FC236}">
                <a16:creationId xmlns:a16="http://schemas.microsoft.com/office/drawing/2014/main" id="{5414930F-62C1-73F8-2216-8DEA9C0E5275}"/>
              </a:ext>
            </a:extLst>
          </p:cNvPr>
          <p:cNvSpPr/>
          <p:nvPr/>
        </p:nvSpPr>
        <p:spPr>
          <a:xfrm>
            <a:off x="3942185" y="3009304"/>
            <a:ext cx="4307630" cy="16360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423DBE72-A54A-9DC6-D244-9C9E014B2724}"/>
              </a:ext>
            </a:extLst>
          </p:cNvPr>
          <p:cNvPicPr>
            <a:picLocks noChangeAspect="1"/>
          </p:cNvPicPr>
          <p:nvPr/>
        </p:nvPicPr>
        <p:blipFill>
          <a:blip r:embed="rId3"/>
          <a:stretch>
            <a:fillRect/>
          </a:stretch>
        </p:blipFill>
        <p:spPr>
          <a:xfrm>
            <a:off x="4929185" y="3423264"/>
            <a:ext cx="2333625" cy="695325"/>
          </a:xfrm>
          <a:prstGeom prst="rect">
            <a:avLst/>
          </a:prstGeom>
        </p:spPr>
      </p:pic>
      <p:grpSp>
        <p:nvGrpSpPr>
          <p:cNvPr id="8" name="Agrupar 7">
            <a:extLst>
              <a:ext uri="{FF2B5EF4-FFF2-40B4-BE49-F238E27FC236}">
                <a16:creationId xmlns:a16="http://schemas.microsoft.com/office/drawing/2014/main" id="{D2142636-6715-4391-2AF3-7931A0366E69}"/>
              </a:ext>
            </a:extLst>
          </p:cNvPr>
          <p:cNvGrpSpPr/>
          <p:nvPr/>
        </p:nvGrpSpPr>
        <p:grpSpPr>
          <a:xfrm>
            <a:off x="1104546" y="4798927"/>
            <a:ext cx="10068279" cy="891142"/>
            <a:chOff x="799746" y="2264252"/>
            <a:chExt cx="10373079" cy="1004847"/>
          </a:xfrm>
        </p:grpSpPr>
        <p:sp>
          <p:nvSpPr>
            <p:cNvPr id="9" name="CaixaDeTexto 8">
              <a:extLst>
                <a:ext uri="{FF2B5EF4-FFF2-40B4-BE49-F238E27FC236}">
                  <a16:creationId xmlns:a16="http://schemas.microsoft.com/office/drawing/2014/main" id="{EB12D7F6-ADBE-92B7-ECCF-83C2AF34208A}"/>
                </a:ext>
              </a:extLst>
            </p:cNvPr>
            <p:cNvSpPr txBox="1"/>
            <p:nvPr/>
          </p:nvSpPr>
          <p:spPr>
            <a:xfrm>
              <a:off x="1019175" y="2332071"/>
              <a:ext cx="10153650" cy="937028"/>
            </a:xfrm>
            <a:prstGeom prst="rect">
              <a:avLst/>
            </a:prstGeom>
            <a:noFill/>
          </p:spPr>
          <p:txBody>
            <a:bodyPr wrap="square">
              <a:spAutoFit/>
            </a:bodyPr>
            <a:lstStyle/>
            <a:p>
              <a:r>
                <a:rPr lang="pt-BR" sz="2400" dirty="0">
                  <a:effectLst/>
                </a:rPr>
                <a:t>O ideal seria que um datacenter possuísse </a:t>
              </a:r>
              <a:r>
                <a:rPr lang="pt-BR" sz="2400" dirty="0" err="1">
                  <a:effectLst/>
                </a:rPr>
                <a:t>PUE</a:t>
              </a:r>
              <a:r>
                <a:rPr lang="pt-BR" sz="2400" dirty="0">
                  <a:effectLst/>
                </a:rPr>
                <a:t> igual a 1 (um), entretanto, os datacenters mais eficientes trabalham com </a:t>
              </a:r>
              <a:r>
                <a:rPr lang="pt-BR" sz="2400" dirty="0" err="1">
                  <a:effectLst/>
                </a:rPr>
                <a:t>PUE</a:t>
              </a:r>
              <a:r>
                <a:rPr lang="pt-BR" sz="2400" dirty="0">
                  <a:effectLst/>
                </a:rPr>
                <a:t> de cerca de 1,1.</a:t>
              </a:r>
              <a:endParaRPr lang="pt-BR" sz="2400" dirty="0"/>
            </a:p>
          </p:txBody>
        </p:sp>
        <p:sp>
          <p:nvSpPr>
            <p:cNvPr id="10" name="Retângulo: Cantos Arredondados 9">
              <a:extLst>
                <a:ext uri="{FF2B5EF4-FFF2-40B4-BE49-F238E27FC236}">
                  <a16:creationId xmlns:a16="http://schemas.microsoft.com/office/drawing/2014/main" id="{8461C7E9-119A-2DF8-8AF5-9E98B0040264}"/>
                </a:ext>
              </a:extLst>
            </p:cNvPr>
            <p:cNvSpPr/>
            <p:nvPr/>
          </p:nvSpPr>
          <p:spPr>
            <a:xfrm>
              <a:off x="799746" y="2264252"/>
              <a:ext cx="47103" cy="937028"/>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3708236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A5368EB-F78B-F4EF-D517-9DC333B0FE41}"/>
              </a:ext>
            </a:extLst>
          </p:cNvPr>
          <p:cNvSpPr>
            <a:spLocks noGrp="1"/>
          </p:cNvSpPr>
          <p:nvPr>
            <p:ph type="body" sz="quarter" idx="10"/>
          </p:nvPr>
        </p:nvSpPr>
        <p:spPr/>
        <p:txBody>
          <a:bodyPr/>
          <a:lstStyle/>
          <a:p>
            <a:r>
              <a:rPr lang="pt-BR" dirty="0"/>
              <a:t>Sistemas de ar-condicionado para data center</a:t>
            </a:r>
          </a:p>
        </p:txBody>
      </p:sp>
      <p:sp>
        <p:nvSpPr>
          <p:cNvPr id="3" name="CaixaDeTexto 2">
            <a:extLst>
              <a:ext uri="{FF2B5EF4-FFF2-40B4-BE49-F238E27FC236}">
                <a16:creationId xmlns:a16="http://schemas.microsoft.com/office/drawing/2014/main" id="{A67EE566-CD97-D46F-5D92-CF973C8BC82A}"/>
              </a:ext>
            </a:extLst>
          </p:cNvPr>
          <p:cNvSpPr txBox="1"/>
          <p:nvPr/>
        </p:nvSpPr>
        <p:spPr>
          <a:xfrm>
            <a:off x="1104900" y="1941513"/>
            <a:ext cx="6238875"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 projeto de climatização em data centers é essencial, representando cerca de 40% a 45% do consumo total de energia.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Diferentes técnicas de climatização incluem ar-condicionado de precisão, bloqueios mecânicos e </a:t>
            </a:r>
            <a:r>
              <a:rPr lang="pt-BR" dirty="0" err="1">
                <a:solidFill>
                  <a:schemeClr val="bg2">
                    <a:lumMod val="25000"/>
                  </a:schemeClr>
                </a:solidFill>
              </a:rPr>
              <a:t>free</a:t>
            </a:r>
            <a:r>
              <a:rPr lang="pt-BR" dirty="0">
                <a:solidFill>
                  <a:schemeClr val="bg2">
                    <a:lumMod val="25000"/>
                  </a:schemeClr>
                </a:solidFill>
              </a:rPr>
              <a:t> </a:t>
            </a:r>
            <a:r>
              <a:rPr lang="pt-BR" dirty="0" err="1">
                <a:solidFill>
                  <a:schemeClr val="bg2">
                    <a:lumMod val="25000"/>
                  </a:schemeClr>
                </a:solidFill>
              </a:rPr>
              <a:t>cooling</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Fatores como conformidade com as necessidades do site, requisitos do tamanho do data center e custo de consumo elétrico devem ser considerados.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Há uma diferença entre ar-condicionado de conforto e ar-condicionado de precisão.</a:t>
            </a:r>
          </a:p>
        </p:txBody>
      </p:sp>
      <p:pic>
        <p:nvPicPr>
          <p:cNvPr id="6" name="Imagem 5" descr="Estação de metrô&#10;&#10;Descrição gerada automaticamente com confiança média">
            <a:extLst>
              <a:ext uri="{FF2B5EF4-FFF2-40B4-BE49-F238E27FC236}">
                <a16:creationId xmlns:a16="http://schemas.microsoft.com/office/drawing/2014/main" id="{234E69E4-410B-0D07-558A-8908779D26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V="1">
            <a:off x="7356789" y="2622450"/>
            <a:ext cx="3730311" cy="23314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167313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3B67750-175D-D5E7-4CFC-566A9D0B8A73}"/>
              </a:ext>
            </a:extLst>
          </p:cNvPr>
          <p:cNvSpPr>
            <a:spLocks noGrp="1"/>
          </p:cNvSpPr>
          <p:nvPr>
            <p:ph type="body" sz="quarter" idx="10"/>
          </p:nvPr>
        </p:nvSpPr>
        <p:spPr/>
        <p:txBody>
          <a:bodyPr/>
          <a:lstStyle/>
          <a:p>
            <a:r>
              <a:rPr lang="pt-BR" dirty="0"/>
              <a:t>Ar-condicionado de conforto e de precisão</a:t>
            </a:r>
          </a:p>
        </p:txBody>
      </p:sp>
      <p:graphicFrame>
        <p:nvGraphicFramePr>
          <p:cNvPr id="4" name="Diagrama 3">
            <a:extLst>
              <a:ext uri="{FF2B5EF4-FFF2-40B4-BE49-F238E27FC236}">
                <a16:creationId xmlns:a16="http://schemas.microsoft.com/office/drawing/2014/main" id="{ED352F99-8F32-EC47-B14F-0835507B21CD}"/>
              </a:ext>
            </a:extLst>
          </p:cNvPr>
          <p:cNvGraphicFramePr/>
          <p:nvPr>
            <p:extLst>
              <p:ext uri="{D42A27DB-BD31-4B8C-83A1-F6EECF244321}">
                <p14:modId xmlns:p14="http://schemas.microsoft.com/office/powerpoint/2010/main" val="3098143749"/>
              </p:ext>
            </p:extLst>
          </p:nvPr>
        </p:nvGraphicFramePr>
        <p:xfrm>
          <a:off x="1181100" y="2169200"/>
          <a:ext cx="8991600" cy="3374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92536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3B67750-175D-D5E7-4CFC-566A9D0B8A73}"/>
              </a:ext>
            </a:extLst>
          </p:cNvPr>
          <p:cNvSpPr>
            <a:spLocks noGrp="1"/>
          </p:cNvSpPr>
          <p:nvPr>
            <p:ph type="body" sz="quarter" idx="10"/>
          </p:nvPr>
        </p:nvSpPr>
        <p:spPr/>
        <p:txBody>
          <a:bodyPr/>
          <a:lstStyle/>
          <a:p>
            <a:r>
              <a:rPr lang="pt-BR" dirty="0"/>
              <a:t>Ar-condicionado de conforto e de precisão</a:t>
            </a:r>
          </a:p>
        </p:txBody>
      </p:sp>
      <p:grpSp>
        <p:nvGrpSpPr>
          <p:cNvPr id="4" name="Agrupar 3">
            <a:extLst>
              <a:ext uri="{FF2B5EF4-FFF2-40B4-BE49-F238E27FC236}">
                <a16:creationId xmlns:a16="http://schemas.microsoft.com/office/drawing/2014/main" id="{C40DFBFC-BA77-B132-C100-A8813D9792F9}"/>
              </a:ext>
            </a:extLst>
          </p:cNvPr>
          <p:cNvGrpSpPr/>
          <p:nvPr/>
        </p:nvGrpSpPr>
        <p:grpSpPr>
          <a:xfrm>
            <a:off x="2394050" y="2041046"/>
            <a:ext cx="7403901" cy="3429587"/>
            <a:chOff x="2201227" y="1114083"/>
            <a:chExt cx="7789545" cy="4680967"/>
          </a:xfrm>
        </p:grpSpPr>
        <p:sp>
          <p:nvSpPr>
            <p:cNvPr id="5" name="Retângulo: Cantos Arredondados 4">
              <a:extLst>
                <a:ext uri="{FF2B5EF4-FFF2-40B4-BE49-F238E27FC236}">
                  <a16:creationId xmlns:a16="http://schemas.microsoft.com/office/drawing/2014/main" id="{F0734148-69D2-179E-0A3E-44E123B645DE}"/>
                </a:ext>
              </a:extLst>
            </p:cNvPr>
            <p:cNvSpPr/>
            <p:nvPr/>
          </p:nvSpPr>
          <p:spPr>
            <a:xfrm>
              <a:off x="2201227" y="1114083"/>
              <a:ext cx="7789545" cy="468096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7C49D590-0FE1-F50C-4BF8-33C2B4CEA456}"/>
                </a:ext>
              </a:extLst>
            </p:cNvPr>
            <p:cNvSpPr txBox="1"/>
            <p:nvPr/>
          </p:nvSpPr>
          <p:spPr>
            <a:xfrm>
              <a:off x="2468713" y="1441146"/>
              <a:ext cx="3121092" cy="504093"/>
            </a:xfrm>
            <a:prstGeom prst="rect">
              <a:avLst/>
            </a:prstGeom>
            <a:noFill/>
          </p:spPr>
          <p:txBody>
            <a:bodyPr wrap="square">
              <a:spAutoFit/>
            </a:bodyPr>
            <a:lstStyle/>
            <a:p>
              <a:pPr algn="ctr"/>
              <a:r>
                <a:rPr lang="pt-BR" b="1" dirty="0">
                  <a:effectLst/>
                </a:rPr>
                <a:t>Umidade relativa</a:t>
              </a:r>
            </a:p>
          </p:txBody>
        </p:sp>
        <p:sp>
          <p:nvSpPr>
            <p:cNvPr id="7" name="CaixaDeTexto 6">
              <a:extLst>
                <a:ext uri="{FF2B5EF4-FFF2-40B4-BE49-F238E27FC236}">
                  <a16:creationId xmlns:a16="http://schemas.microsoft.com/office/drawing/2014/main" id="{9C240135-42E9-75D6-8D77-F9298F352C57}"/>
                </a:ext>
              </a:extLst>
            </p:cNvPr>
            <p:cNvSpPr txBox="1"/>
            <p:nvPr/>
          </p:nvSpPr>
          <p:spPr>
            <a:xfrm>
              <a:off x="2546634" y="1983870"/>
              <a:ext cx="3121093" cy="3150580"/>
            </a:xfrm>
            <a:prstGeom prst="rect">
              <a:avLst/>
            </a:prstGeom>
            <a:noFill/>
          </p:spPr>
          <p:txBody>
            <a:bodyPr wrap="square">
              <a:spAutoFit/>
            </a:bodyPr>
            <a:lstStyle/>
            <a:p>
              <a:r>
                <a:rPr lang="pt-BR" dirty="0">
                  <a:solidFill>
                    <a:schemeClr val="bg2">
                      <a:lumMod val="25000"/>
                    </a:schemeClr>
                  </a:solidFill>
                </a:rPr>
                <a:t>Q</a:t>
              </a:r>
              <a:r>
                <a:rPr lang="pt-BR" dirty="0">
                  <a:solidFill>
                    <a:schemeClr val="bg2">
                      <a:lumMod val="25000"/>
                    </a:schemeClr>
                  </a:solidFill>
                  <a:effectLst/>
                </a:rPr>
                <a:t>uando muito alta, pode potencializar a corrosão, devido à condensação da água</a:t>
              </a:r>
              <a:r>
                <a:rPr lang="pt-BR" dirty="0">
                  <a:solidFill>
                    <a:schemeClr val="bg2">
                      <a:lumMod val="25000"/>
                    </a:schemeClr>
                  </a:solidFill>
                </a:rPr>
                <a:t>. Q</a:t>
              </a:r>
              <a:r>
                <a:rPr lang="pt-BR" dirty="0">
                  <a:solidFill>
                    <a:schemeClr val="bg2">
                      <a:lumMod val="25000"/>
                    </a:schemeClr>
                  </a:solidFill>
                  <a:effectLst/>
                </a:rPr>
                <a:t>uando baixa, aumenta o potencial de carga estática, e com isso, potencializa a probabilidade de descarga elétrica.</a:t>
              </a:r>
            </a:p>
          </p:txBody>
        </p:sp>
        <p:cxnSp>
          <p:nvCxnSpPr>
            <p:cNvPr id="11" name="Conector reto 10">
              <a:extLst>
                <a:ext uri="{FF2B5EF4-FFF2-40B4-BE49-F238E27FC236}">
                  <a16:creationId xmlns:a16="http://schemas.microsoft.com/office/drawing/2014/main" id="{65F6C649-D913-980C-9FF0-6F6153136504}"/>
                </a:ext>
              </a:extLst>
            </p:cNvPr>
            <p:cNvCxnSpPr>
              <a:cxnSpLocks/>
            </p:cNvCxnSpPr>
            <p:nvPr/>
          </p:nvCxnSpPr>
          <p:spPr>
            <a:xfrm>
              <a:off x="6068377" y="1315716"/>
              <a:ext cx="27623" cy="4242638"/>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D61188C7-9536-D5BF-3044-701030DFA128}"/>
                </a:ext>
              </a:extLst>
            </p:cNvPr>
            <p:cNvSpPr txBox="1"/>
            <p:nvPr/>
          </p:nvSpPr>
          <p:spPr>
            <a:xfrm>
              <a:off x="6469029" y="1441146"/>
              <a:ext cx="3121092" cy="504093"/>
            </a:xfrm>
            <a:prstGeom prst="rect">
              <a:avLst/>
            </a:prstGeom>
            <a:noFill/>
          </p:spPr>
          <p:txBody>
            <a:bodyPr wrap="square">
              <a:spAutoFit/>
            </a:bodyPr>
            <a:lstStyle/>
            <a:p>
              <a:pPr algn="ctr"/>
              <a:r>
                <a:rPr lang="pt-BR" b="1" dirty="0"/>
                <a:t>Fluxo de ar</a:t>
              </a:r>
            </a:p>
          </p:txBody>
        </p:sp>
        <p:sp>
          <p:nvSpPr>
            <p:cNvPr id="10" name="CaixaDeTexto 9">
              <a:extLst>
                <a:ext uri="{FF2B5EF4-FFF2-40B4-BE49-F238E27FC236}">
                  <a16:creationId xmlns:a16="http://schemas.microsoft.com/office/drawing/2014/main" id="{1B5EB7AC-B4B0-3CBF-538F-92CE451754B2}"/>
                </a:ext>
              </a:extLst>
            </p:cNvPr>
            <p:cNvSpPr txBox="1"/>
            <p:nvPr/>
          </p:nvSpPr>
          <p:spPr>
            <a:xfrm>
              <a:off x="6695007" y="1983870"/>
              <a:ext cx="3121093" cy="2772510"/>
            </a:xfrm>
            <a:prstGeom prst="rect">
              <a:avLst/>
            </a:prstGeom>
            <a:noFill/>
          </p:spPr>
          <p:txBody>
            <a:bodyPr wrap="square">
              <a:spAutoFit/>
            </a:bodyPr>
            <a:lstStyle/>
            <a:p>
              <a:r>
                <a:rPr lang="pt-BR" dirty="0">
                  <a:solidFill>
                    <a:schemeClr val="bg2">
                      <a:lumMod val="25000"/>
                    </a:schemeClr>
                  </a:solidFill>
                  <a:effectLst/>
                </a:rPr>
                <a:t>Ventoinhas em equipamentos de TI devem manter a velocidade do ar adequada, com fluxo inferior ao do condicionador de ar para garantir o resfriamento eficaz. </a:t>
              </a:r>
            </a:p>
          </p:txBody>
        </p:sp>
      </p:grpSp>
    </p:spTree>
    <p:extLst>
      <p:ext uri="{BB962C8B-B14F-4D97-AF65-F5344CB8AC3E}">
        <p14:creationId xmlns:p14="http://schemas.microsoft.com/office/powerpoint/2010/main" val="16200635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3B67750-175D-D5E7-4CFC-566A9D0B8A73}"/>
              </a:ext>
            </a:extLst>
          </p:cNvPr>
          <p:cNvSpPr>
            <a:spLocks noGrp="1"/>
          </p:cNvSpPr>
          <p:nvPr>
            <p:ph type="body" sz="quarter" idx="10"/>
          </p:nvPr>
        </p:nvSpPr>
        <p:spPr/>
        <p:txBody>
          <a:bodyPr/>
          <a:lstStyle/>
          <a:p>
            <a:r>
              <a:rPr lang="pt-BR" dirty="0"/>
              <a:t>Ar-condicionado de conforto e de precisão</a:t>
            </a:r>
          </a:p>
        </p:txBody>
      </p:sp>
      <p:grpSp>
        <p:nvGrpSpPr>
          <p:cNvPr id="8" name="Agrupar 7">
            <a:extLst>
              <a:ext uri="{FF2B5EF4-FFF2-40B4-BE49-F238E27FC236}">
                <a16:creationId xmlns:a16="http://schemas.microsoft.com/office/drawing/2014/main" id="{27AB89DE-D1A4-A5E7-2581-233B1F79F293}"/>
              </a:ext>
            </a:extLst>
          </p:cNvPr>
          <p:cNvGrpSpPr/>
          <p:nvPr/>
        </p:nvGrpSpPr>
        <p:grpSpPr>
          <a:xfrm>
            <a:off x="1019175" y="2950798"/>
            <a:ext cx="10107931" cy="1261138"/>
            <a:chOff x="799743" y="2264252"/>
            <a:chExt cx="10326374" cy="1340303"/>
          </a:xfrm>
        </p:grpSpPr>
        <p:sp>
          <p:nvSpPr>
            <p:cNvPr id="12" name="CaixaDeTexto 11">
              <a:extLst>
                <a:ext uri="{FF2B5EF4-FFF2-40B4-BE49-F238E27FC236}">
                  <a16:creationId xmlns:a16="http://schemas.microsoft.com/office/drawing/2014/main" id="{328D0868-EC11-43A9-24CA-25F1AF5017B3}"/>
                </a:ext>
              </a:extLst>
            </p:cNvPr>
            <p:cNvSpPr txBox="1"/>
            <p:nvPr/>
          </p:nvSpPr>
          <p:spPr>
            <a:xfrm>
              <a:off x="972468" y="2328878"/>
              <a:ext cx="10153649" cy="1275677"/>
            </a:xfrm>
            <a:prstGeom prst="rect">
              <a:avLst/>
            </a:prstGeom>
            <a:noFill/>
          </p:spPr>
          <p:txBody>
            <a:bodyPr wrap="square">
              <a:spAutoFit/>
            </a:bodyPr>
            <a:lstStyle/>
            <a:p>
              <a:r>
                <a:rPr lang="pt-BR" sz="2400" dirty="0">
                  <a:effectLst/>
                </a:rPr>
                <a:t>A norma NBR 14565:2013 recomenda que a temperatura, em qualquer ponto interno da sala de computadores, esteja entre </a:t>
              </a:r>
              <a:r>
                <a:rPr lang="pt-BR" sz="2400" dirty="0" err="1">
                  <a:effectLst/>
                </a:rPr>
                <a:t>18°C</a:t>
              </a:r>
              <a:r>
                <a:rPr lang="pt-BR" sz="2400" dirty="0">
                  <a:effectLst/>
                </a:rPr>
                <a:t> e </a:t>
              </a:r>
              <a:r>
                <a:rPr lang="pt-BR" sz="2400" dirty="0" err="1">
                  <a:effectLst/>
                </a:rPr>
                <a:t>27°C</a:t>
              </a:r>
              <a:r>
                <a:rPr lang="pt-BR" sz="2400" dirty="0">
                  <a:effectLst/>
                </a:rPr>
                <a:t>, e a umidade relativa do ar deverá ser de no mínimo 30% e no máximo 60%. </a:t>
              </a:r>
              <a:endParaRPr lang="pt-BR" sz="2400" dirty="0"/>
            </a:p>
          </p:txBody>
        </p:sp>
        <p:sp>
          <p:nvSpPr>
            <p:cNvPr id="13" name="Retângulo: Cantos Arredondados 12">
              <a:extLst>
                <a:ext uri="{FF2B5EF4-FFF2-40B4-BE49-F238E27FC236}">
                  <a16:creationId xmlns:a16="http://schemas.microsoft.com/office/drawing/2014/main" id="{E74DF721-25BF-024C-3641-F9CE39765BE8}"/>
                </a:ext>
              </a:extLst>
            </p:cNvPr>
            <p:cNvSpPr/>
            <p:nvPr/>
          </p:nvSpPr>
          <p:spPr>
            <a:xfrm>
              <a:off x="799743" y="2264252"/>
              <a:ext cx="46707" cy="1275677"/>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8210108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E14C8A62-300F-4E2F-5A39-D885794DE2C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945011" y="2590784"/>
            <a:ext cx="4227814" cy="2739623"/>
          </a:xfrm>
          <a:prstGeom prst="rect">
            <a:avLst/>
          </a:prstGeom>
        </p:spPr>
      </p:pic>
      <p:sp>
        <p:nvSpPr>
          <p:cNvPr id="2" name="Espaço Reservado para Texto 1">
            <a:extLst>
              <a:ext uri="{FF2B5EF4-FFF2-40B4-BE49-F238E27FC236}">
                <a16:creationId xmlns:a16="http://schemas.microsoft.com/office/drawing/2014/main" id="{F3B67750-175D-D5E7-4CFC-566A9D0B8A73}"/>
              </a:ext>
            </a:extLst>
          </p:cNvPr>
          <p:cNvSpPr>
            <a:spLocks noGrp="1"/>
          </p:cNvSpPr>
          <p:nvPr>
            <p:ph type="body" sz="quarter" idx="10"/>
          </p:nvPr>
        </p:nvSpPr>
        <p:spPr/>
        <p:txBody>
          <a:bodyPr/>
          <a:lstStyle/>
          <a:p>
            <a:r>
              <a:rPr lang="pt-BR" dirty="0"/>
              <a:t>Ar-condicionado de conforto e de precisão</a:t>
            </a:r>
          </a:p>
        </p:txBody>
      </p:sp>
      <p:sp>
        <p:nvSpPr>
          <p:cNvPr id="14" name="CaixaDeTexto 13">
            <a:extLst>
              <a:ext uri="{FF2B5EF4-FFF2-40B4-BE49-F238E27FC236}">
                <a16:creationId xmlns:a16="http://schemas.microsoft.com/office/drawing/2014/main" id="{B6BDE419-03D6-2ED0-602B-66E4B41C55CE}"/>
              </a:ext>
            </a:extLst>
          </p:cNvPr>
          <p:cNvSpPr txBox="1"/>
          <p:nvPr/>
        </p:nvSpPr>
        <p:spPr>
          <a:xfrm>
            <a:off x="1064893" y="2274838"/>
            <a:ext cx="5525093" cy="341632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disposição física dos racks de servidores é crucial no projeto do data 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conceito de corredor frio e corredor quente envolve a disposição de racks de frente um para o outro.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ar frio é direcionado sob o piso elevado, resfriando a parte frontal dos racks e removendo o ar quente da parte traseira.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a:t>
            </a:r>
            <a:r>
              <a:rPr lang="pt-BR" dirty="0" err="1">
                <a:solidFill>
                  <a:schemeClr val="bg2">
                    <a:lumMod val="25000"/>
                  </a:schemeClr>
                </a:solidFill>
              </a:rPr>
              <a:t>free</a:t>
            </a:r>
            <a:r>
              <a:rPr lang="pt-BR" dirty="0">
                <a:solidFill>
                  <a:schemeClr val="bg2">
                    <a:lumMod val="25000"/>
                  </a:schemeClr>
                </a:solidFill>
              </a:rPr>
              <a:t> </a:t>
            </a:r>
            <a:r>
              <a:rPr lang="pt-BR" dirty="0" err="1">
                <a:solidFill>
                  <a:schemeClr val="bg2">
                    <a:lumMod val="25000"/>
                  </a:schemeClr>
                </a:solidFill>
              </a:rPr>
              <a:t>cooling</a:t>
            </a:r>
            <a:r>
              <a:rPr lang="pt-BR" dirty="0">
                <a:solidFill>
                  <a:schemeClr val="bg2">
                    <a:lumMod val="25000"/>
                  </a:schemeClr>
                </a:solidFill>
              </a:rPr>
              <a:t> é um sistema que utiliza o ar externo para resfriar o data center.</a:t>
            </a:r>
          </a:p>
        </p:txBody>
      </p:sp>
      <p:sp>
        <p:nvSpPr>
          <p:cNvPr id="15" name="CaixaDeTexto 14">
            <a:extLst>
              <a:ext uri="{FF2B5EF4-FFF2-40B4-BE49-F238E27FC236}">
                <a16:creationId xmlns:a16="http://schemas.microsoft.com/office/drawing/2014/main" id="{AE14D8C5-9203-2C8F-F9F4-BB846CF8D0CC}"/>
              </a:ext>
            </a:extLst>
          </p:cNvPr>
          <p:cNvSpPr txBox="1"/>
          <p:nvPr/>
        </p:nvSpPr>
        <p:spPr>
          <a:xfrm>
            <a:off x="6945011" y="5383381"/>
            <a:ext cx="2651370" cy="307777"/>
          </a:xfrm>
          <a:prstGeom prst="rect">
            <a:avLst/>
          </a:prstGeom>
          <a:noFill/>
        </p:spPr>
        <p:txBody>
          <a:bodyPr wrap="square">
            <a:spAutoFit/>
          </a:bodyPr>
          <a:lstStyle/>
          <a:p>
            <a:r>
              <a:rPr lang="pt-BR" sz="1400" dirty="0">
                <a:effectLst/>
              </a:rPr>
              <a:t>Ilustração corredor frio e quente.</a:t>
            </a:r>
            <a:endParaRPr lang="pt-BR" sz="1400" dirty="0"/>
          </a:p>
        </p:txBody>
      </p:sp>
      <p:cxnSp>
        <p:nvCxnSpPr>
          <p:cNvPr id="3" name="Conector reto 2">
            <a:extLst>
              <a:ext uri="{FF2B5EF4-FFF2-40B4-BE49-F238E27FC236}">
                <a16:creationId xmlns:a16="http://schemas.microsoft.com/office/drawing/2014/main" id="{83D2CA6A-8F38-A4E8-AD22-E98C04521630}"/>
              </a:ext>
            </a:extLst>
          </p:cNvPr>
          <p:cNvCxnSpPr>
            <a:cxnSpLocks/>
          </p:cNvCxnSpPr>
          <p:nvPr/>
        </p:nvCxnSpPr>
        <p:spPr>
          <a:xfrm>
            <a:off x="7016302" y="5691158"/>
            <a:ext cx="415652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9514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3" name="CaixaDeTexto 2">
            <a:extLst>
              <a:ext uri="{FF2B5EF4-FFF2-40B4-BE49-F238E27FC236}">
                <a16:creationId xmlns:a16="http://schemas.microsoft.com/office/drawing/2014/main" id="{D9A99982-2B7A-2BEE-C306-B28CB4E21BB4}"/>
              </a:ext>
            </a:extLst>
          </p:cNvPr>
          <p:cNvSpPr txBox="1"/>
          <p:nvPr/>
        </p:nvSpPr>
        <p:spPr>
          <a:xfrm>
            <a:off x="1019175" y="1859339"/>
            <a:ext cx="6285865" cy="313932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sustentabilidade ambiental é uma questão importante em empresas e sociedades.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indústria de TI tem impacto ambiental devido ao aumento do consumo de energia.</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Questões como consumo de energia e emissões de gases de efeito estufa são preocupantes.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inovação é necessária para lidar com esses desafios sem reduzir a capacidade de processamento de hardware.</a:t>
            </a:r>
          </a:p>
        </p:txBody>
      </p:sp>
      <p:sp>
        <p:nvSpPr>
          <p:cNvPr id="6" name="Colchete Duplo 5">
            <a:extLst>
              <a:ext uri="{FF2B5EF4-FFF2-40B4-BE49-F238E27FC236}">
                <a16:creationId xmlns:a16="http://schemas.microsoft.com/office/drawing/2014/main" id="{38F6DE06-B319-E895-E19D-32E77AE0828C}"/>
              </a:ext>
            </a:extLst>
          </p:cNvPr>
          <p:cNvSpPr/>
          <p:nvPr/>
        </p:nvSpPr>
        <p:spPr>
          <a:xfrm>
            <a:off x="7691279" y="1859339"/>
            <a:ext cx="3698240" cy="3434019"/>
          </a:xfrm>
          <a:prstGeom prst="bracketPair">
            <a:avLst/>
          </a:prstGeom>
          <a:ln>
            <a:solidFill>
              <a:srgbClr val="1C8BB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Elipse 7">
            <a:extLst>
              <a:ext uri="{FF2B5EF4-FFF2-40B4-BE49-F238E27FC236}">
                <a16:creationId xmlns:a16="http://schemas.microsoft.com/office/drawing/2014/main" id="{68ABD26F-916F-5E21-82AE-F7A0DD57A6CA}"/>
              </a:ext>
            </a:extLst>
          </p:cNvPr>
          <p:cNvSpPr/>
          <p:nvPr/>
        </p:nvSpPr>
        <p:spPr>
          <a:xfrm>
            <a:off x="8026559" y="2184400"/>
            <a:ext cx="3027680" cy="2814260"/>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351218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grpSp>
        <p:nvGrpSpPr>
          <p:cNvPr id="4" name="Agrupar 3">
            <a:extLst>
              <a:ext uri="{FF2B5EF4-FFF2-40B4-BE49-F238E27FC236}">
                <a16:creationId xmlns:a16="http://schemas.microsoft.com/office/drawing/2014/main" id="{6C329282-01F1-F6F3-80DD-43C5D1619905}"/>
              </a:ext>
            </a:extLst>
          </p:cNvPr>
          <p:cNvGrpSpPr/>
          <p:nvPr/>
        </p:nvGrpSpPr>
        <p:grpSpPr>
          <a:xfrm>
            <a:off x="1895002" y="1917518"/>
            <a:ext cx="8401996" cy="3244307"/>
            <a:chOff x="1729120" y="1917518"/>
            <a:chExt cx="8401996" cy="3244307"/>
          </a:xfrm>
        </p:grpSpPr>
        <p:grpSp>
          <p:nvGrpSpPr>
            <p:cNvPr id="5" name="Agrupar 4">
              <a:extLst>
                <a:ext uri="{FF2B5EF4-FFF2-40B4-BE49-F238E27FC236}">
                  <a16:creationId xmlns:a16="http://schemas.microsoft.com/office/drawing/2014/main" id="{EAC94631-6B05-CC6A-8587-E7F11231C27C}"/>
                </a:ext>
              </a:extLst>
            </p:cNvPr>
            <p:cNvGrpSpPr/>
            <p:nvPr/>
          </p:nvGrpSpPr>
          <p:grpSpPr>
            <a:xfrm>
              <a:off x="1729120" y="1917518"/>
              <a:ext cx="8401996" cy="3244307"/>
              <a:chOff x="2507042" y="3603333"/>
              <a:chExt cx="8401996" cy="3244307"/>
            </a:xfrm>
          </p:grpSpPr>
          <p:grpSp>
            <p:nvGrpSpPr>
              <p:cNvPr id="9" name="Agrupar 8">
                <a:extLst>
                  <a:ext uri="{FF2B5EF4-FFF2-40B4-BE49-F238E27FC236}">
                    <a16:creationId xmlns:a16="http://schemas.microsoft.com/office/drawing/2014/main" id="{CD55FDF0-C264-3254-5110-CE8244BCC6E9}"/>
                  </a:ext>
                </a:extLst>
              </p:cNvPr>
              <p:cNvGrpSpPr/>
              <p:nvPr/>
            </p:nvGrpSpPr>
            <p:grpSpPr>
              <a:xfrm>
                <a:off x="2507042" y="3603333"/>
                <a:ext cx="8401996" cy="3244307"/>
                <a:chOff x="1918183" y="2944867"/>
                <a:chExt cx="8401996" cy="3244307"/>
              </a:xfrm>
            </p:grpSpPr>
            <p:sp>
              <p:nvSpPr>
                <p:cNvPr id="11" name="Retângulo 10">
                  <a:extLst>
                    <a:ext uri="{FF2B5EF4-FFF2-40B4-BE49-F238E27FC236}">
                      <a16:creationId xmlns:a16="http://schemas.microsoft.com/office/drawing/2014/main" id="{7A74209C-6E4B-5EEE-8384-27A3AD51A1F8}"/>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208F34F0-1CDD-DC2D-9401-1D31EDF4FE30}"/>
                    </a:ext>
                  </a:extLst>
                </p:cNvPr>
                <p:cNvSpPr txBox="1"/>
                <p:nvPr/>
              </p:nvSpPr>
              <p:spPr>
                <a:xfrm>
                  <a:off x="2688125" y="337284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10" name="CaixaDeTexto 9">
                <a:extLst>
                  <a:ext uri="{FF2B5EF4-FFF2-40B4-BE49-F238E27FC236}">
                    <a16:creationId xmlns:a16="http://schemas.microsoft.com/office/drawing/2014/main" id="{C57F55C0-ED32-7926-7C0E-3A06FD0D0471}"/>
                  </a:ext>
                </a:extLst>
              </p:cNvPr>
              <p:cNvSpPr txBox="1"/>
              <p:nvPr/>
            </p:nvSpPr>
            <p:spPr>
              <a:xfrm>
                <a:off x="3276984" y="4625608"/>
                <a:ext cx="7074046" cy="1754326"/>
              </a:xfrm>
              <a:prstGeom prst="rect">
                <a:avLst/>
              </a:prstGeom>
              <a:noFill/>
            </p:spPr>
            <p:txBody>
              <a:bodyPr wrap="square" rtlCol="0">
                <a:spAutoFit/>
              </a:bodyPr>
              <a:lstStyle/>
              <a:p>
                <a:r>
                  <a:rPr lang="pt-BR" dirty="0"/>
                  <a:t>TI Verde é o ramo da tecnologia da informação que tem o foco em sustentabilidade, fazendo uso de recursos computacionais com a finalidade de reduzir o consumo de energia, utilização de matéria prima e emissão de dióxido de carbono. Além disso, a TI Verde busca potencializar prática de reciclagem de lixo eletrônico para reduzir o impacto desses ao meio ambiente.</a:t>
                </a:r>
              </a:p>
            </p:txBody>
          </p:sp>
        </p:grpSp>
        <p:sp>
          <p:nvSpPr>
            <p:cNvPr id="7" name="CaixaDeTexto 6">
              <a:extLst>
                <a:ext uri="{FF2B5EF4-FFF2-40B4-BE49-F238E27FC236}">
                  <a16:creationId xmlns:a16="http://schemas.microsoft.com/office/drawing/2014/main" id="{823D1AFD-AD6B-0E1A-3C01-D27018D1258F}"/>
                </a:ext>
              </a:extLst>
            </p:cNvPr>
            <p:cNvSpPr txBox="1"/>
            <p:nvPr/>
          </p:nvSpPr>
          <p:spPr>
            <a:xfrm>
              <a:off x="5466294" y="4694119"/>
              <a:ext cx="4295379" cy="307777"/>
            </a:xfrm>
            <a:prstGeom prst="rect">
              <a:avLst/>
            </a:prstGeom>
            <a:noFill/>
          </p:spPr>
          <p:txBody>
            <a:bodyPr wrap="square">
              <a:spAutoFit/>
            </a:bodyPr>
            <a:lstStyle/>
            <a:p>
              <a:pPr algn="r"/>
              <a:r>
                <a:rPr lang="pt-BR" sz="1400" dirty="0" err="1">
                  <a:effectLst/>
                </a:rPr>
                <a:t>POLENTINI</a:t>
              </a:r>
              <a:r>
                <a:rPr lang="pt-BR" sz="1400" dirty="0">
                  <a:effectLst/>
                </a:rPr>
                <a:t>, 2016)</a:t>
              </a:r>
              <a:endParaRPr lang="pt-BR" sz="1400" dirty="0"/>
            </a:p>
          </p:txBody>
        </p:sp>
      </p:grpSp>
    </p:spTree>
    <p:extLst>
      <p:ext uri="{BB962C8B-B14F-4D97-AF65-F5344CB8AC3E}">
        <p14:creationId xmlns:p14="http://schemas.microsoft.com/office/powerpoint/2010/main" val="15483309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3" name="CaixaDeTexto 2">
            <a:extLst>
              <a:ext uri="{FF2B5EF4-FFF2-40B4-BE49-F238E27FC236}">
                <a16:creationId xmlns:a16="http://schemas.microsoft.com/office/drawing/2014/main" id="{86A02EDB-64BB-E607-14B4-DCDB7F8FDF6D}"/>
              </a:ext>
            </a:extLst>
          </p:cNvPr>
          <p:cNvSpPr txBox="1"/>
          <p:nvPr/>
        </p:nvSpPr>
        <p:spPr>
          <a:xfrm>
            <a:off x="952500" y="5141194"/>
            <a:ext cx="1744038" cy="307777"/>
          </a:xfrm>
          <a:prstGeom prst="rect">
            <a:avLst/>
          </a:prstGeom>
          <a:noFill/>
        </p:spPr>
        <p:txBody>
          <a:bodyPr wrap="square">
            <a:spAutoFit/>
          </a:bodyPr>
          <a:lstStyle/>
          <a:p>
            <a:r>
              <a:rPr lang="pt-BR" sz="1400" dirty="0">
                <a:effectLst/>
              </a:rPr>
              <a:t>Selo Energy Star.</a:t>
            </a:r>
            <a:endParaRPr lang="pt-BR" sz="1400" dirty="0"/>
          </a:p>
        </p:txBody>
      </p:sp>
      <p:pic>
        <p:nvPicPr>
          <p:cNvPr id="6" name="Imagem 5">
            <a:extLst>
              <a:ext uri="{FF2B5EF4-FFF2-40B4-BE49-F238E27FC236}">
                <a16:creationId xmlns:a16="http://schemas.microsoft.com/office/drawing/2014/main" id="{7873CABA-5B40-EF1F-34A3-3EB452E004F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019175" y="2312988"/>
            <a:ext cx="4233840" cy="2828206"/>
          </a:xfrm>
          <a:prstGeom prst="rect">
            <a:avLst/>
          </a:prstGeom>
        </p:spPr>
      </p:pic>
      <p:sp>
        <p:nvSpPr>
          <p:cNvPr id="8" name="CaixaDeTexto 7">
            <a:extLst>
              <a:ext uri="{FF2B5EF4-FFF2-40B4-BE49-F238E27FC236}">
                <a16:creationId xmlns:a16="http://schemas.microsoft.com/office/drawing/2014/main" id="{6007CE9D-2C21-1E87-1EE7-0A015B695492}"/>
              </a:ext>
            </a:extLst>
          </p:cNvPr>
          <p:cNvSpPr txBox="1"/>
          <p:nvPr/>
        </p:nvSpPr>
        <p:spPr>
          <a:xfrm>
            <a:off x="6278880" y="2358393"/>
            <a:ext cx="4893945" cy="2585323"/>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certificação visa reduzir o consumo de energia em TI.</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consumo de energia tem um grande impacto ambiental.</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ideia de um "data center verde" enfatiza a preocupação com o impacto ambiental da energia elétrica.</a:t>
            </a:r>
          </a:p>
        </p:txBody>
      </p:sp>
      <p:cxnSp>
        <p:nvCxnSpPr>
          <p:cNvPr id="4" name="Conector reto 3">
            <a:extLst>
              <a:ext uri="{FF2B5EF4-FFF2-40B4-BE49-F238E27FC236}">
                <a16:creationId xmlns:a16="http://schemas.microsoft.com/office/drawing/2014/main" id="{1A4B3181-579E-B237-5A96-C958132A4F14}"/>
              </a:ext>
            </a:extLst>
          </p:cNvPr>
          <p:cNvCxnSpPr>
            <a:cxnSpLocks/>
          </p:cNvCxnSpPr>
          <p:nvPr/>
        </p:nvCxnSpPr>
        <p:spPr>
          <a:xfrm>
            <a:off x="1019175" y="5425066"/>
            <a:ext cx="423384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5934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8" name="CaixaDeTexto 7">
            <a:extLst>
              <a:ext uri="{FF2B5EF4-FFF2-40B4-BE49-F238E27FC236}">
                <a16:creationId xmlns:a16="http://schemas.microsoft.com/office/drawing/2014/main" id="{6007CE9D-2C21-1E87-1EE7-0A015B695492}"/>
              </a:ext>
            </a:extLst>
          </p:cNvPr>
          <p:cNvSpPr txBox="1"/>
          <p:nvPr/>
        </p:nvSpPr>
        <p:spPr>
          <a:xfrm>
            <a:off x="1019175" y="1666657"/>
            <a:ext cx="9912985" cy="369332"/>
          </a:xfrm>
          <a:prstGeom prst="rect">
            <a:avLst/>
          </a:prstGeom>
          <a:noFill/>
        </p:spPr>
        <p:txBody>
          <a:bodyPr wrap="square">
            <a:spAutoFit/>
          </a:bodyPr>
          <a:lstStyle/>
          <a:p>
            <a:r>
              <a:rPr lang="pt-BR" dirty="0">
                <a:solidFill>
                  <a:schemeClr val="bg2">
                    <a:lumMod val="25000"/>
                  </a:schemeClr>
                </a:solidFill>
              </a:rPr>
              <a:t>Proporção do uso de energia em diferentes componentes do data center:</a:t>
            </a:r>
          </a:p>
        </p:txBody>
      </p:sp>
      <p:sp>
        <p:nvSpPr>
          <p:cNvPr id="4" name="CaixaDeTexto 3">
            <a:extLst>
              <a:ext uri="{FF2B5EF4-FFF2-40B4-BE49-F238E27FC236}">
                <a16:creationId xmlns:a16="http://schemas.microsoft.com/office/drawing/2014/main" id="{F67AEECB-C7D2-69D7-2508-9AD8F216AFA7}"/>
              </a:ext>
            </a:extLst>
          </p:cNvPr>
          <p:cNvSpPr txBox="1"/>
          <p:nvPr/>
        </p:nvSpPr>
        <p:spPr>
          <a:xfrm>
            <a:off x="3075127" y="5753178"/>
            <a:ext cx="5335448" cy="307777"/>
          </a:xfrm>
          <a:prstGeom prst="rect">
            <a:avLst/>
          </a:prstGeom>
          <a:noFill/>
        </p:spPr>
        <p:txBody>
          <a:bodyPr wrap="square">
            <a:spAutoFit/>
          </a:bodyPr>
          <a:lstStyle/>
          <a:p>
            <a:r>
              <a:rPr lang="pt-BR" sz="1400" dirty="0">
                <a:effectLst/>
              </a:rPr>
              <a:t>Consumo de energia elétrica em Datacenter por categoria. </a:t>
            </a:r>
            <a:endParaRPr lang="pt-BR" sz="1400" dirty="0"/>
          </a:p>
        </p:txBody>
      </p:sp>
      <p:pic>
        <p:nvPicPr>
          <p:cNvPr id="5" name="Imagem 4">
            <a:extLst>
              <a:ext uri="{FF2B5EF4-FFF2-40B4-BE49-F238E27FC236}">
                <a16:creationId xmlns:a16="http://schemas.microsoft.com/office/drawing/2014/main" id="{FD90AD4A-5C98-BDCB-7CC1-D3E1FE8F83A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832648" y="2135892"/>
            <a:ext cx="6526704" cy="3671272"/>
          </a:xfrm>
          <a:prstGeom prst="rect">
            <a:avLst/>
          </a:prstGeom>
        </p:spPr>
      </p:pic>
      <p:cxnSp>
        <p:nvCxnSpPr>
          <p:cNvPr id="3" name="Conector reto 2">
            <a:extLst>
              <a:ext uri="{FF2B5EF4-FFF2-40B4-BE49-F238E27FC236}">
                <a16:creationId xmlns:a16="http://schemas.microsoft.com/office/drawing/2014/main" id="{7CC80AB0-44EB-BEBA-B625-E68D4CE4CDDE}"/>
              </a:ext>
            </a:extLst>
          </p:cNvPr>
          <p:cNvCxnSpPr>
            <a:cxnSpLocks/>
          </p:cNvCxnSpPr>
          <p:nvPr/>
        </p:nvCxnSpPr>
        <p:spPr>
          <a:xfrm flipV="1">
            <a:off x="3171694" y="6060955"/>
            <a:ext cx="5924681" cy="14195"/>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9051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8" name="CaixaDeTexto 7">
            <a:extLst>
              <a:ext uri="{FF2B5EF4-FFF2-40B4-BE49-F238E27FC236}">
                <a16:creationId xmlns:a16="http://schemas.microsoft.com/office/drawing/2014/main" id="{6007CE9D-2C21-1E87-1EE7-0A015B695492}"/>
              </a:ext>
            </a:extLst>
          </p:cNvPr>
          <p:cNvSpPr txBox="1"/>
          <p:nvPr/>
        </p:nvSpPr>
        <p:spPr>
          <a:xfrm>
            <a:off x="1019175" y="1311057"/>
            <a:ext cx="9912985"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redução do consumo de energia elétrica está ligada diretamente à diminuição do consumo dos servidores. </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Alternativas que contribuem para essa redução:</a:t>
            </a:r>
          </a:p>
        </p:txBody>
      </p:sp>
      <p:grpSp>
        <p:nvGrpSpPr>
          <p:cNvPr id="3" name="Agrupar 2">
            <a:extLst>
              <a:ext uri="{FF2B5EF4-FFF2-40B4-BE49-F238E27FC236}">
                <a16:creationId xmlns:a16="http://schemas.microsoft.com/office/drawing/2014/main" id="{12E7E875-053A-C8AA-9172-242B244CE7DD}"/>
              </a:ext>
            </a:extLst>
          </p:cNvPr>
          <p:cNvGrpSpPr/>
          <p:nvPr/>
        </p:nvGrpSpPr>
        <p:grpSpPr>
          <a:xfrm>
            <a:off x="1024669" y="2913740"/>
            <a:ext cx="10148156" cy="2633203"/>
            <a:chOff x="1019174" y="1676603"/>
            <a:chExt cx="10148156" cy="3504793"/>
          </a:xfrm>
        </p:grpSpPr>
        <p:grpSp>
          <p:nvGrpSpPr>
            <p:cNvPr id="6" name="Agrupar 5">
              <a:extLst>
                <a:ext uri="{FF2B5EF4-FFF2-40B4-BE49-F238E27FC236}">
                  <a16:creationId xmlns:a16="http://schemas.microsoft.com/office/drawing/2014/main" id="{9203DDA4-2366-8946-7B4B-F9A995564DD4}"/>
                </a:ext>
              </a:extLst>
            </p:cNvPr>
            <p:cNvGrpSpPr/>
            <p:nvPr/>
          </p:nvGrpSpPr>
          <p:grpSpPr>
            <a:xfrm>
              <a:off x="1019174" y="1676603"/>
              <a:ext cx="3121093" cy="3504793"/>
              <a:chOff x="1019174" y="1676603"/>
              <a:chExt cx="3121093" cy="3504793"/>
            </a:xfrm>
          </p:grpSpPr>
          <p:sp>
            <p:nvSpPr>
              <p:cNvPr id="16" name="Retângulo: Cantos Arredondados 15">
                <a:extLst>
                  <a:ext uri="{FF2B5EF4-FFF2-40B4-BE49-F238E27FC236}">
                    <a16:creationId xmlns:a16="http://schemas.microsoft.com/office/drawing/2014/main" id="{5B4558EA-1C5B-4431-42D7-CC5E1EF5F8C6}"/>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0A2530A-FDA7-2E03-5902-9A70238EBD5D}"/>
                  </a:ext>
                </a:extLst>
              </p:cNvPr>
              <p:cNvSpPr txBox="1"/>
              <p:nvPr/>
            </p:nvSpPr>
            <p:spPr>
              <a:xfrm>
                <a:off x="1228319" y="1913935"/>
                <a:ext cx="2702801" cy="491581"/>
              </a:xfrm>
              <a:prstGeom prst="rect">
                <a:avLst/>
              </a:prstGeom>
              <a:noFill/>
            </p:spPr>
            <p:txBody>
              <a:bodyPr wrap="square">
                <a:spAutoFit/>
              </a:bodyPr>
              <a:lstStyle/>
              <a:p>
                <a:pPr algn="ctr"/>
                <a:r>
                  <a:rPr lang="pt-BR" b="1" dirty="0">
                    <a:effectLst/>
                  </a:rPr>
                  <a:t>Primeira alternativa</a:t>
                </a:r>
                <a:endParaRPr lang="pt-BR" b="1" dirty="0"/>
              </a:p>
            </p:txBody>
          </p:sp>
          <p:sp>
            <p:nvSpPr>
              <p:cNvPr id="18" name="CaixaDeTexto 17">
                <a:extLst>
                  <a:ext uri="{FF2B5EF4-FFF2-40B4-BE49-F238E27FC236}">
                    <a16:creationId xmlns:a16="http://schemas.microsoft.com/office/drawing/2014/main" id="{22FC19AF-5044-C432-8B7A-73D96C36A6A5}"/>
                  </a:ext>
                </a:extLst>
              </p:cNvPr>
              <p:cNvSpPr txBox="1"/>
              <p:nvPr/>
            </p:nvSpPr>
            <p:spPr>
              <a:xfrm>
                <a:off x="1228319" y="2642848"/>
                <a:ext cx="2702801" cy="2089217"/>
              </a:xfrm>
              <a:prstGeom prst="rect">
                <a:avLst/>
              </a:prstGeom>
              <a:noFill/>
            </p:spPr>
            <p:txBody>
              <a:bodyPr wrap="square">
                <a:spAutoFit/>
              </a:bodyPr>
              <a:lstStyle/>
              <a:p>
                <a:pPr algn="ctr"/>
                <a:r>
                  <a:rPr lang="pt-BR" sz="1600" dirty="0">
                    <a:solidFill>
                      <a:schemeClr val="bg2">
                        <a:lumMod val="25000"/>
                      </a:schemeClr>
                    </a:solidFill>
                    <a:effectLst/>
                  </a:rPr>
                  <a:t>Racionalização e virtualização dos servidores, alternativa que está inserida no movimento de migração de infraestruturas corporativas para a nuvem. </a:t>
                </a:r>
                <a:endParaRPr lang="pt-BR" sz="1600" dirty="0">
                  <a:solidFill>
                    <a:schemeClr val="bg2">
                      <a:lumMod val="25000"/>
                    </a:schemeClr>
                  </a:solidFill>
                </a:endParaRPr>
              </a:p>
            </p:txBody>
          </p:sp>
        </p:grpSp>
        <p:grpSp>
          <p:nvGrpSpPr>
            <p:cNvPr id="7" name="Agrupar 6">
              <a:extLst>
                <a:ext uri="{FF2B5EF4-FFF2-40B4-BE49-F238E27FC236}">
                  <a16:creationId xmlns:a16="http://schemas.microsoft.com/office/drawing/2014/main" id="{C75C8DB7-4C7B-8390-4820-318610B0719E}"/>
                </a:ext>
              </a:extLst>
            </p:cNvPr>
            <p:cNvGrpSpPr/>
            <p:nvPr/>
          </p:nvGrpSpPr>
          <p:grpSpPr>
            <a:xfrm>
              <a:off x="4535453" y="1676603"/>
              <a:ext cx="3121093" cy="3504793"/>
              <a:chOff x="4535453" y="1676603"/>
              <a:chExt cx="3121093" cy="3504793"/>
            </a:xfrm>
          </p:grpSpPr>
          <p:sp>
            <p:nvSpPr>
              <p:cNvPr id="13" name="Retângulo: Cantos Arredondados 12">
                <a:extLst>
                  <a:ext uri="{FF2B5EF4-FFF2-40B4-BE49-F238E27FC236}">
                    <a16:creationId xmlns:a16="http://schemas.microsoft.com/office/drawing/2014/main" id="{273B35F5-3033-53CE-8742-FB7021E744A3}"/>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AFECB190-1F0C-AE6F-A98B-653A6A20A25E}"/>
                  </a:ext>
                </a:extLst>
              </p:cNvPr>
              <p:cNvSpPr txBox="1"/>
              <p:nvPr/>
            </p:nvSpPr>
            <p:spPr>
              <a:xfrm>
                <a:off x="4640025" y="1922870"/>
                <a:ext cx="2911947" cy="491581"/>
              </a:xfrm>
              <a:prstGeom prst="rect">
                <a:avLst/>
              </a:prstGeom>
              <a:noFill/>
            </p:spPr>
            <p:txBody>
              <a:bodyPr wrap="square">
                <a:spAutoFit/>
              </a:bodyPr>
              <a:lstStyle/>
              <a:p>
                <a:pPr algn="ctr"/>
                <a:r>
                  <a:rPr lang="pt-BR" b="1" dirty="0"/>
                  <a:t>Segunda alternativa</a:t>
                </a:r>
              </a:p>
            </p:txBody>
          </p:sp>
          <p:sp>
            <p:nvSpPr>
              <p:cNvPr id="15" name="CaixaDeTexto 14">
                <a:extLst>
                  <a:ext uri="{FF2B5EF4-FFF2-40B4-BE49-F238E27FC236}">
                    <a16:creationId xmlns:a16="http://schemas.microsoft.com/office/drawing/2014/main" id="{47CEB50C-6353-DC08-8C03-5E6079217644}"/>
                  </a:ext>
                </a:extLst>
              </p:cNvPr>
              <p:cNvSpPr txBox="1"/>
              <p:nvPr/>
            </p:nvSpPr>
            <p:spPr>
              <a:xfrm>
                <a:off x="4739104" y="2806707"/>
                <a:ext cx="2702801" cy="1761497"/>
              </a:xfrm>
              <a:prstGeom prst="rect">
                <a:avLst/>
              </a:prstGeom>
              <a:noFill/>
            </p:spPr>
            <p:txBody>
              <a:bodyPr wrap="square">
                <a:spAutoFit/>
              </a:bodyPr>
              <a:lstStyle/>
              <a:p>
                <a:pPr algn="ctr"/>
                <a:r>
                  <a:rPr lang="pt-BR" sz="1600" dirty="0">
                    <a:solidFill>
                      <a:schemeClr val="bg2">
                        <a:lumMod val="25000"/>
                      </a:schemeClr>
                    </a:solidFill>
                    <a:effectLst/>
                  </a:rPr>
                  <a:t>Utilização dos </a:t>
                </a:r>
                <a:r>
                  <a:rPr lang="pt-BR" sz="1600" dirty="0" err="1">
                    <a:solidFill>
                      <a:schemeClr val="bg2">
                        <a:lumMod val="25000"/>
                      </a:schemeClr>
                    </a:solidFill>
                    <a:effectLst/>
                  </a:rPr>
                  <a:t>Thin</a:t>
                </a:r>
                <a:r>
                  <a:rPr lang="pt-BR" sz="1600" dirty="0">
                    <a:solidFill>
                      <a:schemeClr val="bg2">
                        <a:lumMod val="25000"/>
                      </a:schemeClr>
                    </a:solidFill>
                    <a:effectLst/>
                  </a:rPr>
                  <a:t> </a:t>
                </a:r>
                <a:r>
                  <a:rPr lang="pt-BR" sz="1600" dirty="0" err="1">
                    <a:solidFill>
                      <a:schemeClr val="bg2">
                        <a:lumMod val="25000"/>
                      </a:schemeClr>
                    </a:solidFill>
                    <a:effectLst/>
                  </a:rPr>
                  <a:t>Clients</a:t>
                </a:r>
                <a:r>
                  <a:rPr lang="pt-BR" sz="1600" dirty="0">
                    <a:solidFill>
                      <a:schemeClr val="bg2">
                        <a:lumMod val="25000"/>
                      </a:schemeClr>
                    </a:solidFill>
                    <a:effectLst/>
                  </a:rPr>
                  <a:t>, que são computadores de baixo custo e que não possuem HD que processam informações no servidor. </a:t>
                </a:r>
                <a:endParaRPr lang="pt-BR" sz="1600" dirty="0">
                  <a:solidFill>
                    <a:schemeClr val="bg2">
                      <a:lumMod val="25000"/>
                    </a:schemeClr>
                  </a:solidFill>
                </a:endParaRPr>
              </a:p>
            </p:txBody>
          </p:sp>
        </p:grpSp>
        <p:grpSp>
          <p:nvGrpSpPr>
            <p:cNvPr id="9" name="Agrupar 8">
              <a:extLst>
                <a:ext uri="{FF2B5EF4-FFF2-40B4-BE49-F238E27FC236}">
                  <a16:creationId xmlns:a16="http://schemas.microsoft.com/office/drawing/2014/main" id="{F345E893-EFFC-C0CF-ADB3-65F4EC194FCE}"/>
                </a:ext>
              </a:extLst>
            </p:cNvPr>
            <p:cNvGrpSpPr/>
            <p:nvPr/>
          </p:nvGrpSpPr>
          <p:grpSpPr>
            <a:xfrm>
              <a:off x="8046237" y="1676603"/>
              <a:ext cx="3121093" cy="3504793"/>
              <a:chOff x="8046237" y="1676603"/>
              <a:chExt cx="3121093" cy="3504793"/>
            </a:xfrm>
          </p:grpSpPr>
          <p:sp>
            <p:nvSpPr>
              <p:cNvPr id="10" name="Retângulo: Cantos Arredondados 9">
                <a:extLst>
                  <a:ext uri="{FF2B5EF4-FFF2-40B4-BE49-F238E27FC236}">
                    <a16:creationId xmlns:a16="http://schemas.microsoft.com/office/drawing/2014/main" id="{25B9894F-014B-4084-311B-B0A5F7483FCC}"/>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D3249516-BB14-48D6-C2BF-51DFDEF47B48}"/>
                  </a:ext>
                </a:extLst>
              </p:cNvPr>
              <p:cNvSpPr txBox="1"/>
              <p:nvPr/>
            </p:nvSpPr>
            <p:spPr>
              <a:xfrm>
                <a:off x="8046237" y="1922870"/>
                <a:ext cx="3121093" cy="491581"/>
              </a:xfrm>
              <a:prstGeom prst="rect">
                <a:avLst/>
              </a:prstGeom>
              <a:noFill/>
            </p:spPr>
            <p:txBody>
              <a:bodyPr wrap="square">
                <a:spAutoFit/>
              </a:bodyPr>
              <a:lstStyle/>
              <a:p>
                <a:pPr algn="ctr"/>
                <a:r>
                  <a:rPr lang="pt-BR" b="1" dirty="0"/>
                  <a:t>Terceira alternativa</a:t>
                </a:r>
              </a:p>
            </p:txBody>
          </p:sp>
          <p:sp>
            <p:nvSpPr>
              <p:cNvPr id="12" name="CaixaDeTexto 11">
                <a:extLst>
                  <a:ext uri="{FF2B5EF4-FFF2-40B4-BE49-F238E27FC236}">
                    <a16:creationId xmlns:a16="http://schemas.microsoft.com/office/drawing/2014/main" id="{B52E1262-C1D2-E386-0B96-504A02BA2752}"/>
                  </a:ext>
                </a:extLst>
              </p:cNvPr>
              <p:cNvSpPr txBox="1"/>
              <p:nvPr/>
            </p:nvSpPr>
            <p:spPr>
              <a:xfrm>
                <a:off x="8260880" y="3010587"/>
                <a:ext cx="2702801" cy="778335"/>
              </a:xfrm>
              <a:prstGeom prst="rect">
                <a:avLst/>
              </a:prstGeom>
              <a:noFill/>
            </p:spPr>
            <p:txBody>
              <a:bodyPr wrap="square">
                <a:spAutoFit/>
              </a:bodyPr>
              <a:lstStyle/>
              <a:p>
                <a:pPr algn="ctr"/>
                <a:r>
                  <a:rPr lang="pt-BR" sz="1600" dirty="0">
                    <a:solidFill>
                      <a:schemeClr val="bg2">
                        <a:lumMod val="25000"/>
                      </a:schemeClr>
                    </a:solidFill>
                    <a:effectLst/>
                  </a:rPr>
                  <a:t> Estruturação de uma logística reversa.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33971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6F8B292-7498-DE38-6B1F-6CC270EAFC1B}"/>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902EE02E-AC5B-F443-A3D1-D65916148D59}"/>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Climatização</a:t>
            </a:r>
          </a:p>
        </p:txBody>
      </p:sp>
      <p:sp>
        <p:nvSpPr>
          <p:cNvPr id="4" name="CaixaDeTexto 3">
            <a:extLst>
              <a:ext uri="{FF2B5EF4-FFF2-40B4-BE49-F238E27FC236}">
                <a16:creationId xmlns:a16="http://schemas.microsoft.com/office/drawing/2014/main" id="{5CAB10A4-FC0E-BF8F-71C8-6978EF3EE9EA}"/>
              </a:ext>
            </a:extLst>
          </p:cNvPr>
          <p:cNvSpPr txBox="1"/>
          <p:nvPr/>
        </p:nvSpPr>
        <p:spPr>
          <a:xfrm>
            <a:off x="1019175" y="1710856"/>
            <a:ext cx="10153650" cy="369332"/>
          </a:xfrm>
          <a:prstGeom prst="rect">
            <a:avLst/>
          </a:prstGeom>
          <a:noFill/>
        </p:spPr>
        <p:txBody>
          <a:bodyPr wrap="square">
            <a:spAutoFit/>
          </a:bodyPr>
          <a:lstStyle/>
          <a:p>
            <a:r>
              <a:rPr lang="pt-BR" dirty="0">
                <a:solidFill>
                  <a:schemeClr val="bg2">
                    <a:lumMod val="25000"/>
                  </a:schemeClr>
                </a:solidFill>
              </a:rPr>
              <a:t>Principais parâmetros ligados ao sistema de climatização: </a:t>
            </a:r>
          </a:p>
        </p:txBody>
      </p:sp>
      <p:grpSp>
        <p:nvGrpSpPr>
          <p:cNvPr id="5" name="Agrupar 4">
            <a:extLst>
              <a:ext uri="{FF2B5EF4-FFF2-40B4-BE49-F238E27FC236}">
                <a16:creationId xmlns:a16="http://schemas.microsoft.com/office/drawing/2014/main" id="{CE2A1EA0-6EF1-5087-2B19-BC0AD0173E95}"/>
              </a:ext>
            </a:extLst>
          </p:cNvPr>
          <p:cNvGrpSpPr/>
          <p:nvPr/>
        </p:nvGrpSpPr>
        <p:grpSpPr>
          <a:xfrm>
            <a:off x="1019175" y="2216506"/>
            <a:ext cx="7508137" cy="2483225"/>
            <a:chOff x="1006360" y="3031625"/>
            <a:chExt cx="8125999" cy="3420767"/>
          </a:xfrm>
        </p:grpSpPr>
        <p:grpSp>
          <p:nvGrpSpPr>
            <p:cNvPr id="6" name="Agrupar 5">
              <a:extLst>
                <a:ext uri="{FF2B5EF4-FFF2-40B4-BE49-F238E27FC236}">
                  <a16:creationId xmlns:a16="http://schemas.microsoft.com/office/drawing/2014/main" id="{6BB0EAA0-BC47-4A4C-F758-BEE5217B917B}"/>
                </a:ext>
              </a:extLst>
            </p:cNvPr>
            <p:cNvGrpSpPr/>
            <p:nvPr/>
          </p:nvGrpSpPr>
          <p:grpSpPr>
            <a:xfrm>
              <a:off x="1029217" y="3031625"/>
              <a:ext cx="8103142" cy="2744976"/>
              <a:chOff x="1024795" y="2890289"/>
              <a:chExt cx="4574013" cy="2744976"/>
            </a:xfrm>
          </p:grpSpPr>
          <p:grpSp>
            <p:nvGrpSpPr>
              <p:cNvPr id="9" name="Agrupar 8">
                <a:extLst>
                  <a:ext uri="{FF2B5EF4-FFF2-40B4-BE49-F238E27FC236}">
                    <a16:creationId xmlns:a16="http://schemas.microsoft.com/office/drawing/2014/main" id="{6918BA97-4D49-BCAB-ABAF-6841B147D90D}"/>
                  </a:ext>
                </a:extLst>
              </p:cNvPr>
              <p:cNvGrpSpPr/>
              <p:nvPr/>
            </p:nvGrpSpPr>
            <p:grpSpPr>
              <a:xfrm>
                <a:off x="1029217" y="2890289"/>
                <a:ext cx="4569591" cy="583434"/>
                <a:chOff x="1024669" y="3473464"/>
                <a:chExt cx="3121093" cy="939626"/>
              </a:xfrm>
            </p:grpSpPr>
            <p:sp>
              <p:nvSpPr>
                <p:cNvPr id="19" name="Retângulo: Cantos Arredondados 18">
                  <a:extLst>
                    <a:ext uri="{FF2B5EF4-FFF2-40B4-BE49-F238E27FC236}">
                      <a16:creationId xmlns:a16="http://schemas.microsoft.com/office/drawing/2014/main" id="{8419EE73-81EE-E0F6-BDF1-F89BED146C85}"/>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0F2E3A6A-A71B-5ECD-DF52-46C3A7C26FB2}"/>
                    </a:ext>
                  </a:extLst>
                </p:cNvPr>
                <p:cNvSpPr txBox="1"/>
                <p:nvPr/>
              </p:nvSpPr>
              <p:spPr>
                <a:xfrm>
                  <a:off x="1110451" y="3593705"/>
                  <a:ext cx="2702801" cy="819385"/>
                </a:xfrm>
                <a:prstGeom prst="rect">
                  <a:avLst/>
                </a:prstGeom>
                <a:noFill/>
              </p:spPr>
              <p:txBody>
                <a:bodyPr wrap="square">
                  <a:spAutoFit/>
                </a:bodyPr>
                <a:lstStyle/>
                <a:p>
                  <a:r>
                    <a:rPr lang="pt-BR" b="1" dirty="0">
                      <a:effectLst/>
                    </a:rPr>
                    <a:t>Temperatura</a:t>
                  </a:r>
                </a:p>
              </p:txBody>
            </p:sp>
          </p:grpSp>
          <p:grpSp>
            <p:nvGrpSpPr>
              <p:cNvPr id="10" name="Agrupar 9">
                <a:extLst>
                  <a:ext uri="{FF2B5EF4-FFF2-40B4-BE49-F238E27FC236}">
                    <a16:creationId xmlns:a16="http://schemas.microsoft.com/office/drawing/2014/main" id="{544717B2-6B3D-485E-0A71-281223694DF4}"/>
                  </a:ext>
                </a:extLst>
              </p:cNvPr>
              <p:cNvGrpSpPr/>
              <p:nvPr/>
            </p:nvGrpSpPr>
            <p:grpSpPr>
              <a:xfrm>
                <a:off x="1024795" y="3610803"/>
                <a:ext cx="4569591" cy="583434"/>
                <a:chOff x="1024669" y="3473464"/>
                <a:chExt cx="3121093" cy="939626"/>
              </a:xfrm>
            </p:grpSpPr>
            <p:sp>
              <p:nvSpPr>
                <p:cNvPr id="17" name="Retângulo: Cantos Arredondados 16">
                  <a:extLst>
                    <a:ext uri="{FF2B5EF4-FFF2-40B4-BE49-F238E27FC236}">
                      <a16:creationId xmlns:a16="http://schemas.microsoft.com/office/drawing/2014/main" id="{CF3AEA99-684C-FA39-CEB0-0DFBFA535811}"/>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765BF23E-9A27-53B8-45F9-1F8BE91B05EA}"/>
                    </a:ext>
                  </a:extLst>
                </p:cNvPr>
                <p:cNvSpPr txBox="1"/>
                <p:nvPr/>
              </p:nvSpPr>
              <p:spPr>
                <a:xfrm>
                  <a:off x="1110451" y="3593705"/>
                  <a:ext cx="2702801" cy="819385"/>
                </a:xfrm>
                <a:prstGeom prst="rect">
                  <a:avLst/>
                </a:prstGeom>
                <a:noFill/>
              </p:spPr>
              <p:txBody>
                <a:bodyPr wrap="square">
                  <a:spAutoFit/>
                </a:bodyPr>
                <a:lstStyle/>
                <a:p>
                  <a:r>
                    <a:rPr lang="pt-BR" b="1" dirty="0">
                      <a:effectLst/>
                    </a:rPr>
                    <a:t>Temperatura de Bulbo Seco (</a:t>
                  </a:r>
                  <a:r>
                    <a:rPr lang="pt-BR" b="1" dirty="0" err="1">
                      <a:effectLst/>
                    </a:rPr>
                    <a:t>TBS</a:t>
                  </a:r>
                  <a:r>
                    <a:rPr lang="pt-BR" b="1" dirty="0">
                      <a:effectLst/>
                    </a:rPr>
                    <a:t>)</a:t>
                  </a:r>
                </a:p>
              </p:txBody>
            </p:sp>
          </p:grpSp>
          <p:grpSp>
            <p:nvGrpSpPr>
              <p:cNvPr id="11" name="Agrupar 10">
                <a:extLst>
                  <a:ext uri="{FF2B5EF4-FFF2-40B4-BE49-F238E27FC236}">
                    <a16:creationId xmlns:a16="http://schemas.microsoft.com/office/drawing/2014/main" id="{E836F1FA-E904-2C84-EF57-D554DB484F95}"/>
                  </a:ext>
                </a:extLst>
              </p:cNvPr>
              <p:cNvGrpSpPr/>
              <p:nvPr/>
            </p:nvGrpSpPr>
            <p:grpSpPr>
              <a:xfrm>
                <a:off x="1024795" y="4331317"/>
                <a:ext cx="4569591" cy="583434"/>
                <a:chOff x="1024669" y="3473464"/>
                <a:chExt cx="3121093" cy="939626"/>
              </a:xfrm>
            </p:grpSpPr>
            <p:sp>
              <p:nvSpPr>
                <p:cNvPr id="15" name="Retângulo: Cantos Arredondados 14">
                  <a:extLst>
                    <a:ext uri="{FF2B5EF4-FFF2-40B4-BE49-F238E27FC236}">
                      <a16:creationId xmlns:a16="http://schemas.microsoft.com/office/drawing/2014/main" id="{80B83830-52ED-8B58-147D-C1D52B8719BE}"/>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759F9EB3-5F26-9C0C-0CBC-2DF5FFA075F6}"/>
                    </a:ext>
                  </a:extLst>
                </p:cNvPr>
                <p:cNvSpPr txBox="1"/>
                <p:nvPr/>
              </p:nvSpPr>
              <p:spPr>
                <a:xfrm>
                  <a:off x="1110451" y="3593705"/>
                  <a:ext cx="2702801" cy="819385"/>
                </a:xfrm>
                <a:prstGeom prst="rect">
                  <a:avLst/>
                </a:prstGeom>
                <a:noFill/>
              </p:spPr>
              <p:txBody>
                <a:bodyPr wrap="square">
                  <a:spAutoFit/>
                </a:bodyPr>
                <a:lstStyle/>
                <a:p>
                  <a:r>
                    <a:rPr lang="pt-BR" b="1" dirty="0"/>
                    <a:t>Termômetro de Bulbo Úmido (</a:t>
                  </a:r>
                  <a:r>
                    <a:rPr lang="pt-BR" b="1" dirty="0" err="1"/>
                    <a:t>TBU</a:t>
                  </a:r>
                  <a:r>
                    <a:rPr lang="pt-BR" b="1" dirty="0"/>
                    <a:t>)</a:t>
                  </a:r>
                  <a:endParaRPr lang="pt-BR" b="1" dirty="0">
                    <a:effectLst/>
                  </a:endParaRPr>
                </a:p>
              </p:txBody>
            </p:sp>
          </p:grpSp>
          <p:grpSp>
            <p:nvGrpSpPr>
              <p:cNvPr id="12" name="Agrupar 11">
                <a:extLst>
                  <a:ext uri="{FF2B5EF4-FFF2-40B4-BE49-F238E27FC236}">
                    <a16:creationId xmlns:a16="http://schemas.microsoft.com/office/drawing/2014/main" id="{5FB194C7-3539-EAB5-0074-8ABDDA59CDF3}"/>
                  </a:ext>
                </a:extLst>
              </p:cNvPr>
              <p:cNvGrpSpPr/>
              <p:nvPr/>
            </p:nvGrpSpPr>
            <p:grpSpPr>
              <a:xfrm>
                <a:off x="1024795" y="5051831"/>
                <a:ext cx="4569591" cy="583434"/>
                <a:chOff x="1024669" y="3473464"/>
                <a:chExt cx="3121093" cy="939626"/>
              </a:xfrm>
            </p:grpSpPr>
            <p:sp>
              <p:nvSpPr>
                <p:cNvPr id="13" name="Retângulo: Cantos Arredondados 12">
                  <a:extLst>
                    <a:ext uri="{FF2B5EF4-FFF2-40B4-BE49-F238E27FC236}">
                      <a16:creationId xmlns:a16="http://schemas.microsoft.com/office/drawing/2014/main" id="{2672C495-335B-78C7-F3D4-DDDB9612FEAF}"/>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457F3968-0D52-F29D-38E3-9181995C8A42}"/>
                    </a:ext>
                  </a:extLst>
                </p:cNvPr>
                <p:cNvSpPr txBox="1"/>
                <p:nvPr/>
              </p:nvSpPr>
              <p:spPr>
                <a:xfrm>
                  <a:off x="1110451" y="3593705"/>
                  <a:ext cx="2702801" cy="819385"/>
                </a:xfrm>
                <a:prstGeom prst="rect">
                  <a:avLst/>
                </a:prstGeom>
                <a:noFill/>
              </p:spPr>
              <p:txBody>
                <a:bodyPr wrap="square">
                  <a:spAutoFit/>
                </a:bodyPr>
                <a:lstStyle/>
                <a:p>
                  <a:r>
                    <a:rPr lang="pt-BR" b="1" dirty="0">
                      <a:effectLst/>
                    </a:rPr>
                    <a:t>Umidade</a:t>
                  </a:r>
                </a:p>
              </p:txBody>
            </p:sp>
          </p:grpSp>
        </p:grpSp>
        <p:sp>
          <p:nvSpPr>
            <p:cNvPr id="7" name="Retângulo: Cantos Arredondados 6">
              <a:extLst>
                <a:ext uri="{FF2B5EF4-FFF2-40B4-BE49-F238E27FC236}">
                  <a16:creationId xmlns:a16="http://schemas.microsoft.com/office/drawing/2014/main" id="{BDA18F20-592D-7CB3-7263-EB09246E8427}"/>
                </a:ext>
              </a:extLst>
            </p:cNvPr>
            <p:cNvSpPr/>
            <p:nvPr/>
          </p:nvSpPr>
          <p:spPr>
            <a:xfrm>
              <a:off x="1006360" y="5913680"/>
              <a:ext cx="8095308" cy="53871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8EA061C6-B0CE-1393-CBEC-4B50D1A7FA7D}"/>
                </a:ext>
              </a:extLst>
            </p:cNvPr>
            <p:cNvSpPr txBox="1"/>
            <p:nvPr/>
          </p:nvSpPr>
          <p:spPr>
            <a:xfrm>
              <a:off x="1251714" y="5928649"/>
              <a:ext cx="7410319" cy="508773"/>
            </a:xfrm>
            <a:prstGeom prst="rect">
              <a:avLst/>
            </a:prstGeom>
            <a:noFill/>
          </p:spPr>
          <p:txBody>
            <a:bodyPr wrap="square">
              <a:spAutoFit/>
            </a:bodyPr>
            <a:lstStyle/>
            <a:p>
              <a:r>
                <a:rPr lang="pt-BR" b="1" dirty="0"/>
                <a:t>Umidade relativa do ar</a:t>
              </a:r>
              <a:endParaRPr lang="pt-BR" b="1" dirty="0">
                <a:effectLst/>
              </a:endParaRPr>
            </a:p>
          </p:txBody>
        </p:sp>
      </p:grpSp>
      <p:sp>
        <p:nvSpPr>
          <p:cNvPr id="21" name="Retângulo: Cantos Arredondados 20">
            <a:extLst>
              <a:ext uri="{FF2B5EF4-FFF2-40B4-BE49-F238E27FC236}">
                <a16:creationId xmlns:a16="http://schemas.microsoft.com/office/drawing/2014/main" id="{79834CFD-BCA9-B26A-CB7F-0ABC303C08E3}"/>
              </a:ext>
            </a:extLst>
          </p:cNvPr>
          <p:cNvSpPr/>
          <p:nvPr/>
        </p:nvSpPr>
        <p:spPr>
          <a:xfrm>
            <a:off x="1047532" y="4837525"/>
            <a:ext cx="7479780" cy="39106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Cantos Arredondados 21">
            <a:extLst>
              <a:ext uri="{FF2B5EF4-FFF2-40B4-BE49-F238E27FC236}">
                <a16:creationId xmlns:a16="http://schemas.microsoft.com/office/drawing/2014/main" id="{39BB35EE-6AE0-2D80-BCF0-78001C961FC1}"/>
              </a:ext>
            </a:extLst>
          </p:cNvPr>
          <p:cNvSpPr/>
          <p:nvPr/>
        </p:nvSpPr>
        <p:spPr>
          <a:xfrm>
            <a:off x="1019175" y="5324390"/>
            <a:ext cx="7479780" cy="39106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Cantos Arredondados 22">
            <a:extLst>
              <a:ext uri="{FF2B5EF4-FFF2-40B4-BE49-F238E27FC236}">
                <a16:creationId xmlns:a16="http://schemas.microsoft.com/office/drawing/2014/main" id="{AD4B442F-A410-32B9-0404-CEA62A3EA2AB}"/>
              </a:ext>
            </a:extLst>
          </p:cNvPr>
          <p:cNvSpPr/>
          <p:nvPr/>
        </p:nvSpPr>
        <p:spPr>
          <a:xfrm>
            <a:off x="1047532" y="5811255"/>
            <a:ext cx="7479780" cy="39106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176AB181-E909-1D33-7320-A1E0BB8B48CD}"/>
              </a:ext>
            </a:extLst>
          </p:cNvPr>
          <p:cNvSpPr txBox="1"/>
          <p:nvPr/>
        </p:nvSpPr>
        <p:spPr>
          <a:xfrm>
            <a:off x="1253111" y="4846158"/>
            <a:ext cx="6846874" cy="369332"/>
          </a:xfrm>
          <a:prstGeom prst="rect">
            <a:avLst/>
          </a:prstGeom>
          <a:noFill/>
        </p:spPr>
        <p:txBody>
          <a:bodyPr wrap="square">
            <a:spAutoFit/>
          </a:bodyPr>
          <a:lstStyle/>
          <a:p>
            <a:r>
              <a:rPr lang="pt-BR" b="1" dirty="0"/>
              <a:t>Ponto de orvalho</a:t>
            </a:r>
            <a:endParaRPr lang="pt-BR" b="1" dirty="0">
              <a:effectLst/>
            </a:endParaRPr>
          </a:p>
        </p:txBody>
      </p:sp>
      <p:sp>
        <p:nvSpPr>
          <p:cNvPr id="25" name="CaixaDeTexto 24">
            <a:extLst>
              <a:ext uri="{FF2B5EF4-FFF2-40B4-BE49-F238E27FC236}">
                <a16:creationId xmlns:a16="http://schemas.microsoft.com/office/drawing/2014/main" id="{4B12D2C9-92CB-4B37-A3D5-387714A9B0CB}"/>
              </a:ext>
            </a:extLst>
          </p:cNvPr>
          <p:cNvSpPr txBox="1"/>
          <p:nvPr/>
        </p:nvSpPr>
        <p:spPr>
          <a:xfrm>
            <a:off x="1253111" y="5359089"/>
            <a:ext cx="6846874" cy="369332"/>
          </a:xfrm>
          <a:prstGeom prst="rect">
            <a:avLst/>
          </a:prstGeom>
          <a:noFill/>
        </p:spPr>
        <p:txBody>
          <a:bodyPr wrap="square">
            <a:spAutoFit/>
          </a:bodyPr>
          <a:lstStyle/>
          <a:p>
            <a:r>
              <a:rPr lang="pt-BR" b="1" dirty="0"/>
              <a:t>Calor sensível (c)</a:t>
            </a:r>
            <a:endParaRPr lang="pt-BR" b="1" dirty="0">
              <a:effectLst/>
            </a:endParaRPr>
          </a:p>
        </p:txBody>
      </p:sp>
      <p:sp>
        <p:nvSpPr>
          <p:cNvPr id="26" name="CaixaDeTexto 25">
            <a:extLst>
              <a:ext uri="{FF2B5EF4-FFF2-40B4-BE49-F238E27FC236}">
                <a16:creationId xmlns:a16="http://schemas.microsoft.com/office/drawing/2014/main" id="{6EDE516D-4F76-9E60-74F8-B9DCD8E1028A}"/>
              </a:ext>
            </a:extLst>
          </p:cNvPr>
          <p:cNvSpPr txBox="1"/>
          <p:nvPr/>
        </p:nvSpPr>
        <p:spPr>
          <a:xfrm>
            <a:off x="1253111" y="5811255"/>
            <a:ext cx="6846874" cy="369332"/>
          </a:xfrm>
          <a:prstGeom prst="rect">
            <a:avLst/>
          </a:prstGeom>
          <a:noFill/>
        </p:spPr>
        <p:txBody>
          <a:bodyPr wrap="square">
            <a:spAutoFit/>
          </a:bodyPr>
          <a:lstStyle/>
          <a:p>
            <a:r>
              <a:rPr lang="pt-BR" b="1" dirty="0"/>
              <a:t>Calor latente (L)</a:t>
            </a:r>
            <a:endParaRPr lang="pt-BR" b="1" dirty="0">
              <a:effectLst/>
            </a:endParaRPr>
          </a:p>
        </p:txBody>
      </p:sp>
    </p:spTree>
    <p:extLst>
      <p:ext uri="{BB962C8B-B14F-4D97-AF65-F5344CB8AC3E}">
        <p14:creationId xmlns:p14="http://schemas.microsoft.com/office/powerpoint/2010/main" val="6339495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8" name="CaixaDeTexto 7">
            <a:extLst>
              <a:ext uri="{FF2B5EF4-FFF2-40B4-BE49-F238E27FC236}">
                <a16:creationId xmlns:a16="http://schemas.microsoft.com/office/drawing/2014/main" id="{6007CE9D-2C21-1E87-1EE7-0A015B695492}"/>
              </a:ext>
            </a:extLst>
          </p:cNvPr>
          <p:cNvSpPr txBox="1"/>
          <p:nvPr/>
        </p:nvSpPr>
        <p:spPr>
          <a:xfrm>
            <a:off x="1019175" y="1206428"/>
            <a:ext cx="9912985"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adoção da TI Verde em toda a estrutura empresarial promove o uso consciente de equipamentos eletrônicos, como desktops e notebooks.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educação é fundamental para a eficiência de recursos e a redução dos impactos ao meio ambiente.</a:t>
            </a:r>
          </a:p>
        </p:txBody>
      </p:sp>
      <p:grpSp>
        <p:nvGrpSpPr>
          <p:cNvPr id="4" name="Agrupar 3">
            <a:extLst>
              <a:ext uri="{FF2B5EF4-FFF2-40B4-BE49-F238E27FC236}">
                <a16:creationId xmlns:a16="http://schemas.microsoft.com/office/drawing/2014/main" id="{8745C7B4-3221-3550-8DDB-570A545EDA43}"/>
              </a:ext>
            </a:extLst>
          </p:cNvPr>
          <p:cNvGrpSpPr/>
          <p:nvPr/>
        </p:nvGrpSpPr>
        <p:grpSpPr>
          <a:xfrm>
            <a:off x="1090295" y="2571400"/>
            <a:ext cx="10281691" cy="3702400"/>
            <a:chOff x="264389" y="1883060"/>
            <a:chExt cx="11784734" cy="3879729"/>
          </a:xfrm>
        </p:grpSpPr>
        <p:grpSp>
          <p:nvGrpSpPr>
            <p:cNvPr id="5" name="Agrupar 4">
              <a:extLst>
                <a:ext uri="{FF2B5EF4-FFF2-40B4-BE49-F238E27FC236}">
                  <a16:creationId xmlns:a16="http://schemas.microsoft.com/office/drawing/2014/main" id="{8C6FA5BE-A31C-3E51-F77A-08102319C058}"/>
                </a:ext>
              </a:extLst>
            </p:cNvPr>
            <p:cNvGrpSpPr/>
            <p:nvPr/>
          </p:nvGrpSpPr>
          <p:grpSpPr>
            <a:xfrm>
              <a:off x="853374" y="2537917"/>
              <a:ext cx="11195749" cy="500400"/>
              <a:chOff x="1041397" y="841092"/>
              <a:chExt cx="11195749" cy="500400"/>
            </a:xfrm>
          </p:grpSpPr>
          <p:sp>
            <p:nvSpPr>
              <p:cNvPr id="46" name="Retângulo: Cantos Arredondados 45">
                <a:extLst>
                  <a:ext uri="{FF2B5EF4-FFF2-40B4-BE49-F238E27FC236}">
                    <a16:creationId xmlns:a16="http://schemas.microsoft.com/office/drawing/2014/main" id="{3B66C2FD-5313-01F0-6AC4-9DCFE5223685}"/>
                  </a:ext>
                </a:extLst>
              </p:cNvPr>
              <p:cNvSpPr/>
              <p:nvPr/>
            </p:nvSpPr>
            <p:spPr>
              <a:xfrm>
                <a:off x="1041397" y="841092"/>
                <a:ext cx="11147559"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7" name="CaixaDeTexto 46">
                <a:extLst>
                  <a:ext uri="{FF2B5EF4-FFF2-40B4-BE49-F238E27FC236}">
                    <a16:creationId xmlns:a16="http://schemas.microsoft.com/office/drawing/2014/main" id="{F1BE4F23-F526-37F3-FAA4-109E2C829F94}"/>
                  </a:ext>
                </a:extLst>
              </p:cNvPr>
              <p:cNvSpPr txBox="1"/>
              <p:nvPr/>
            </p:nvSpPr>
            <p:spPr>
              <a:xfrm>
                <a:off x="1089586" y="886940"/>
                <a:ext cx="11147560" cy="387022"/>
              </a:xfrm>
              <a:prstGeom prst="rect">
                <a:avLst/>
              </a:prstGeom>
              <a:noFill/>
            </p:spPr>
            <p:txBody>
              <a:bodyPr wrap="square">
                <a:spAutoFit/>
              </a:bodyPr>
              <a:lstStyle/>
              <a:p>
                <a:r>
                  <a:rPr lang="pt-BR" dirty="0">
                    <a:solidFill>
                      <a:schemeClr val="bg2">
                        <a:lumMod val="25000"/>
                      </a:schemeClr>
                    </a:solidFill>
                  </a:rPr>
                  <a:t>Implantação de lojas virtuais, nas quais toda a interação e recibos são eletrônicos.</a:t>
                </a:r>
              </a:p>
            </p:txBody>
          </p:sp>
        </p:grpSp>
        <p:sp>
          <p:nvSpPr>
            <p:cNvPr id="19" name="Retângulo: Cantos Arredondados 18">
              <a:extLst>
                <a:ext uri="{FF2B5EF4-FFF2-40B4-BE49-F238E27FC236}">
                  <a16:creationId xmlns:a16="http://schemas.microsoft.com/office/drawing/2014/main" id="{E70EBC22-F215-E72E-A808-005B7002CFF1}"/>
                </a:ext>
              </a:extLst>
            </p:cNvPr>
            <p:cNvSpPr/>
            <p:nvPr/>
          </p:nvSpPr>
          <p:spPr>
            <a:xfrm>
              <a:off x="851733" y="3210845"/>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0" name="CaixaDeTexto 19">
              <a:extLst>
                <a:ext uri="{FF2B5EF4-FFF2-40B4-BE49-F238E27FC236}">
                  <a16:creationId xmlns:a16="http://schemas.microsoft.com/office/drawing/2014/main" id="{C4EFA325-BB39-8CB8-929E-06BB47E0C75C}"/>
                </a:ext>
              </a:extLst>
            </p:cNvPr>
            <p:cNvSpPr txBox="1"/>
            <p:nvPr/>
          </p:nvSpPr>
          <p:spPr>
            <a:xfrm>
              <a:off x="899920" y="3238964"/>
              <a:ext cx="10747511" cy="387021"/>
            </a:xfrm>
            <a:prstGeom prst="rect">
              <a:avLst/>
            </a:prstGeom>
            <a:noFill/>
          </p:spPr>
          <p:txBody>
            <a:bodyPr wrap="square">
              <a:spAutoFit/>
            </a:bodyPr>
            <a:lstStyle/>
            <a:p>
              <a:r>
                <a:rPr lang="pt-BR" dirty="0">
                  <a:solidFill>
                    <a:schemeClr val="bg2">
                      <a:lumMod val="25000"/>
                    </a:schemeClr>
                  </a:solidFill>
                </a:rPr>
                <a:t>R</a:t>
              </a:r>
              <a:r>
                <a:rPr lang="pt-BR" dirty="0">
                  <a:solidFill>
                    <a:schemeClr val="bg2">
                      <a:lumMod val="25000"/>
                    </a:schemeClr>
                  </a:solidFill>
                  <a:effectLst/>
                </a:rPr>
                <a:t>edução do consumo de papel.</a:t>
              </a:r>
              <a:endParaRPr lang="pt-BR" sz="2000" dirty="0">
                <a:solidFill>
                  <a:schemeClr val="bg2">
                    <a:lumMod val="25000"/>
                  </a:schemeClr>
                </a:solidFill>
              </a:endParaRPr>
            </a:p>
          </p:txBody>
        </p:sp>
        <p:sp>
          <p:nvSpPr>
            <p:cNvPr id="21" name="Retângulo: Cantos Arredondados 20">
              <a:extLst>
                <a:ext uri="{FF2B5EF4-FFF2-40B4-BE49-F238E27FC236}">
                  <a16:creationId xmlns:a16="http://schemas.microsoft.com/office/drawing/2014/main" id="{FC2B7B68-5CBF-D384-5335-C1BA5094E2E3}"/>
                </a:ext>
              </a:extLst>
            </p:cNvPr>
            <p:cNvSpPr/>
            <p:nvPr/>
          </p:nvSpPr>
          <p:spPr>
            <a:xfrm>
              <a:off x="851733" y="3883773"/>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2" name="CaixaDeTexto 21">
              <a:extLst>
                <a:ext uri="{FF2B5EF4-FFF2-40B4-BE49-F238E27FC236}">
                  <a16:creationId xmlns:a16="http://schemas.microsoft.com/office/drawing/2014/main" id="{38DF03AE-21E1-D828-FCFB-6F52C029BEC5}"/>
                </a:ext>
              </a:extLst>
            </p:cNvPr>
            <p:cNvSpPr txBox="1"/>
            <p:nvPr/>
          </p:nvSpPr>
          <p:spPr>
            <a:xfrm>
              <a:off x="899920" y="3943812"/>
              <a:ext cx="10242687" cy="387021"/>
            </a:xfrm>
            <a:prstGeom prst="rect">
              <a:avLst/>
            </a:prstGeom>
            <a:noFill/>
          </p:spPr>
          <p:txBody>
            <a:bodyPr wrap="square">
              <a:spAutoFit/>
            </a:bodyPr>
            <a:lstStyle/>
            <a:p>
              <a:r>
                <a:rPr lang="pt-BR" dirty="0">
                  <a:solidFill>
                    <a:schemeClr val="bg2">
                      <a:lumMod val="25000"/>
                    </a:schemeClr>
                  </a:solidFill>
                </a:rPr>
                <a:t>Uso de bancos de dados centralizados com informações acessíveis a todos.</a:t>
              </a:r>
              <a:endParaRPr lang="pt-BR" sz="2000" dirty="0">
                <a:solidFill>
                  <a:schemeClr val="bg2">
                    <a:lumMod val="25000"/>
                  </a:schemeClr>
                </a:solidFill>
              </a:endParaRPr>
            </a:p>
          </p:txBody>
        </p:sp>
        <p:sp>
          <p:nvSpPr>
            <p:cNvPr id="23" name="Retângulo: Cantos Arredondados 22">
              <a:extLst>
                <a:ext uri="{FF2B5EF4-FFF2-40B4-BE49-F238E27FC236}">
                  <a16:creationId xmlns:a16="http://schemas.microsoft.com/office/drawing/2014/main" id="{3B209410-B473-360C-FC82-2D5203E0895B}"/>
                </a:ext>
              </a:extLst>
            </p:cNvPr>
            <p:cNvSpPr/>
            <p:nvPr/>
          </p:nvSpPr>
          <p:spPr>
            <a:xfrm>
              <a:off x="851733" y="4573081"/>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4" name="CaixaDeTexto 23">
              <a:extLst>
                <a:ext uri="{FF2B5EF4-FFF2-40B4-BE49-F238E27FC236}">
                  <a16:creationId xmlns:a16="http://schemas.microsoft.com/office/drawing/2014/main" id="{B09DAF47-6A60-366D-53C0-4A66520EC3BC}"/>
                </a:ext>
              </a:extLst>
            </p:cNvPr>
            <p:cNvSpPr txBox="1"/>
            <p:nvPr/>
          </p:nvSpPr>
          <p:spPr>
            <a:xfrm>
              <a:off x="899921" y="4605583"/>
              <a:ext cx="11014211" cy="387021"/>
            </a:xfrm>
            <a:prstGeom prst="rect">
              <a:avLst/>
            </a:prstGeom>
            <a:noFill/>
          </p:spPr>
          <p:txBody>
            <a:bodyPr wrap="square">
              <a:spAutoFit/>
            </a:bodyPr>
            <a:lstStyle/>
            <a:p>
              <a:r>
                <a:rPr lang="pt-BR" dirty="0">
                  <a:solidFill>
                    <a:schemeClr val="bg2">
                      <a:lumMod val="25000"/>
                    </a:schemeClr>
                  </a:solidFill>
                </a:rPr>
                <a:t>Monitoramento do sistema elétrico, otimizando e balanceando a distribuição de energia.</a:t>
              </a:r>
              <a:endParaRPr lang="pt-BR" sz="2000" dirty="0">
                <a:solidFill>
                  <a:schemeClr val="bg2">
                    <a:lumMod val="25000"/>
                  </a:schemeClr>
                </a:solidFill>
              </a:endParaRPr>
            </a:p>
          </p:txBody>
        </p:sp>
        <p:sp>
          <p:nvSpPr>
            <p:cNvPr id="25" name="Retângulo: Cantos Arredondados 24">
              <a:extLst>
                <a:ext uri="{FF2B5EF4-FFF2-40B4-BE49-F238E27FC236}">
                  <a16:creationId xmlns:a16="http://schemas.microsoft.com/office/drawing/2014/main" id="{65A6CCD5-F673-6132-4BA3-599AE6684F94}"/>
                </a:ext>
              </a:extLst>
            </p:cNvPr>
            <p:cNvSpPr/>
            <p:nvPr/>
          </p:nvSpPr>
          <p:spPr>
            <a:xfrm>
              <a:off x="851733" y="5262389"/>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6" name="CaixaDeTexto 25">
              <a:extLst>
                <a:ext uri="{FF2B5EF4-FFF2-40B4-BE49-F238E27FC236}">
                  <a16:creationId xmlns:a16="http://schemas.microsoft.com/office/drawing/2014/main" id="{4DEAC10A-8557-F372-186B-36726D3DCE73}"/>
                </a:ext>
              </a:extLst>
            </p:cNvPr>
            <p:cNvSpPr txBox="1"/>
            <p:nvPr/>
          </p:nvSpPr>
          <p:spPr>
            <a:xfrm>
              <a:off x="899920" y="5307306"/>
              <a:ext cx="10966020" cy="387021"/>
            </a:xfrm>
            <a:prstGeom prst="rect">
              <a:avLst/>
            </a:prstGeom>
            <a:noFill/>
          </p:spPr>
          <p:txBody>
            <a:bodyPr wrap="square">
              <a:spAutoFit/>
            </a:bodyPr>
            <a:lstStyle/>
            <a:p>
              <a:r>
                <a:rPr lang="pt-BR" dirty="0">
                  <a:solidFill>
                    <a:schemeClr val="bg2">
                      <a:lumMod val="25000"/>
                    </a:schemeClr>
                  </a:solidFill>
                </a:rPr>
                <a:t>Virtualização de servidores.</a:t>
              </a:r>
              <a:r>
                <a:rPr lang="pt-BR" b="1" dirty="0">
                  <a:effectLst/>
                </a:rPr>
                <a:t> </a:t>
              </a:r>
              <a:endParaRPr lang="pt-BR" sz="2000" b="1" dirty="0"/>
            </a:p>
          </p:txBody>
        </p:sp>
        <p:sp>
          <p:nvSpPr>
            <p:cNvPr id="27" name="Elipse 26">
              <a:extLst>
                <a:ext uri="{FF2B5EF4-FFF2-40B4-BE49-F238E27FC236}">
                  <a16:creationId xmlns:a16="http://schemas.microsoft.com/office/drawing/2014/main" id="{075FF749-CFA4-04C4-B2D2-D375E6455071}"/>
                </a:ext>
              </a:extLst>
            </p:cNvPr>
            <p:cNvSpPr/>
            <p:nvPr/>
          </p:nvSpPr>
          <p:spPr>
            <a:xfrm>
              <a:off x="273914" y="1905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8" name="Conector reto 27">
              <a:extLst>
                <a:ext uri="{FF2B5EF4-FFF2-40B4-BE49-F238E27FC236}">
                  <a16:creationId xmlns:a16="http://schemas.microsoft.com/office/drawing/2014/main" id="{8AD9B8E3-B16B-6056-C623-5CE0CD895A5B}"/>
                </a:ext>
              </a:extLst>
            </p:cNvPr>
            <p:cNvCxnSpPr>
              <a:cxnSpLocks/>
            </p:cNvCxnSpPr>
            <p:nvPr/>
          </p:nvCxnSpPr>
          <p:spPr>
            <a:xfrm>
              <a:off x="492038" y="229746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eta: para a Direita 28">
              <a:extLst>
                <a:ext uri="{FF2B5EF4-FFF2-40B4-BE49-F238E27FC236}">
                  <a16:creationId xmlns:a16="http://schemas.microsoft.com/office/drawing/2014/main" id="{0B449B26-B736-A07C-0BD7-C5B186D9D490}"/>
                </a:ext>
              </a:extLst>
            </p:cNvPr>
            <p:cNvSpPr/>
            <p:nvPr/>
          </p:nvSpPr>
          <p:spPr>
            <a:xfrm>
              <a:off x="413397" y="2068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06F0543E-1CAC-2443-9453-29A6749C551E}"/>
                </a:ext>
              </a:extLst>
            </p:cNvPr>
            <p:cNvSpPr/>
            <p:nvPr/>
          </p:nvSpPr>
          <p:spPr>
            <a:xfrm>
              <a:off x="853374" y="1883060"/>
              <a:ext cx="11149200" cy="49873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1" name="CaixaDeTexto 30">
              <a:extLst>
                <a:ext uri="{FF2B5EF4-FFF2-40B4-BE49-F238E27FC236}">
                  <a16:creationId xmlns:a16="http://schemas.microsoft.com/office/drawing/2014/main" id="{F46C3AD1-68A7-18C4-2984-20A3D235FDB1}"/>
                </a:ext>
              </a:extLst>
            </p:cNvPr>
            <p:cNvSpPr txBox="1"/>
            <p:nvPr/>
          </p:nvSpPr>
          <p:spPr>
            <a:xfrm>
              <a:off x="901561" y="1927021"/>
              <a:ext cx="10350725" cy="387021"/>
            </a:xfrm>
            <a:prstGeom prst="rect">
              <a:avLst/>
            </a:prstGeom>
            <a:noFill/>
          </p:spPr>
          <p:txBody>
            <a:bodyPr wrap="square">
              <a:spAutoFit/>
            </a:bodyPr>
            <a:lstStyle/>
            <a:p>
              <a:r>
                <a:rPr lang="pt-BR" dirty="0">
                  <a:solidFill>
                    <a:schemeClr val="bg2">
                      <a:lumMod val="25000"/>
                    </a:schemeClr>
                  </a:solidFill>
                </a:rPr>
                <a:t>Transações eletrônicas sem utilização de documento impresso, as chamadas e-</a:t>
              </a:r>
              <a:r>
                <a:rPr lang="pt-BR" dirty="0" err="1">
                  <a:solidFill>
                    <a:schemeClr val="bg2">
                      <a:lumMod val="25000"/>
                    </a:schemeClr>
                  </a:solidFill>
                </a:rPr>
                <a:t>billing</a:t>
              </a:r>
              <a:r>
                <a:rPr lang="pt-BR" dirty="0">
                  <a:solidFill>
                    <a:schemeClr val="bg2">
                      <a:lumMod val="25000"/>
                    </a:schemeClr>
                  </a:solidFill>
                </a:rPr>
                <a:t>.</a:t>
              </a:r>
            </a:p>
          </p:txBody>
        </p:sp>
        <p:sp>
          <p:nvSpPr>
            <p:cNvPr id="32" name="Elipse 31">
              <a:extLst>
                <a:ext uri="{FF2B5EF4-FFF2-40B4-BE49-F238E27FC236}">
                  <a16:creationId xmlns:a16="http://schemas.microsoft.com/office/drawing/2014/main" id="{DE008030-8C36-AE45-F21C-AE14F75CB77E}"/>
                </a:ext>
              </a:extLst>
            </p:cNvPr>
            <p:cNvSpPr/>
            <p:nvPr/>
          </p:nvSpPr>
          <p:spPr>
            <a:xfrm>
              <a:off x="273914" y="25527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4E979488-D04C-4293-D17F-6FCB87A02049}"/>
                </a:ext>
              </a:extLst>
            </p:cNvPr>
            <p:cNvSpPr/>
            <p:nvPr/>
          </p:nvSpPr>
          <p:spPr>
            <a:xfrm>
              <a:off x="413397" y="27164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9971B747-BFF5-76B4-0D6B-21C99FBB8EEE}"/>
                </a:ext>
              </a:extLst>
            </p:cNvPr>
            <p:cNvSpPr/>
            <p:nvPr/>
          </p:nvSpPr>
          <p:spPr>
            <a:xfrm>
              <a:off x="273914" y="320999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Seta: para a Direita 34">
              <a:extLst>
                <a:ext uri="{FF2B5EF4-FFF2-40B4-BE49-F238E27FC236}">
                  <a16:creationId xmlns:a16="http://schemas.microsoft.com/office/drawing/2014/main" id="{2B3C5102-9B99-4D50-F21C-848B0635BFEC}"/>
                </a:ext>
              </a:extLst>
            </p:cNvPr>
            <p:cNvSpPr/>
            <p:nvPr/>
          </p:nvSpPr>
          <p:spPr>
            <a:xfrm>
              <a:off x="413397" y="337365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reto 35">
              <a:extLst>
                <a:ext uri="{FF2B5EF4-FFF2-40B4-BE49-F238E27FC236}">
                  <a16:creationId xmlns:a16="http://schemas.microsoft.com/office/drawing/2014/main" id="{30B767BF-AAD1-6085-4F27-8081ECFB2CCD}"/>
                </a:ext>
              </a:extLst>
            </p:cNvPr>
            <p:cNvCxnSpPr>
              <a:cxnSpLocks/>
            </p:cNvCxnSpPr>
            <p:nvPr/>
          </p:nvCxnSpPr>
          <p:spPr>
            <a:xfrm>
              <a:off x="492038" y="296421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7F08484B-8BA9-D3B1-F69A-775B96C8DD9F}"/>
                </a:ext>
              </a:extLst>
            </p:cNvPr>
            <p:cNvSpPr/>
            <p:nvPr/>
          </p:nvSpPr>
          <p:spPr>
            <a:xfrm>
              <a:off x="273914" y="391484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a Direita 37">
              <a:extLst>
                <a:ext uri="{FF2B5EF4-FFF2-40B4-BE49-F238E27FC236}">
                  <a16:creationId xmlns:a16="http://schemas.microsoft.com/office/drawing/2014/main" id="{C813101A-98B6-24AD-B5DE-0EB8BE521003}"/>
                </a:ext>
              </a:extLst>
            </p:cNvPr>
            <p:cNvSpPr/>
            <p:nvPr/>
          </p:nvSpPr>
          <p:spPr>
            <a:xfrm>
              <a:off x="413397" y="407850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Conector reto 38">
              <a:extLst>
                <a:ext uri="{FF2B5EF4-FFF2-40B4-BE49-F238E27FC236}">
                  <a16:creationId xmlns:a16="http://schemas.microsoft.com/office/drawing/2014/main" id="{E8FFB9EA-F9BF-B254-E0FB-EC0FBDE3CEAF}"/>
                </a:ext>
              </a:extLst>
            </p:cNvPr>
            <p:cNvCxnSpPr>
              <a:cxnSpLocks/>
            </p:cNvCxnSpPr>
            <p:nvPr/>
          </p:nvCxnSpPr>
          <p:spPr>
            <a:xfrm>
              <a:off x="492038" y="4326294"/>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F7E8C2CF-1ED0-6721-E2CD-86247E930777}"/>
                </a:ext>
              </a:extLst>
            </p:cNvPr>
            <p:cNvCxnSpPr>
              <a:cxnSpLocks/>
            </p:cNvCxnSpPr>
            <p:nvPr/>
          </p:nvCxnSpPr>
          <p:spPr>
            <a:xfrm>
              <a:off x="492038" y="3636215"/>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Elipse 40">
              <a:extLst>
                <a:ext uri="{FF2B5EF4-FFF2-40B4-BE49-F238E27FC236}">
                  <a16:creationId xmlns:a16="http://schemas.microsoft.com/office/drawing/2014/main" id="{E1CCA0B5-6405-6A2E-E44E-6D213805A147}"/>
                </a:ext>
              </a:extLst>
            </p:cNvPr>
            <p:cNvSpPr/>
            <p:nvPr/>
          </p:nvSpPr>
          <p:spPr>
            <a:xfrm>
              <a:off x="264389" y="4572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Seta: para a Direita 41">
              <a:extLst>
                <a:ext uri="{FF2B5EF4-FFF2-40B4-BE49-F238E27FC236}">
                  <a16:creationId xmlns:a16="http://schemas.microsoft.com/office/drawing/2014/main" id="{D2787BE6-FCBB-3DA6-CFC4-65D7EA89D1EF}"/>
                </a:ext>
              </a:extLst>
            </p:cNvPr>
            <p:cNvSpPr/>
            <p:nvPr/>
          </p:nvSpPr>
          <p:spPr>
            <a:xfrm>
              <a:off x="403872" y="4735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Elipse 42">
              <a:extLst>
                <a:ext uri="{FF2B5EF4-FFF2-40B4-BE49-F238E27FC236}">
                  <a16:creationId xmlns:a16="http://schemas.microsoft.com/office/drawing/2014/main" id="{15FD57DB-062E-B16F-A274-67FCB186B2BF}"/>
                </a:ext>
              </a:extLst>
            </p:cNvPr>
            <p:cNvSpPr/>
            <p:nvPr/>
          </p:nvSpPr>
          <p:spPr>
            <a:xfrm>
              <a:off x="264389" y="527691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Seta: para a Direita 43">
              <a:extLst>
                <a:ext uri="{FF2B5EF4-FFF2-40B4-BE49-F238E27FC236}">
                  <a16:creationId xmlns:a16="http://schemas.microsoft.com/office/drawing/2014/main" id="{15213E04-F3AF-EF6F-592B-69637F8B5395}"/>
                </a:ext>
              </a:extLst>
            </p:cNvPr>
            <p:cNvSpPr/>
            <p:nvPr/>
          </p:nvSpPr>
          <p:spPr>
            <a:xfrm>
              <a:off x="403872" y="54405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5" name="Conector reto 44">
              <a:extLst>
                <a:ext uri="{FF2B5EF4-FFF2-40B4-BE49-F238E27FC236}">
                  <a16:creationId xmlns:a16="http://schemas.microsoft.com/office/drawing/2014/main" id="{A91A92F1-40CF-235F-F244-354704FC920E}"/>
                </a:ext>
              </a:extLst>
            </p:cNvPr>
            <p:cNvCxnSpPr>
              <a:cxnSpLocks/>
            </p:cNvCxnSpPr>
            <p:nvPr/>
          </p:nvCxnSpPr>
          <p:spPr>
            <a:xfrm>
              <a:off x="482513" y="4998290"/>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43375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8" name="CaixaDeTexto 7">
            <a:extLst>
              <a:ext uri="{FF2B5EF4-FFF2-40B4-BE49-F238E27FC236}">
                <a16:creationId xmlns:a16="http://schemas.microsoft.com/office/drawing/2014/main" id="{6007CE9D-2C21-1E87-1EE7-0A015B695492}"/>
              </a:ext>
            </a:extLst>
          </p:cNvPr>
          <p:cNvSpPr txBox="1"/>
          <p:nvPr/>
        </p:nvSpPr>
        <p:spPr>
          <a:xfrm>
            <a:off x="1064894" y="2369621"/>
            <a:ext cx="7929379" cy="646331"/>
          </a:xfrm>
          <a:prstGeom prst="rect">
            <a:avLst/>
          </a:prstGeom>
          <a:noFill/>
        </p:spPr>
        <p:txBody>
          <a:bodyPr wrap="square">
            <a:spAutoFit/>
          </a:bodyPr>
          <a:lstStyle/>
          <a:p>
            <a:r>
              <a:rPr lang="pt-BR" dirty="0">
                <a:solidFill>
                  <a:schemeClr val="bg2">
                    <a:lumMod val="25000"/>
                  </a:schemeClr>
                </a:solidFill>
              </a:rPr>
              <a:t>Algumas companhias de TI, no ano de 2007, uniram-se e formaram o chamado </a:t>
            </a:r>
            <a:r>
              <a:rPr lang="pt-BR" b="1" dirty="0">
                <a:solidFill>
                  <a:schemeClr val="bg2">
                    <a:lumMod val="25000"/>
                  </a:schemeClr>
                </a:solidFill>
              </a:rPr>
              <a:t>Green Grid</a:t>
            </a:r>
            <a:r>
              <a:rPr lang="pt-BR" dirty="0">
                <a:solidFill>
                  <a:schemeClr val="bg2">
                    <a:lumMod val="25000"/>
                  </a:schemeClr>
                </a:solidFill>
              </a:rPr>
              <a:t>, entre as mais conhecidas estavam Intel, Dell, VMware, AMD.</a:t>
            </a:r>
          </a:p>
        </p:txBody>
      </p:sp>
      <p:sp>
        <p:nvSpPr>
          <p:cNvPr id="3" name="Espaço Reservado para Texto 26">
            <a:extLst>
              <a:ext uri="{FF2B5EF4-FFF2-40B4-BE49-F238E27FC236}">
                <a16:creationId xmlns:a16="http://schemas.microsoft.com/office/drawing/2014/main" id="{5661FC61-74BB-0A59-754A-4A3E0663DBB4}"/>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Métricas e o </a:t>
            </a:r>
            <a:r>
              <a:rPr lang="pt-BR" sz="2800" dirty="0" err="1">
                <a:solidFill>
                  <a:schemeClr val="tx1"/>
                </a:solidFill>
              </a:rPr>
              <a:t>green</a:t>
            </a:r>
            <a:r>
              <a:rPr lang="pt-BR" sz="2800" dirty="0">
                <a:solidFill>
                  <a:schemeClr val="tx1"/>
                </a:solidFill>
              </a:rPr>
              <a:t> grid</a:t>
            </a:r>
          </a:p>
        </p:txBody>
      </p:sp>
      <p:grpSp>
        <p:nvGrpSpPr>
          <p:cNvPr id="6" name="Agrupar 5">
            <a:extLst>
              <a:ext uri="{FF2B5EF4-FFF2-40B4-BE49-F238E27FC236}">
                <a16:creationId xmlns:a16="http://schemas.microsoft.com/office/drawing/2014/main" id="{DE8D0B70-FCDA-7212-D34F-D6F352B5F781}"/>
              </a:ext>
            </a:extLst>
          </p:cNvPr>
          <p:cNvGrpSpPr/>
          <p:nvPr/>
        </p:nvGrpSpPr>
        <p:grpSpPr>
          <a:xfrm>
            <a:off x="1064894" y="4054378"/>
            <a:ext cx="10153650" cy="891806"/>
            <a:chOff x="753036" y="2264253"/>
            <a:chExt cx="10373081" cy="947787"/>
          </a:xfrm>
        </p:grpSpPr>
        <p:sp>
          <p:nvSpPr>
            <p:cNvPr id="7" name="CaixaDeTexto 6">
              <a:extLst>
                <a:ext uri="{FF2B5EF4-FFF2-40B4-BE49-F238E27FC236}">
                  <a16:creationId xmlns:a16="http://schemas.microsoft.com/office/drawing/2014/main" id="{CBB1CB80-BB12-C9B5-F62D-96DEA0E2881A}"/>
                </a:ext>
              </a:extLst>
            </p:cNvPr>
            <p:cNvSpPr txBox="1"/>
            <p:nvPr/>
          </p:nvSpPr>
          <p:spPr>
            <a:xfrm>
              <a:off x="972468" y="2328878"/>
              <a:ext cx="10153649" cy="883161"/>
            </a:xfrm>
            <a:prstGeom prst="rect">
              <a:avLst/>
            </a:prstGeom>
            <a:noFill/>
          </p:spPr>
          <p:txBody>
            <a:bodyPr wrap="square">
              <a:spAutoFit/>
            </a:bodyPr>
            <a:lstStyle/>
            <a:p>
              <a:r>
                <a:rPr lang="pt-BR" sz="2400" b="1" dirty="0">
                  <a:effectLst/>
                </a:rPr>
                <a:t>Propósito</a:t>
              </a:r>
              <a:r>
                <a:rPr lang="pt-BR" sz="2400" dirty="0">
                  <a:effectLst/>
                </a:rPr>
                <a:t>: propagar práticas que melhorariam a eficiência no consumo de energia em data center.</a:t>
              </a:r>
            </a:p>
          </p:txBody>
        </p:sp>
        <p:sp>
          <p:nvSpPr>
            <p:cNvPr id="9" name="Retângulo: Cantos Arredondados 8">
              <a:extLst>
                <a:ext uri="{FF2B5EF4-FFF2-40B4-BE49-F238E27FC236}">
                  <a16:creationId xmlns:a16="http://schemas.microsoft.com/office/drawing/2014/main" id="{FA967D53-FEEA-E55E-2EDE-C2B92D568FE3}"/>
                </a:ext>
              </a:extLst>
            </p:cNvPr>
            <p:cNvSpPr/>
            <p:nvPr/>
          </p:nvSpPr>
          <p:spPr>
            <a:xfrm flipH="1">
              <a:off x="753036" y="2264253"/>
              <a:ext cx="46707" cy="947787"/>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4" name="Gráfico 13" descr="Planta com preenchimento sólido">
            <a:extLst>
              <a:ext uri="{FF2B5EF4-FFF2-40B4-BE49-F238E27FC236}">
                <a16:creationId xmlns:a16="http://schemas.microsoft.com/office/drawing/2014/main" id="{23507B07-35A2-D1E2-282F-FA74FD20F03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02261" y="2168718"/>
            <a:ext cx="914400" cy="914400"/>
          </a:xfrm>
          <a:prstGeom prst="rect">
            <a:avLst/>
          </a:prstGeom>
        </p:spPr>
      </p:pic>
    </p:spTree>
    <p:extLst>
      <p:ext uri="{BB962C8B-B14F-4D97-AF65-F5344CB8AC3E}">
        <p14:creationId xmlns:p14="http://schemas.microsoft.com/office/powerpoint/2010/main" val="19339868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ângulo: Cantos Arredondados 20">
            <a:extLst>
              <a:ext uri="{FF2B5EF4-FFF2-40B4-BE49-F238E27FC236}">
                <a16:creationId xmlns:a16="http://schemas.microsoft.com/office/drawing/2014/main" id="{5E867FD6-6D5F-5509-77F0-FA1AD92CE808}"/>
              </a:ext>
            </a:extLst>
          </p:cNvPr>
          <p:cNvSpPr/>
          <p:nvPr/>
        </p:nvSpPr>
        <p:spPr>
          <a:xfrm>
            <a:off x="1678306" y="3083896"/>
            <a:ext cx="2921394" cy="279874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3" name="Espaço Reservado para Texto 26">
            <a:extLst>
              <a:ext uri="{FF2B5EF4-FFF2-40B4-BE49-F238E27FC236}">
                <a16:creationId xmlns:a16="http://schemas.microsoft.com/office/drawing/2014/main" id="{5661FC61-74BB-0A59-754A-4A3E0663DBB4}"/>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PUE</a:t>
            </a:r>
            <a:r>
              <a:rPr lang="pt-BR" sz="2800" dirty="0">
                <a:solidFill>
                  <a:schemeClr val="tx1"/>
                </a:solidFill>
              </a:rPr>
              <a:t> – Power </a:t>
            </a:r>
            <a:r>
              <a:rPr lang="pt-BR" sz="2800" dirty="0" err="1">
                <a:solidFill>
                  <a:schemeClr val="tx1"/>
                </a:solidFill>
              </a:rPr>
              <a:t>Usage</a:t>
            </a:r>
            <a:r>
              <a:rPr lang="pt-BR" sz="2800" dirty="0">
                <a:solidFill>
                  <a:schemeClr val="tx1"/>
                </a:solidFill>
              </a:rPr>
              <a:t> </a:t>
            </a:r>
            <a:r>
              <a:rPr lang="pt-BR" sz="2800" dirty="0" err="1">
                <a:solidFill>
                  <a:schemeClr val="tx1"/>
                </a:solidFill>
              </a:rPr>
              <a:t>Efficiency</a:t>
            </a:r>
            <a:endParaRPr lang="pt-BR" sz="2800" dirty="0">
              <a:solidFill>
                <a:schemeClr val="tx1"/>
              </a:solidFill>
            </a:endParaRPr>
          </a:p>
        </p:txBody>
      </p:sp>
      <p:sp>
        <p:nvSpPr>
          <p:cNvPr id="4" name="Retângulo: Cantos Arredondados 3">
            <a:extLst>
              <a:ext uri="{FF2B5EF4-FFF2-40B4-BE49-F238E27FC236}">
                <a16:creationId xmlns:a16="http://schemas.microsoft.com/office/drawing/2014/main" id="{6C4305E6-DD4E-4298-EE71-B06A0FC66218}"/>
              </a:ext>
            </a:extLst>
          </p:cNvPr>
          <p:cNvSpPr/>
          <p:nvPr/>
        </p:nvSpPr>
        <p:spPr>
          <a:xfrm>
            <a:off x="4343610" y="1828433"/>
            <a:ext cx="3504777" cy="78105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78A675BB-8A5D-5DAB-9802-16D9EC7855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9699" y="1901091"/>
            <a:ext cx="2992597" cy="635733"/>
          </a:xfrm>
          <a:prstGeom prst="rect">
            <a:avLst/>
          </a:prstGeom>
        </p:spPr>
      </p:pic>
      <p:sp>
        <p:nvSpPr>
          <p:cNvPr id="12" name="CaixaDeTexto 11">
            <a:extLst>
              <a:ext uri="{FF2B5EF4-FFF2-40B4-BE49-F238E27FC236}">
                <a16:creationId xmlns:a16="http://schemas.microsoft.com/office/drawing/2014/main" id="{5441D92F-B897-9B1C-7618-8DA4DA48ABF6}"/>
              </a:ext>
            </a:extLst>
          </p:cNvPr>
          <p:cNvSpPr txBox="1"/>
          <p:nvPr/>
        </p:nvSpPr>
        <p:spPr>
          <a:xfrm>
            <a:off x="1019175" y="2631927"/>
            <a:ext cx="3830638"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 Cenário fictício em um data center:</a:t>
            </a:r>
          </a:p>
        </p:txBody>
      </p:sp>
      <p:pic>
        <p:nvPicPr>
          <p:cNvPr id="14" name="Imagem 13">
            <a:extLst>
              <a:ext uri="{FF2B5EF4-FFF2-40B4-BE49-F238E27FC236}">
                <a16:creationId xmlns:a16="http://schemas.microsoft.com/office/drawing/2014/main" id="{A8C4E316-FC2E-D5BC-8CA2-02871CFE7D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42338" y="3206946"/>
            <a:ext cx="2593329" cy="2574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CaixaDeTexto 14">
            <a:extLst>
              <a:ext uri="{FF2B5EF4-FFF2-40B4-BE49-F238E27FC236}">
                <a16:creationId xmlns:a16="http://schemas.microsoft.com/office/drawing/2014/main" id="{CAF71F79-C88C-9501-8E19-EA573961BE33}"/>
              </a:ext>
            </a:extLst>
          </p:cNvPr>
          <p:cNvSpPr txBox="1"/>
          <p:nvPr/>
        </p:nvSpPr>
        <p:spPr>
          <a:xfrm>
            <a:off x="1678306" y="5837537"/>
            <a:ext cx="2477313" cy="307777"/>
          </a:xfrm>
          <a:prstGeom prst="rect">
            <a:avLst/>
          </a:prstGeom>
          <a:noFill/>
        </p:spPr>
        <p:txBody>
          <a:bodyPr wrap="square">
            <a:spAutoFit/>
          </a:bodyPr>
          <a:lstStyle/>
          <a:p>
            <a:r>
              <a:rPr lang="pt-BR" sz="1400" dirty="0">
                <a:effectLst/>
              </a:rPr>
              <a:t>Consumo de um Data Center. </a:t>
            </a:r>
            <a:endParaRPr lang="pt-BR" sz="1400" dirty="0"/>
          </a:p>
        </p:txBody>
      </p:sp>
      <p:sp>
        <p:nvSpPr>
          <p:cNvPr id="16" name="Retângulo: Cantos Arredondados 15">
            <a:extLst>
              <a:ext uri="{FF2B5EF4-FFF2-40B4-BE49-F238E27FC236}">
                <a16:creationId xmlns:a16="http://schemas.microsoft.com/office/drawing/2014/main" id="{A341CB73-9D70-70EC-97E9-7D9B9E739172}"/>
              </a:ext>
            </a:extLst>
          </p:cNvPr>
          <p:cNvSpPr/>
          <p:nvPr/>
        </p:nvSpPr>
        <p:spPr>
          <a:xfrm>
            <a:off x="7592296" y="3321953"/>
            <a:ext cx="3504777" cy="78105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D14DC927-28D8-1937-922B-4B1EF681C102}"/>
              </a:ext>
            </a:extLst>
          </p:cNvPr>
          <p:cNvPicPr>
            <a:picLocks noChangeAspect="1"/>
          </p:cNvPicPr>
          <p:nvPr/>
        </p:nvPicPr>
        <p:blipFill>
          <a:blip r:embed="rId5"/>
          <a:stretch>
            <a:fillRect/>
          </a:stretch>
        </p:blipFill>
        <p:spPr>
          <a:xfrm>
            <a:off x="8258834" y="3402598"/>
            <a:ext cx="2171700" cy="581025"/>
          </a:xfrm>
          <a:prstGeom prst="rect">
            <a:avLst/>
          </a:prstGeom>
        </p:spPr>
      </p:pic>
      <p:sp>
        <p:nvSpPr>
          <p:cNvPr id="22" name="Seta: para a Direita 21">
            <a:extLst>
              <a:ext uri="{FF2B5EF4-FFF2-40B4-BE49-F238E27FC236}">
                <a16:creationId xmlns:a16="http://schemas.microsoft.com/office/drawing/2014/main" id="{DA9639C7-1E7F-D494-DBCC-02A0AA71E962}"/>
              </a:ext>
            </a:extLst>
          </p:cNvPr>
          <p:cNvSpPr/>
          <p:nvPr/>
        </p:nvSpPr>
        <p:spPr>
          <a:xfrm>
            <a:off x="5323840" y="3983623"/>
            <a:ext cx="1513840" cy="523220"/>
          </a:xfrm>
          <a:prstGeom prst="rightArrow">
            <a:avLst/>
          </a:prstGeom>
          <a:solidFill>
            <a:srgbClr val="1C8B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146803DA-8507-7020-E929-A3E368160C1D}"/>
              </a:ext>
            </a:extLst>
          </p:cNvPr>
          <p:cNvSpPr txBox="1"/>
          <p:nvPr/>
        </p:nvSpPr>
        <p:spPr>
          <a:xfrm>
            <a:off x="7487145" y="4506843"/>
            <a:ext cx="3830638"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Não existem dados concretos sobre </a:t>
            </a:r>
            <a:r>
              <a:rPr lang="pt-BR" dirty="0" err="1">
                <a:solidFill>
                  <a:schemeClr val="bg2">
                    <a:lumMod val="25000"/>
                  </a:schemeClr>
                </a:solidFill>
              </a:rPr>
              <a:t>PUE</a:t>
            </a:r>
            <a:r>
              <a:rPr lang="pt-BR" dirty="0">
                <a:solidFill>
                  <a:schemeClr val="bg2">
                    <a:lumMod val="25000"/>
                  </a:schemeClr>
                </a:solidFill>
              </a:rPr>
              <a:t> em data centers ativos.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err="1">
                <a:solidFill>
                  <a:schemeClr val="bg2">
                    <a:lumMod val="25000"/>
                  </a:schemeClr>
                </a:solidFill>
              </a:rPr>
              <a:t>PUE</a:t>
            </a:r>
            <a:r>
              <a:rPr lang="pt-BR" dirty="0">
                <a:solidFill>
                  <a:schemeClr val="bg2">
                    <a:lumMod val="25000"/>
                  </a:schemeClr>
                </a:solidFill>
              </a:rPr>
              <a:t> maior ou igual a 3 representa um data center ineficiente.</a:t>
            </a:r>
          </a:p>
        </p:txBody>
      </p:sp>
      <p:cxnSp>
        <p:nvCxnSpPr>
          <p:cNvPr id="5" name="Conector reto 4">
            <a:extLst>
              <a:ext uri="{FF2B5EF4-FFF2-40B4-BE49-F238E27FC236}">
                <a16:creationId xmlns:a16="http://schemas.microsoft.com/office/drawing/2014/main" id="{8ADB4B3A-F2E2-4F8A-73BD-626A208992B1}"/>
              </a:ext>
            </a:extLst>
          </p:cNvPr>
          <p:cNvCxnSpPr>
            <a:cxnSpLocks/>
          </p:cNvCxnSpPr>
          <p:nvPr/>
        </p:nvCxnSpPr>
        <p:spPr>
          <a:xfrm>
            <a:off x="1775555" y="6145314"/>
            <a:ext cx="298694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3890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8E2A678-A155-AC2A-F310-164E27C47681}"/>
              </a:ext>
            </a:extLst>
          </p:cNvPr>
          <p:cNvSpPr>
            <a:spLocks noGrp="1"/>
          </p:cNvSpPr>
          <p:nvPr>
            <p:ph type="body" sz="quarter" idx="10"/>
          </p:nvPr>
        </p:nvSpPr>
        <p:spPr/>
        <p:txBody>
          <a:bodyPr/>
          <a:lstStyle/>
          <a:p>
            <a:r>
              <a:rPr lang="pt-BR" dirty="0"/>
              <a:t>Tecnologia verde</a:t>
            </a:r>
          </a:p>
        </p:txBody>
      </p:sp>
      <p:sp>
        <p:nvSpPr>
          <p:cNvPr id="3" name="Espaço Reservado para Texto 26">
            <a:extLst>
              <a:ext uri="{FF2B5EF4-FFF2-40B4-BE49-F238E27FC236}">
                <a16:creationId xmlns:a16="http://schemas.microsoft.com/office/drawing/2014/main" id="{5661FC61-74BB-0A59-754A-4A3E0663DBB4}"/>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DCiE</a:t>
            </a:r>
            <a:r>
              <a:rPr lang="pt-BR" sz="2800" dirty="0">
                <a:solidFill>
                  <a:schemeClr val="tx1"/>
                </a:solidFill>
              </a:rPr>
              <a:t> – Data Center </a:t>
            </a:r>
            <a:r>
              <a:rPr lang="pt-BR" sz="2800" dirty="0" err="1">
                <a:solidFill>
                  <a:schemeClr val="tx1"/>
                </a:solidFill>
              </a:rPr>
              <a:t>Infrastructure</a:t>
            </a:r>
            <a:r>
              <a:rPr lang="pt-BR" sz="2800" dirty="0">
                <a:solidFill>
                  <a:schemeClr val="tx1"/>
                </a:solidFill>
              </a:rPr>
              <a:t> </a:t>
            </a:r>
            <a:r>
              <a:rPr lang="pt-BR" sz="2800" dirty="0" err="1">
                <a:solidFill>
                  <a:schemeClr val="tx1"/>
                </a:solidFill>
              </a:rPr>
              <a:t>Efficiency</a:t>
            </a:r>
            <a:endParaRPr lang="pt-BR" sz="2800" dirty="0">
              <a:solidFill>
                <a:schemeClr val="tx1"/>
              </a:solidFill>
            </a:endParaRPr>
          </a:p>
        </p:txBody>
      </p:sp>
      <p:sp>
        <p:nvSpPr>
          <p:cNvPr id="4" name="Retângulo: Cantos Arredondados 3">
            <a:extLst>
              <a:ext uri="{FF2B5EF4-FFF2-40B4-BE49-F238E27FC236}">
                <a16:creationId xmlns:a16="http://schemas.microsoft.com/office/drawing/2014/main" id="{6C4305E6-DD4E-4298-EE71-B06A0FC66218}"/>
              </a:ext>
            </a:extLst>
          </p:cNvPr>
          <p:cNvSpPr/>
          <p:nvPr/>
        </p:nvSpPr>
        <p:spPr>
          <a:xfrm>
            <a:off x="4343612" y="3987434"/>
            <a:ext cx="3504777" cy="78105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5441D92F-B897-9B1C-7618-8DA4DA48ABF6}"/>
              </a:ext>
            </a:extLst>
          </p:cNvPr>
          <p:cNvSpPr txBox="1"/>
          <p:nvPr/>
        </p:nvSpPr>
        <p:spPr>
          <a:xfrm>
            <a:off x="1019174" y="2866614"/>
            <a:ext cx="10395059" cy="369332"/>
          </a:xfrm>
          <a:prstGeom prst="rect">
            <a:avLst/>
          </a:prstGeom>
          <a:noFill/>
        </p:spPr>
        <p:txBody>
          <a:bodyPr wrap="square">
            <a:spAutoFit/>
          </a:bodyPr>
          <a:lstStyle/>
          <a:p>
            <a:r>
              <a:rPr lang="pt-BR" dirty="0">
                <a:solidFill>
                  <a:schemeClr val="bg2">
                    <a:lumMod val="25000"/>
                  </a:schemeClr>
                </a:solidFill>
              </a:rPr>
              <a:t>Utilizado para definir a porcentagem de eficiência relacionada à carga de T.I. sobre a carga da infraestrutura.</a:t>
            </a:r>
          </a:p>
        </p:txBody>
      </p:sp>
      <p:pic>
        <p:nvPicPr>
          <p:cNvPr id="6" name="Imagem 5">
            <a:extLst>
              <a:ext uri="{FF2B5EF4-FFF2-40B4-BE49-F238E27FC236}">
                <a16:creationId xmlns:a16="http://schemas.microsoft.com/office/drawing/2014/main" id="{8177C98F-2BF8-E4B9-BC3E-FDB611EF09D8}"/>
              </a:ext>
            </a:extLst>
          </p:cNvPr>
          <p:cNvPicPr>
            <a:picLocks noChangeAspect="1"/>
          </p:cNvPicPr>
          <p:nvPr/>
        </p:nvPicPr>
        <p:blipFill>
          <a:blip r:embed="rId3"/>
          <a:stretch>
            <a:fillRect/>
          </a:stretch>
        </p:blipFill>
        <p:spPr>
          <a:xfrm>
            <a:off x="4643437" y="4152900"/>
            <a:ext cx="2905125" cy="428625"/>
          </a:xfrm>
          <a:prstGeom prst="rect">
            <a:avLst/>
          </a:prstGeom>
        </p:spPr>
      </p:pic>
    </p:spTree>
    <p:extLst>
      <p:ext uri="{BB962C8B-B14F-4D97-AF65-F5344CB8AC3E}">
        <p14:creationId xmlns:p14="http://schemas.microsoft.com/office/powerpoint/2010/main" val="9825316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9B4D1FDC-8518-9A13-2CEB-85AE7AA8739B}"/>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l="23336" r="23336"/>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p:txBody>
          <a:bodyPr/>
          <a:lstStyle/>
          <a:p>
            <a:r>
              <a:rPr lang="pt-BR" dirty="0"/>
              <a:t>Gestão da segurança do Data center</a:t>
            </a:r>
          </a:p>
        </p:txBody>
      </p:sp>
    </p:spTree>
    <p:extLst>
      <p:ext uri="{BB962C8B-B14F-4D97-AF65-F5344CB8AC3E}">
        <p14:creationId xmlns:p14="http://schemas.microsoft.com/office/powerpoint/2010/main" val="3180251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Normas aplicadas</a:t>
            </a:r>
          </a:p>
        </p:txBody>
      </p:sp>
      <p:grpSp>
        <p:nvGrpSpPr>
          <p:cNvPr id="3" name="Agrupar 2">
            <a:extLst>
              <a:ext uri="{FF2B5EF4-FFF2-40B4-BE49-F238E27FC236}">
                <a16:creationId xmlns:a16="http://schemas.microsoft.com/office/drawing/2014/main" id="{1762C8BC-5ED6-7732-2EA4-C20376C5A31F}"/>
              </a:ext>
            </a:extLst>
          </p:cNvPr>
          <p:cNvGrpSpPr/>
          <p:nvPr/>
        </p:nvGrpSpPr>
        <p:grpSpPr>
          <a:xfrm>
            <a:off x="1071560" y="2167862"/>
            <a:ext cx="10153651" cy="1261138"/>
            <a:chOff x="753035" y="2264253"/>
            <a:chExt cx="10373082" cy="1340303"/>
          </a:xfrm>
        </p:grpSpPr>
        <p:sp>
          <p:nvSpPr>
            <p:cNvPr id="4" name="CaixaDeTexto 3">
              <a:extLst>
                <a:ext uri="{FF2B5EF4-FFF2-40B4-BE49-F238E27FC236}">
                  <a16:creationId xmlns:a16="http://schemas.microsoft.com/office/drawing/2014/main" id="{CD7AD233-36E6-1848-0636-EC65A55274F2}"/>
                </a:ext>
              </a:extLst>
            </p:cNvPr>
            <p:cNvSpPr txBox="1"/>
            <p:nvPr/>
          </p:nvSpPr>
          <p:spPr>
            <a:xfrm>
              <a:off x="972468" y="2328879"/>
              <a:ext cx="10153649" cy="1275677"/>
            </a:xfrm>
            <a:prstGeom prst="rect">
              <a:avLst/>
            </a:prstGeom>
            <a:noFill/>
          </p:spPr>
          <p:txBody>
            <a:bodyPr wrap="square">
              <a:spAutoFit/>
            </a:bodyPr>
            <a:lstStyle/>
            <a:p>
              <a:r>
                <a:rPr lang="pt-BR" sz="2400" dirty="0">
                  <a:effectLst/>
                </a:rPr>
                <a:t>Para que todas as regras sejam cumpridas de forma eficiente, as normas da segurança devem ser seguidas com a fiel observância de controles, regras e diretrizes.</a:t>
              </a:r>
            </a:p>
          </p:txBody>
        </p:sp>
        <p:sp>
          <p:nvSpPr>
            <p:cNvPr id="6" name="Retângulo: Cantos Arredondados 5">
              <a:extLst>
                <a:ext uri="{FF2B5EF4-FFF2-40B4-BE49-F238E27FC236}">
                  <a16:creationId xmlns:a16="http://schemas.microsoft.com/office/drawing/2014/main" id="{7D004ADB-6B56-CA40-1CFE-78A099B167CD}"/>
                </a:ext>
              </a:extLst>
            </p:cNvPr>
            <p:cNvSpPr/>
            <p:nvPr/>
          </p:nvSpPr>
          <p:spPr>
            <a:xfrm flipH="1">
              <a:off x="753035" y="2264253"/>
              <a:ext cx="46707" cy="1340303"/>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8" name="Imagem 7">
            <a:extLst>
              <a:ext uri="{FF2B5EF4-FFF2-40B4-BE49-F238E27FC236}">
                <a16:creationId xmlns:a16="http://schemas.microsoft.com/office/drawing/2014/main" id="{2F9540F9-C3CA-B92D-9F65-AE225DFE62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09" y="4216221"/>
            <a:ext cx="10631027" cy="1802163"/>
          </a:xfrm>
          <a:prstGeom prst="rect">
            <a:avLst/>
          </a:prstGeom>
        </p:spPr>
      </p:pic>
    </p:spTree>
    <p:extLst>
      <p:ext uri="{BB962C8B-B14F-4D97-AF65-F5344CB8AC3E}">
        <p14:creationId xmlns:p14="http://schemas.microsoft.com/office/powerpoint/2010/main" val="24680035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Normas aplicadas</a:t>
            </a:r>
          </a:p>
        </p:txBody>
      </p:sp>
      <p:sp>
        <p:nvSpPr>
          <p:cNvPr id="7" name="Espaço Reservado para Texto 26">
            <a:extLst>
              <a:ext uri="{FF2B5EF4-FFF2-40B4-BE49-F238E27FC236}">
                <a16:creationId xmlns:a16="http://schemas.microsoft.com/office/drawing/2014/main" id="{68710077-DBA9-49F5-B79A-9458D34BE5CB}"/>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Como obter a certificação ISO/IEC 27001:2013</a:t>
            </a:r>
          </a:p>
        </p:txBody>
      </p:sp>
      <p:sp>
        <p:nvSpPr>
          <p:cNvPr id="9" name="CaixaDeTexto 8">
            <a:extLst>
              <a:ext uri="{FF2B5EF4-FFF2-40B4-BE49-F238E27FC236}">
                <a16:creationId xmlns:a16="http://schemas.microsoft.com/office/drawing/2014/main" id="{A461358B-E2CB-DC9E-11D7-8B0F3C934AEB}"/>
              </a:ext>
            </a:extLst>
          </p:cNvPr>
          <p:cNvSpPr txBox="1"/>
          <p:nvPr/>
        </p:nvSpPr>
        <p:spPr>
          <a:xfrm>
            <a:off x="1019175" y="5207869"/>
            <a:ext cx="3116273" cy="307777"/>
          </a:xfrm>
          <a:prstGeom prst="rect">
            <a:avLst/>
          </a:prstGeom>
          <a:noFill/>
        </p:spPr>
        <p:txBody>
          <a:bodyPr wrap="square">
            <a:spAutoFit/>
          </a:bodyPr>
          <a:lstStyle/>
          <a:p>
            <a:r>
              <a:rPr lang="pt-BR" sz="1400" dirty="0">
                <a:effectLst/>
              </a:rPr>
              <a:t>ISO/IEC 27001:2013.</a:t>
            </a:r>
            <a:endParaRPr lang="pt-BR" sz="1400" dirty="0"/>
          </a:p>
        </p:txBody>
      </p:sp>
      <p:pic>
        <p:nvPicPr>
          <p:cNvPr id="10" name="Imagem 9">
            <a:extLst>
              <a:ext uri="{FF2B5EF4-FFF2-40B4-BE49-F238E27FC236}">
                <a16:creationId xmlns:a16="http://schemas.microsoft.com/office/drawing/2014/main" id="{AA702527-8CBE-9B39-D491-1A773A754B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91827" y="2298699"/>
            <a:ext cx="3570967" cy="2828206"/>
          </a:xfrm>
          <a:prstGeom prst="rect">
            <a:avLst/>
          </a:prstGeom>
        </p:spPr>
      </p:pic>
      <p:sp>
        <p:nvSpPr>
          <p:cNvPr id="11" name="CaixaDeTexto 10">
            <a:extLst>
              <a:ext uri="{FF2B5EF4-FFF2-40B4-BE49-F238E27FC236}">
                <a16:creationId xmlns:a16="http://schemas.microsoft.com/office/drawing/2014/main" id="{D3F39B8D-E0ED-FB16-E840-6A0B3316E6CF}"/>
              </a:ext>
            </a:extLst>
          </p:cNvPr>
          <p:cNvSpPr txBox="1"/>
          <p:nvPr/>
        </p:nvSpPr>
        <p:spPr>
          <a:xfrm>
            <a:off x="4921578" y="2298699"/>
            <a:ext cx="6251247" cy="313932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Para obter a certificação da norma, as empresas passam por auditorias realizadas por entidades certificadoras autorizadas pela ISO.</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As auditorias verificam a conformidade com a norma, analisam a documentação de segurança e identificam inconformidades nos processos.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empresa faz as adequações necessárias após a primeira auditoria e passa por uma auditoria final externa para obter o certificado.</a:t>
            </a:r>
          </a:p>
        </p:txBody>
      </p:sp>
      <p:cxnSp>
        <p:nvCxnSpPr>
          <p:cNvPr id="2" name="Conector reto 1">
            <a:extLst>
              <a:ext uri="{FF2B5EF4-FFF2-40B4-BE49-F238E27FC236}">
                <a16:creationId xmlns:a16="http://schemas.microsoft.com/office/drawing/2014/main" id="{66A26771-733E-D171-AE0C-614706C90D9D}"/>
              </a:ext>
            </a:extLst>
          </p:cNvPr>
          <p:cNvCxnSpPr>
            <a:cxnSpLocks/>
          </p:cNvCxnSpPr>
          <p:nvPr/>
        </p:nvCxnSpPr>
        <p:spPr>
          <a:xfrm>
            <a:off x="1107955" y="5515646"/>
            <a:ext cx="297192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8770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Normas aplicadas</a:t>
            </a:r>
          </a:p>
        </p:txBody>
      </p:sp>
      <p:sp>
        <p:nvSpPr>
          <p:cNvPr id="7" name="Espaço Reservado para Texto 26">
            <a:extLst>
              <a:ext uri="{FF2B5EF4-FFF2-40B4-BE49-F238E27FC236}">
                <a16:creationId xmlns:a16="http://schemas.microsoft.com/office/drawing/2014/main" id="{68710077-DBA9-49F5-B79A-9458D34BE5CB}"/>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Benefícios no uso da norma ISO/IEC 27001:2013</a:t>
            </a:r>
          </a:p>
        </p:txBody>
      </p:sp>
      <p:sp>
        <p:nvSpPr>
          <p:cNvPr id="2" name="CaixaDeTexto 1">
            <a:extLst>
              <a:ext uri="{FF2B5EF4-FFF2-40B4-BE49-F238E27FC236}">
                <a16:creationId xmlns:a16="http://schemas.microsoft.com/office/drawing/2014/main" id="{FC28CBC6-AFA4-BD36-6766-090D1DB7941A}"/>
              </a:ext>
            </a:extLst>
          </p:cNvPr>
          <p:cNvSpPr txBox="1"/>
          <p:nvPr/>
        </p:nvSpPr>
        <p:spPr>
          <a:xfrm>
            <a:off x="966787" y="1846262"/>
            <a:ext cx="10258425" cy="369332"/>
          </a:xfrm>
          <a:prstGeom prst="rect">
            <a:avLst/>
          </a:prstGeom>
          <a:noFill/>
        </p:spPr>
        <p:txBody>
          <a:bodyPr wrap="square">
            <a:spAutoFit/>
          </a:bodyPr>
          <a:lstStyle/>
          <a:p>
            <a:r>
              <a:rPr lang="pt-BR" dirty="0">
                <a:solidFill>
                  <a:schemeClr val="bg2">
                    <a:lumMod val="25000"/>
                  </a:schemeClr>
                </a:solidFill>
              </a:rPr>
              <a:t>A norma ISO/IEC 27001:2013 apresenta os seguintes benefícios:</a:t>
            </a:r>
          </a:p>
        </p:txBody>
      </p:sp>
      <p:grpSp>
        <p:nvGrpSpPr>
          <p:cNvPr id="3" name="Agrupar 2">
            <a:extLst>
              <a:ext uri="{FF2B5EF4-FFF2-40B4-BE49-F238E27FC236}">
                <a16:creationId xmlns:a16="http://schemas.microsoft.com/office/drawing/2014/main" id="{AB659240-102A-2750-4D61-88CCAB8F848F}"/>
              </a:ext>
            </a:extLst>
          </p:cNvPr>
          <p:cNvGrpSpPr/>
          <p:nvPr/>
        </p:nvGrpSpPr>
        <p:grpSpPr>
          <a:xfrm>
            <a:off x="1090295" y="2571400"/>
            <a:ext cx="10281691" cy="3702400"/>
            <a:chOff x="264389" y="1883060"/>
            <a:chExt cx="11784734" cy="3879729"/>
          </a:xfrm>
        </p:grpSpPr>
        <p:grpSp>
          <p:nvGrpSpPr>
            <p:cNvPr id="4" name="Agrupar 3">
              <a:extLst>
                <a:ext uri="{FF2B5EF4-FFF2-40B4-BE49-F238E27FC236}">
                  <a16:creationId xmlns:a16="http://schemas.microsoft.com/office/drawing/2014/main" id="{1A43D6FB-9D61-645A-7AC7-2FC178B8B7E2}"/>
                </a:ext>
              </a:extLst>
            </p:cNvPr>
            <p:cNvGrpSpPr/>
            <p:nvPr/>
          </p:nvGrpSpPr>
          <p:grpSpPr>
            <a:xfrm>
              <a:off x="853374" y="2537917"/>
              <a:ext cx="11195749" cy="500400"/>
              <a:chOff x="1041397" y="841092"/>
              <a:chExt cx="11195749" cy="500400"/>
            </a:xfrm>
          </p:grpSpPr>
          <p:sp>
            <p:nvSpPr>
              <p:cNvPr id="37" name="Retângulo: Cantos Arredondados 36">
                <a:extLst>
                  <a:ext uri="{FF2B5EF4-FFF2-40B4-BE49-F238E27FC236}">
                    <a16:creationId xmlns:a16="http://schemas.microsoft.com/office/drawing/2014/main" id="{318CCD50-E858-8C0D-556C-CB04613EF14F}"/>
                  </a:ext>
                </a:extLst>
              </p:cNvPr>
              <p:cNvSpPr/>
              <p:nvPr/>
            </p:nvSpPr>
            <p:spPr>
              <a:xfrm>
                <a:off x="1041397" y="841092"/>
                <a:ext cx="11147559"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8" name="CaixaDeTexto 37">
                <a:extLst>
                  <a:ext uri="{FF2B5EF4-FFF2-40B4-BE49-F238E27FC236}">
                    <a16:creationId xmlns:a16="http://schemas.microsoft.com/office/drawing/2014/main" id="{64687907-27C3-3FB0-C9CD-AB2C104EF1C6}"/>
                  </a:ext>
                </a:extLst>
              </p:cNvPr>
              <p:cNvSpPr txBox="1"/>
              <p:nvPr/>
            </p:nvSpPr>
            <p:spPr>
              <a:xfrm>
                <a:off x="1089586" y="886940"/>
                <a:ext cx="11147560" cy="387022"/>
              </a:xfrm>
              <a:prstGeom prst="rect">
                <a:avLst/>
              </a:prstGeom>
              <a:noFill/>
            </p:spPr>
            <p:txBody>
              <a:bodyPr wrap="square">
                <a:spAutoFit/>
              </a:bodyPr>
              <a:lstStyle/>
              <a:p>
                <a:r>
                  <a:rPr lang="pt-BR" dirty="0">
                    <a:solidFill>
                      <a:schemeClr val="bg2">
                        <a:lumMod val="25000"/>
                      </a:schemeClr>
                    </a:solidFill>
                  </a:rPr>
                  <a:t>Diferencial para clientes que procuram empresas certificadas.</a:t>
                </a:r>
              </a:p>
            </p:txBody>
          </p:sp>
        </p:grpSp>
        <p:sp>
          <p:nvSpPr>
            <p:cNvPr id="6" name="Retângulo: Cantos Arredondados 5">
              <a:extLst>
                <a:ext uri="{FF2B5EF4-FFF2-40B4-BE49-F238E27FC236}">
                  <a16:creationId xmlns:a16="http://schemas.microsoft.com/office/drawing/2014/main" id="{AB5AD0B7-1C19-D658-805C-B2B8F818A8D6}"/>
                </a:ext>
              </a:extLst>
            </p:cNvPr>
            <p:cNvSpPr/>
            <p:nvPr/>
          </p:nvSpPr>
          <p:spPr>
            <a:xfrm>
              <a:off x="851733" y="3210845"/>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8" name="CaixaDeTexto 7">
              <a:extLst>
                <a:ext uri="{FF2B5EF4-FFF2-40B4-BE49-F238E27FC236}">
                  <a16:creationId xmlns:a16="http://schemas.microsoft.com/office/drawing/2014/main" id="{5CE00D6E-BBC0-AC53-2B24-66E73133BB77}"/>
                </a:ext>
              </a:extLst>
            </p:cNvPr>
            <p:cNvSpPr txBox="1"/>
            <p:nvPr/>
          </p:nvSpPr>
          <p:spPr>
            <a:xfrm>
              <a:off x="899920" y="3238964"/>
              <a:ext cx="10747511" cy="387021"/>
            </a:xfrm>
            <a:prstGeom prst="rect">
              <a:avLst/>
            </a:prstGeom>
            <a:noFill/>
          </p:spPr>
          <p:txBody>
            <a:bodyPr wrap="square">
              <a:spAutoFit/>
            </a:bodyPr>
            <a:lstStyle/>
            <a:p>
              <a:r>
                <a:rPr lang="pt-BR" dirty="0">
                  <a:solidFill>
                    <a:schemeClr val="bg2">
                      <a:lumMod val="25000"/>
                    </a:schemeClr>
                  </a:solidFill>
                  <a:effectLst/>
                </a:rPr>
                <a:t>Redução de custos na prevenção de incidentes de segurança da informação.</a:t>
              </a:r>
              <a:endParaRPr lang="pt-BR" sz="2000" dirty="0">
                <a:solidFill>
                  <a:schemeClr val="bg2">
                    <a:lumMod val="25000"/>
                  </a:schemeClr>
                </a:solidFill>
              </a:endParaRPr>
            </a:p>
          </p:txBody>
        </p:sp>
        <p:sp>
          <p:nvSpPr>
            <p:cNvPr id="12" name="Retângulo: Cantos Arredondados 11">
              <a:extLst>
                <a:ext uri="{FF2B5EF4-FFF2-40B4-BE49-F238E27FC236}">
                  <a16:creationId xmlns:a16="http://schemas.microsoft.com/office/drawing/2014/main" id="{1F700FE1-8325-9669-8DE8-5BE2EE906883}"/>
                </a:ext>
              </a:extLst>
            </p:cNvPr>
            <p:cNvSpPr/>
            <p:nvPr/>
          </p:nvSpPr>
          <p:spPr>
            <a:xfrm>
              <a:off x="851733" y="3883773"/>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3" name="CaixaDeTexto 12">
              <a:extLst>
                <a:ext uri="{FF2B5EF4-FFF2-40B4-BE49-F238E27FC236}">
                  <a16:creationId xmlns:a16="http://schemas.microsoft.com/office/drawing/2014/main" id="{5A999AEA-504E-DC90-D29A-FC68358C3A26}"/>
                </a:ext>
              </a:extLst>
            </p:cNvPr>
            <p:cNvSpPr txBox="1"/>
            <p:nvPr/>
          </p:nvSpPr>
          <p:spPr>
            <a:xfrm>
              <a:off x="899920" y="3943812"/>
              <a:ext cx="10242687" cy="387021"/>
            </a:xfrm>
            <a:prstGeom prst="rect">
              <a:avLst/>
            </a:prstGeom>
            <a:noFill/>
          </p:spPr>
          <p:txBody>
            <a:bodyPr wrap="square">
              <a:spAutoFit/>
            </a:bodyPr>
            <a:lstStyle/>
            <a:p>
              <a:r>
                <a:rPr lang="pt-BR" dirty="0">
                  <a:solidFill>
                    <a:schemeClr val="bg2">
                      <a:lumMod val="25000"/>
                    </a:schemeClr>
                  </a:solidFill>
                </a:rPr>
                <a:t>Mais organização, controle e produtividade.</a:t>
              </a:r>
              <a:endParaRPr lang="pt-BR" sz="2000" dirty="0">
                <a:solidFill>
                  <a:schemeClr val="bg2">
                    <a:lumMod val="25000"/>
                  </a:schemeClr>
                </a:solidFill>
              </a:endParaRPr>
            </a:p>
          </p:txBody>
        </p:sp>
        <p:sp>
          <p:nvSpPr>
            <p:cNvPr id="14" name="Retângulo: Cantos Arredondados 13">
              <a:extLst>
                <a:ext uri="{FF2B5EF4-FFF2-40B4-BE49-F238E27FC236}">
                  <a16:creationId xmlns:a16="http://schemas.microsoft.com/office/drawing/2014/main" id="{23FB859D-C994-9516-33BD-50EFBE16E461}"/>
                </a:ext>
              </a:extLst>
            </p:cNvPr>
            <p:cNvSpPr/>
            <p:nvPr/>
          </p:nvSpPr>
          <p:spPr>
            <a:xfrm>
              <a:off x="851733" y="4573081"/>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846E74F1-F06D-B795-D9DE-3FAD2EF85DCA}"/>
                </a:ext>
              </a:extLst>
            </p:cNvPr>
            <p:cNvSpPr txBox="1"/>
            <p:nvPr/>
          </p:nvSpPr>
          <p:spPr>
            <a:xfrm>
              <a:off x="899921" y="4605583"/>
              <a:ext cx="11014211" cy="387021"/>
            </a:xfrm>
            <a:prstGeom prst="rect">
              <a:avLst/>
            </a:prstGeom>
            <a:noFill/>
          </p:spPr>
          <p:txBody>
            <a:bodyPr wrap="square">
              <a:spAutoFit/>
            </a:bodyPr>
            <a:lstStyle/>
            <a:p>
              <a:r>
                <a:rPr lang="pt-BR" dirty="0">
                  <a:solidFill>
                    <a:schemeClr val="bg2">
                      <a:lumMod val="25000"/>
                    </a:schemeClr>
                  </a:solidFill>
                </a:rPr>
                <a:t>Conformidade com requisitos legais.</a:t>
              </a:r>
              <a:endParaRPr lang="pt-BR" sz="2000" dirty="0">
                <a:solidFill>
                  <a:schemeClr val="bg2">
                    <a:lumMod val="25000"/>
                  </a:schemeClr>
                </a:solidFill>
              </a:endParaRPr>
            </a:p>
          </p:txBody>
        </p:sp>
        <p:sp>
          <p:nvSpPr>
            <p:cNvPr id="16" name="Retângulo: Cantos Arredondados 15">
              <a:extLst>
                <a:ext uri="{FF2B5EF4-FFF2-40B4-BE49-F238E27FC236}">
                  <a16:creationId xmlns:a16="http://schemas.microsoft.com/office/drawing/2014/main" id="{46483DDA-5256-564F-1F40-2BE0B0B0690D}"/>
                </a:ext>
              </a:extLst>
            </p:cNvPr>
            <p:cNvSpPr/>
            <p:nvPr/>
          </p:nvSpPr>
          <p:spPr>
            <a:xfrm>
              <a:off x="851733" y="5262389"/>
              <a:ext cx="11149200" cy="5004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B7F00BC6-33DE-ADDD-5B8D-35755E7E8B49}"/>
                </a:ext>
              </a:extLst>
            </p:cNvPr>
            <p:cNvSpPr txBox="1"/>
            <p:nvPr/>
          </p:nvSpPr>
          <p:spPr>
            <a:xfrm>
              <a:off x="899920" y="5307306"/>
              <a:ext cx="10966020" cy="387021"/>
            </a:xfrm>
            <a:prstGeom prst="rect">
              <a:avLst/>
            </a:prstGeom>
            <a:noFill/>
          </p:spPr>
          <p:txBody>
            <a:bodyPr wrap="square">
              <a:spAutoFit/>
            </a:bodyPr>
            <a:lstStyle/>
            <a:p>
              <a:r>
                <a:rPr lang="pt-BR" dirty="0">
                  <a:solidFill>
                    <a:schemeClr val="bg2">
                      <a:lumMod val="25000"/>
                    </a:schemeClr>
                  </a:solidFill>
                </a:rPr>
                <a:t>Maior valor de mercado, em divulgações e diferenciação em negociações.</a:t>
              </a:r>
              <a:r>
                <a:rPr lang="pt-BR" b="1" dirty="0">
                  <a:effectLst/>
                </a:rPr>
                <a:t> </a:t>
              </a:r>
              <a:endParaRPr lang="pt-BR" sz="2000" b="1" dirty="0"/>
            </a:p>
          </p:txBody>
        </p:sp>
        <p:sp>
          <p:nvSpPr>
            <p:cNvPr id="18" name="Elipse 17">
              <a:extLst>
                <a:ext uri="{FF2B5EF4-FFF2-40B4-BE49-F238E27FC236}">
                  <a16:creationId xmlns:a16="http://schemas.microsoft.com/office/drawing/2014/main" id="{CC0087A2-5E5C-C654-4EE2-CE4267F98707}"/>
                </a:ext>
              </a:extLst>
            </p:cNvPr>
            <p:cNvSpPr/>
            <p:nvPr/>
          </p:nvSpPr>
          <p:spPr>
            <a:xfrm>
              <a:off x="273914" y="1905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F332757F-96B0-6795-D3B4-85455421CED5}"/>
                </a:ext>
              </a:extLst>
            </p:cNvPr>
            <p:cNvCxnSpPr>
              <a:cxnSpLocks/>
            </p:cNvCxnSpPr>
            <p:nvPr/>
          </p:nvCxnSpPr>
          <p:spPr>
            <a:xfrm>
              <a:off x="492038" y="229746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eta: para a Direita 19">
              <a:extLst>
                <a:ext uri="{FF2B5EF4-FFF2-40B4-BE49-F238E27FC236}">
                  <a16:creationId xmlns:a16="http://schemas.microsoft.com/office/drawing/2014/main" id="{8667D33E-1562-B3F8-4BC1-539BDF85CB5E}"/>
                </a:ext>
              </a:extLst>
            </p:cNvPr>
            <p:cNvSpPr/>
            <p:nvPr/>
          </p:nvSpPr>
          <p:spPr>
            <a:xfrm>
              <a:off x="413397" y="2068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Cantos Arredondados 20">
              <a:extLst>
                <a:ext uri="{FF2B5EF4-FFF2-40B4-BE49-F238E27FC236}">
                  <a16:creationId xmlns:a16="http://schemas.microsoft.com/office/drawing/2014/main" id="{E3137DAB-C0AA-2AF8-2F1E-DA2815AA2E03}"/>
                </a:ext>
              </a:extLst>
            </p:cNvPr>
            <p:cNvSpPr/>
            <p:nvPr/>
          </p:nvSpPr>
          <p:spPr>
            <a:xfrm>
              <a:off x="853374" y="1883060"/>
              <a:ext cx="11149200" cy="49873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2" name="CaixaDeTexto 21">
              <a:extLst>
                <a:ext uri="{FF2B5EF4-FFF2-40B4-BE49-F238E27FC236}">
                  <a16:creationId xmlns:a16="http://schemas.microsoft.com/office/drawing/2014/main" id="{75C22446-E317-ABD2-EFCB-D620D637BE3A}"/>
                </a:ext>
              </a:extLst>
            </p:cNvPr>
            <p:cNvSpPr txBox="1"/>
            <p:nvPr/>
          </p:nvSpPr>
          <p:spPr>
            <a:xfrm>
              <a:off x="901561" y="1927021"/>
              <a:ext cx="10350725" cy="387021"/>
            </a:xfrm>
            <a:prstGeom prst="rect">
              <a:avLst/>
            </a:prstGeom>
            <a:noFill/>
          </p:spPr>
          <p:txBody>
            <a:bodyPr wrap="square">
              <a:spAutoFit/>
            </a:bodyPr>
            <a:lstStyle/>
            <a:p>
              <a:r>
                <a:rPr lang="pt-BR" dirty="0">
                  <a:solidFill>
                    <a:schemeClr val="bg2">
                      <a:lumMod val="25000"/>
                    </a:schemeClr>
                  </a:solidFill>
                </a:rPr>
                <a:t>Mais garantia de segurança para a rede corporativa da empresa.</a:t>
              </a:r>
            </a:p>
          </p:txBody>
        </p:sp>
        <p:sp>
          <p:nvSpPr>
            <p:cNvPr id="23" name="Elipse 22">
              <a:extLst>
                <a:ext uri="{FF2B5EF4-FFF2-40B4-BE49-F238E27FC236}">
                  <a16:creationId xmlns:a16="http://schemas.microsoft.com/office/drawing/2014/main" id="{1F4674F9-DF45-6872-B630-C4092BB8A21F}"/>
                </a:ext>
              </a:extLst>
            </p:cNvPr>
            <p:cNvSpPr/>
            <p:nvPr/>
          </p:nvSpPr>
          <p:spPr>
            <a:xfrm>
              <a:off x="273914" y="25527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Seta: para a Direita 23">
              <a:extLst>
                <a:ext uri="{FF2B5EF4-FFF2-40B4-BE49-F238E27FC236}">
                  <a16:creationId xmlns:a16="http://schemas.microsoft.com/office/drawing/2014/main" id="{C93A74DE-CEB9-BCFB-C55F-9A3DFB4A4393}"/>
                </a:ext>
              </a:extLst>
            </p:cNvPr>
            <p:cNvSpPr/>
            <p:nvPr/>
          </p:nvSpPr>
          <p:spPr>
            <a:xfrm>
              <a:off x="413397" y="27164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4BF6E2A2-5508-9355-4442-E34363B52C8F}"/>
                </a:ext>
              </a:extLst>
            </p:cNvPr>
            <p:cNvSpPr/>
            <p:nvPr/>
          </p:nvSpPr>
          <p:spPr>
            <a:xfrm>
              <a:off x="273914" y="320999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BAD73471-5366-81DB-770D-593478F4D797}"/>
                </a:ext>
              </a:extLst>
            </p:cNvPr>
            <p:cNvSpPr/>
            <p:nvPr/>
          </p:nvSpPr>
          <p:spPr>
            <a:xfrm>
              <a:off x="413397" y="337365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ector reto 26">
              <a:extLst>
                <a:ext uri="{FF2B5EF4-FFF2-40B4-BE49-F238E27FC236}">
                  <a16:creationId xmlns:a16="http://schemas.microsoft.com/office/drawing/2014/main" id="{4A0ACA81-3483-76BA-E9A6-FA7967C7C284}"/>
                </a:ext>
              </a:extLst>
            </p:cNvPr>
            <p:cNvCxnSpPr>
              <a:cxnSpLocks/>
            </p:cNvCxnSpPr>
            <p:nvPr/>
          </p:nvCxnSpPr>
          <p:spPr>
            <a:xfrm>
              <a:off x="492038" y="296421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Elipse 27">
              <a:extLst>
                <a:ext uri="{FF2B5EF4-FFF2-40B4-BE49-F238E27FC236}">
                  <a16:creationId xmlns:a16="http://schemas.microsoft.com/office/drawing/2014/main" id="{128C7FA1-55FE-4338-F7AB-44B4A204F927}"/>
                </a:ext>
              </a:extLst>
            </p:cNvPr>
            <p:cNvSpPr/>
            <p:nvPr/>
          </p:nvSpPr>
          <p:spPr>
            <a:xfrm>
              <a:off x="273914" y="391484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031795AA-CD25-9B22-6230-E8470A8BDCEF}"/>
                </a:ext>
              </a:extLst>
            </p:cNvPr>
            <p:cNvSpPr/>
            <p:nvPr/>
          </p:nvSpPr>
          <p:spPr>
            <a:xfrm>
              <a:off x="413397" y="407850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0" name="Conector reto 29">
              <a:extLst>
                <a:ext uri="{FF2B5EF4-FFF2-40B4-BE49-F238E27FC236}">
                  <a16:creationId xmlns:a16="http://schemas.microsoft.com/office/drawing/2014/main" id="{1A4C251E-6B67-58BF-F237-8E8400A2DCE1}"/>
                </a:ext>
              </a:extLst>
            </p:cNvPr>
            <p:cNvCxnSpPr>
              <a:cxnSpLocks/>
            </p:cNvCxnSpPr>
            <p:nvPr/>
          </p:nvCxnSpPr>
          <p:spPr>
            <a:xfrm>
              <a:off x="492038" y="4326294"/>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DECB6708-D6BE-DA4C-98D7-19354531CDD7}"/>
                </a:ext>
              </a:extLst>
            </p:cNvPr>
            <p:cNvCxnSpPr>
              <a:cxnSpLocks/>
            </p:cNvCxnSpPr>
            <p:nvPr/>
          </p:nvCxnSpPr>
          <p:spPr>
            <a:xfrm>
              <a:off x="492038" y="3636215"/>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id="{050E8600-6568-63B3-CF18-C99895E7BB70}"/>
                </a:ext>
              </a:extLst>
            </p:cNvPr>
            <p:cNvSpPr/>
            <p:nvPr/>
          </p:nvSpPr>
          <p:spPr>
            <a:xfrm>
              <a:off x="264389" y="4572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3F090448-A0BD-B77B-EFF4-E7867DE21B58}"/>
                </a:ext>
              </a:extLst>
            </p:cNvPr>
            <p:cNvSpPr/>
            <p:nvPr/>
          </p:nvSpPr>
          <p:spPr>
            <a:xfrm>
              <a:off x="403872" y="4735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87242BC9-EE2C-8EFD-12FE-F0226BDAE9A8}"/>
                </a:ext>
              </a:extLst>
            </p:cNvPr>
            <p:cNvSpPr/>
            <p:nvPr/>
          </p:nvSpPr>
          <p:spPr>
            <a:xfrm>
              <a:off x="264389" y="527691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Seta: para a Direita 34">
              <a:extLst>
                <a:ext uri="{FF2B5EF4-FFF2-40B4-BE49-F238E27FC236}">
                  <a16:creationId xmlns:a16="http://schemas.microsoft.com/office/drawing/2014/main" id="{E44C768F-21DC-44C1-9617-9FE3DF9A5D67}"/>
                </a:ext>
              </a:extLst>
            </p:cNvPr>
            <p:cNvSpPr/>
            <p:nvPr/>
          </p:nvSpPr>
          <p:spPr>
            <a:xfrm>
              <a:off x="403872" y="54405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reto 35">
              <a:extLst>
                <a:ext uri="{FF2B5EF4-FFF2-40B4-BE49-F238E27FC236}">
                  <a16:creationId xmlns:a16="http://schemas.microsoft.com/office/drawing/2014/main" id="{40203B5E-4895-39EC-7929-D82C8457EDEC}"/>
                </a:ext>
              </a:extLst>
            </p:cNvPr>
            <p:cNvCxnSpPr>
              <a:cxnSpLocks/>
            </p:cNvCxnSpPr>
            <p:nvPr/>
          </p:nvCxnSpPr>
          <p:spPr>
            <a:xfrm>
              <a:off x="482513" y="4998290"/>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4396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Normas aplicadas</a:t>
            </a:r>
          </a:p>
        </p:txBody>
      </p:sp>
      <p:sp>
        <p:nvSpPr>
          <p:cNvPr id="7" name="Espaço Reservado para Texto 26">
            <a:extLst>
              <a:ext uri="{FF2B5EF4-FFF2-40B4-BE49-F238E27FC236}">
                <a16:creationId xmlns:a16="http://schemas.microsoft.com/office/drawing/2014/main" id="{68710077-DBA9-49F5-B79A-9458D34BE5CB}"/>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Norma </a:t>
            </a:r>
            <a:r>
              <a:rPr lang="pt-BR" sz="2800" dirty="0" err="1">
                <a:solidFill>
                  <a:schemeClr val="tx1"/>
                </a:solidFill>
              </a:rPr>
              <a:t>NIST</a:t>
            </a:r>
            <a:r>
              <a:rPr lang="pt-BR" sz="2800" dirty="0">
                <a:solidFill>
                  <a:schemeClr val="tx1"/>
                </a:solidFill>
              </a:rPr>
              <a:t> SP 800-53</a:t>
            </a:r>
          </a:p>
        </p:txBody>
      </p:sp>
      <p:sp>
        <p:nvSpPr>
          <p:cNvPr id="9" name="CaixaDeTexto 8">
            <a:extLst>
              <a:ext uri="{FF2B5EF4-FFF2-40B4-BE49-F238E27FC236}">
                <a16:creationId xmlns:a16="http://schemas.microsoft.com/office/drawing/2014/main" id="{D90FEDBD-7F9F-12C0-98A2-15D296C54B2B}"/>
              </a:ext>
            </a:extLst>
          </p:cNvPr>
          <p:cNvSpPr txBox="1"/>
          <p:nvPr/>
        </p:nvSpPr>
        <p:spPr>
          <a:xfrm>
            <a:off x="1133475" y="2312988"/>
            <a:ext cx="5667375"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norma </a:t>
            </a:r>
            <a:r>
              <a:rPr lang="pt-BR" dirty="0" err="1">
                <a:solidFill>
                  <a:schemeClr val="bg2">
                    <a:lumMod val="25000"/>
                  </a:schemeClr>
                </a:solidFill>
              </a:rPr>
              <a:t>NIST</a:t>
            </a:r>
            <a:r>
              <a:rPr lang="pt-BR" dirty="0">
                <a:solidFill>
                  <a:schemeClr val="bg2">
                    <a:lumMod val="25000"/>
                  </a:schemeClr>
                </a:solidFill>
              </a:rPr>
              <a:t> SP 800-53 é amplamente usada na criação de políticas de segurança e trabalha em conjunto com a ISO 27001.</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Ela oferece controles recomendados pelo </a:t>
            </a:r>
            <a:r>
              <a:rPr lang="pt-BR" dirty="0" err="1">
                <a:solidFill>
                  <a:schemeClr val="bg2">
                    <a:lumMod val="25000"/>
                  </a:schemeClr>
                </a:solidFill>
              </a:rPr>
              <a:t>National</a:t>
            </a:r>
            <a:r>
              <a:rPr lang="pt-BR" dirty="0">
                <a:solidFill>
                  <a:schemeClr val="bg2">
                    <a:lumMod val="25000"/>
                  </a:schemeClr>
                </a:solidFill>
              </a:rPr>
              <a:t> </a:t>
            </a:r>
            <a:r>
              <a:rPr lang="pt-BR" dirty="0" err="1">
                <a:solidFill>
                  <a:schemeClr val="bg2">
                    <a:lumMod val="25000"/>
                  </a:schemeClr>
                </a:solidFill>
              </a:rPr>
              <a:t>Institute</a:t>
            </a:r>
            <a:r>
              <a:rPr lang="pt-BR" dirty="0">
                <a:solidFill>
                  <a:schemeClr val="bg2">
                    <a:lumMod val="25000"/>
                  </a:schemeClr>
                </a:solidFill>
              </a:rPr>
              <a:t> </a:t>
            </a:r>
            <a:r>
              <a:rPr lang="pt-BR" dirty="0" err="1">
                <a:solidFill>
                  <a:schemeClr val="bg2">
                    <a:lumMod val="25000"/>
                  </a:schemeClr>
                </a:solidFill>
              </a:rPr>
              <a:t>of</a:t>
            </a:r>
            <a:r>
              <a:rPr lang="pt-BR" dirty="0">
                <a:solidFill>
                  <a:schemeClr val="bg2">
                    <a:lumMod val="25000"/>
                  </a:schemeClr>
                </a:solidFill>
              </a:rPr>
              <a:t> Standards Technology (</a:t>
            </a:r>
            <a:r>
              <a:rPr lang="pt-BR" dirty="0" err="1">
                <a:solidFill>
                  <a:schemeClr val="bg2">
                    <a:lumMod val="25000"/>
                  </a:schemeClr>
                </a:solidFill>
              </a:rPr>
              <a:t>NIST</a:t>
            </a:r>
            <a:r>
              <a:rPr lang="pt-BR" dirty="0">
                <a:solidFill>
                  <a:schemeClr val="bg2">
                    <a:lumMod val="25000"/>
                  </a:schemeClr>
                </a:solidFill>
              </a:rPr>
              <a:t>) para sistemas de informação.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catálogo da norma abrange diversos controles de segurança e privacidade.</a:t>
            </a:r>
          </a:p>
        </p:txBody>
      </p:sp>
      <p:sp>
        <p:nvSpPr>
          <p:cNvPr id="10" name="CaixaDeTexto 9">
            <a:extLst>
              <a:ext uri="{FF2B5EF4-FFF2-40B4-BE49-F238E27FC236}">
                <a16:creationId xmlns:a16="http://schemas.microsoft.com/office/drawing/2014/main" id="{1241EC00-9B9C-7398-2739-F90FD8E0245B}"/>
              </a:ext>
            </a:extLst>
          </p:cNvPr>
          <p:cNvSpPr txBox="1"/>
          <p:nvPr/>
        </p:nvSpPr>
        <p:spPr>
          <a:xfrm>
            <a:off x="7658098" y="4710619"/>
            <a:ext cx="3116273" cy="307777"/>
          </a:xfrm>
          <a:prstGeom prst="rect">
            <a:avLst/>
          </a:prstGeom>
          <a:noFill/>
        </p:spPr>
        <p:txBody>
          <a:bodyPr wrap="square">
            <a:spAutoFit/>
          </a:bodyPr>
          <a:lstStyle/>
          <a:p>
            <a:r>
              <a:rPr lang="pt-BR" sz="1400" dirty="0">
                <a:effectLst/>
              </a:rPr>
              <a:t>Controles da segurança da informação.</a:t>
            </a:r>
            <a:endParaRPr lang="pt-BR" sz="1400" dirty="0"/>
          </a:p>
        </p:txBody>
      </p:sp>
      <p:pic>
        <p:nvPicPr>
          <p:cNvPr id="11" name="Imagem 10">
            <a:extLst>
              <a:ext uri="{FF2B5EF4-FFF2-40B4-BE49-F238E27FC236}">
                <a16:creationId xmlns:a16="http://schemas.microsoft.com/office/drawing/2014/main" id="{FFE8E268-1DF3-BBE7-C273-51318ABE342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745077" y="2298699"/>
            <a:ext cx="3570967" cy="2411920"/>
          </a:xfrm>
          <a:prstGeom prst="rect">
            <a:avLst/>
          </a:prstGeom>
        </p:spPr>
      </p:pic>
      <p:cxnSp>
        <p:nvCxnSpPr>
          <p:cNvPr id="3" name="Conector reto 2">
            <a:extLst>
              <a:ext uri="{FF2B5EF4-FFF2-40B4-BE49-F238E27FC236}">
                <a16:creationId xmlns:a16="http://schemas.microsoft.com/office/drawing/2014/main" id="{76E65B26-F974-5237-74A1-4CBF7BF9AE13}"/>
              </a:ext>
            </a:extLst>
          </p:cNvPr>
          <p:cNvCxnSpPr>
            <a:cxnSpLocks/>
          </p:cNvCxnSpPr>
          <p:nvPr/>
        </p:nvCxnSpPr>
        <p:spPr>
          <a:xfrm>
            <a:off x="7745077" y="5013541"/>
            <a:ext cx="357096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0866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Normas aplicadas</a:t>
            </a:r>
          </a:p>
        </p:txBody>
      </p:sp>
      <p:sp>
        <p:nvSpPr>
          <p:cNvPr id="7" name="Espaço Reservado para Texto 26">
            <a:extLst>
              <a:ext uri="{FF2B5EF4-FFF2-40B4-BE49-F238E27FC236}">
                <a16:creationId xmlns:a16="http://schemas.microsoft.com/office/drawing/2014/main" id="{68710077-DBA9-49F5-B79A-9458D34BE5CB}"/>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Norma </a:t>
            </a:r>
            <a:r>
              <a:rPr lang="pt-BR" sz="2800" dirty="0" err="1">
                <a:solidFill>
                  <a:schemeClr val="tx1"/>
                </a:solidFill>
              </a:rPr>
              <a:t>NIST</a:t>
            </a:r>
            <a:r>
              <a:rPr lang="pt-BR" sz="2800" dirty="0">
                <a:solidFill>
                  <a:schemeClr val="tx1"/>
                </a:solidFill>
              </a:rPr>
              <a:t> SP 800-53</a:t>
            </a:r>
          </a:p>
        </p:txBody>
      </p:sp>
      <p:grpSp>
        <p:nvGrpSpPr>
          <p:cNvPr id="3" name="Agrupar 2">
            <a:extLst>
              <a:ext uri="{FF2B5EF4-FFF2-40B4-BE49-F238E27FC236}">
                <a16:creationId xmlns:a16="http://schemas.microsoft.com/office/drawing/2014/main" id="{8AA1C466-03DA-1123-C5C6-E05282ABBCF3}"/>
              </a:ext>
            </a:extLst>
          </p:cNvPr>
          <p:cNvGrpSpPr/>
          <p:nvPr/>
        </p:nvGrpSpPr>
        <p:grpSpPr>
          <a:xfrm>
            <a:off x="1019175" y="2054224"/>
            <a:ext cx="10153650" cy="3011792"/>
            <a:chOff x="1025525" y="248637"/>
            <a:chExt cx="10153650" cy="3011792"/>
          </a:xfrm>
        </p:grpSpPr>
        <p:sp>
          <p:nvSpPr>
            <p:cNvPr id="4" name="Retângulo 3">
              <a:extLst>
                <a:ext uri="{FF2B5EF4-FFF2-40B4-BE49-F238E27FC236}">
                  <a16:creationId xmlns:a16="http://schemas.microsoft.com/office/drawing/2014/main" id="{EDB666E8-6B8D-9945-46D4-1A9DD3AD23A1}"/>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89C57D64-C03E-4B75-22D7-9FAFF09F49DA}"/>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8" name="CaixaDeTexto 7">
              <a:extLst>
                <a:ext uri="{FF2B5EF4-FFF2-40B4-BE49-F238E27FC236}">
                  <a16:creationId xmlns:a16="http://schemas.microsoft.com/office/drawing/2014/main" id="{50CEEA2F-5264-0DFD-3399-8187D68598ED}"/>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Os controles da norma </a:t>
              </a:r>
              <a:r>
                <a:rPr lang="pt-BR" dirty="0" err="1">
                  <a:solidFill>
                    <a:schemeClr val="bg1"/>
                  </a:solidFill>
                  <a:effectLst/>
                </a:rPr>
                <a:t>NIST</a:t>
              </a:r>
              <a:r>
                <a:rPr lang="pt-BR" dirty="0">
                  <a:solidFill>
                    <a:schemeClr val="bg1"/>
                  </a:solidFill>
                  <a:effectLst/>
                </a:rPr>
                <a:t> SP 800-53 são flexíveis e personalizáveis, integrando-se ao processo organizacional para gerenciamento de riscos, devendo atender a diversos requisitos e necessidades.</a:t>
              </a:r>
            </a:p>
          </p:txBody>
        </p:sp>
        <p:pic>
          <p:nvPicPr>
            <p:cNvPr id="12" name="Imagem 11">
              <a:extLst>
                <a:ext uri="{FF2B5EF4-FFF2-40B4-BE49-F238E27FC236}">
                  <a16:creationId xmlns:a16="http://schemas.microsoft.com/office/drawing/2014/main" id="{F30827F8-1ABE-2DD7-4209-74151B5C50A1}"/>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3327236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17E7B1A-2C66-746E-C2A0-E69E67C97E17}"/>
              </a:ext>
            </a:extLst>
          </p:cNvPr>
          <p:cNvSpPr>
            <a:spLocks noGrp="1"/>
          </p:cNvSpPr>
          <p:nvPr>
            <p:ph type="body" sz="quarter" idx="10"/>
          </p:nvPr>
        </p:nvSpPr>
        <p:spPr/>
        <p:txBody>
          <a:bodyPr/>
          <a:lstStyle/>
          <a:p>
            <a:r>
              <a:rPr lang="pt-BR" dirty="0"/>
              <a:t>Serviços externos ao datacenter</a:t>
            </a:r>
          </a:p>
          <a:p>
            <a:endParaRPr lang="pt-BR" dirty="0"/>
          </a:p>
        </p:txBody>
      </p:sp>
      <p:sp>
        <p:nvSpPr>
          <p:cNvPr id="5" name="Espaço Reservado para Texto 26">
            <a:extLst>
              <a:ext uri="{FF2B5EF4-FFF2-40B4-BE49-F238E27FC236}">
                <a16:creationId xmlns:a16="http://schemas.microsoft.com/office/drawing/2014/main" id="{CAEF3204-9476-928C-B53F-D5E521103724}"/>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Climatização</a:t>
            </a:r>
          </a:p>
        </p:txBody>
      </p:sp>
      <p:sp>
        <p:nvSpPr>
          <p:cNvPr id="6" name="CaixaDeTexto 5">
            <a:extLst>
              <a:ext uri="{FF2B5EF4-FFF2-40B4-BE49-F238E27FC236}">
                <a16:creationId xmlns:a16="http://schemas.microsoft.com/office/drawing/2014/main" id="{7DBB4902-0765-01C2-8485-2C67649AF730}"/>
              </a:ext>
            </a:extLst>
          </p:cNvPr>
          <p:cNvSpPr txBox="1"/>
          <p:nvPr/>
        </p:nvSpPr>
        <p:spPr>
          <a:xfrm>
            <a:off x="934113" y="2441763"/>
            <a:ext cx="10238711" cy="1477328"/>
          </a:xfrm>
          <a:prstGeom prst="rect">
            <a:avLst/>
          </a:prstGeom>
          <a:noFill/>
        </p:spPr>
        <p:txBody>
          <a:bodyPr wrap="square">
            <a:spAutoFit/>
          </a:bodyPr>
          <a:lstStyle/>
          <a:p>
            <a:r>
              <a:rPr lang="pt-BR" dirty="0">
                <a:solidFill>
                  <a:schemeClr val="bg2">
                    <a:lumMod val="25000"/>
                  </a:schemeClr>
                </a:solidFill>
              </a:rPr>
              <a:t>O dimensionamento dos equipamentos de refrigeração é realizado por meio da unidade BTU/h, que tecnicamente representa a potência necessária para reduzir a temperatura de meio litro de água (</a:t>
            </a:r>
            <a:r>
              <a:rPr lang="pt-BR" dirty="0" err="1">
                <a:solidFill>
                  <a:schemeClr val="bg2">
                    <a:lumMod val="25000"/>
                  </a:schemeClr>
                </a:solidFill>
              </a:rPr>
              <a:t>500ml</a:t>
            </a:r>
            <a:r>
              <a:rPr lang="pt-BR" dirty="0">
                <a:solidFill>
                  <a:schemeClr val="bg2">
                    <a:lumMod val="25000"/>
                  </a:schemeClr>
                </a:solidFill>
              </a:rPr>
              <a:t>) em </a:t>
            </a:r>
            <a:r>
              <a:rPr lang="pt-BR" dirty="0" err="1">
                <a:solidFill>
                  <a:schemeClr val="bg2">
                    <a:lumMod val="25000"/>
                  </a:schemeClr>
                </a:solidFill>
              </a:rPr>
              <a:t>0,56°C</a:t>
            </a:r>
            <a:r>
              <a:rPr lang="pt-BR" dirty="0">
                <a:solidFill>
                  <a:schemeClr val="bg2">
                    <a:lumMod val="25000"/>
                  </a:schemeClr>
                </a:solidFill>
              </a:rPr>
              <a:t> no período de uma hora.</a:t>
            </a:r>
          </a:p>
          <a:p>
            <a:endParaRPr lang="pt-BR" dirty="0">
              <a:solidFill>
                <a:schemeClr val="bg2">
                  <a:lumMod val="25000"/>
                </a:schemeClr>
              </a:solidFill>
            </a:endParaRPr>
          </a:p>
          <a:p>
            <a:r>
              <a:rPr lang="pt-BR" dirty="0">
                <a:solidFill>
                  <a:schemeClr val="bg2">
                    <a:lumMod val="25000"/>
                  </a:schemeClr>
                </a:solidFill>
              </a:rPr>
              <a:t>A conversão de W (Watt) para BTU/h é realizada pelo fator de multiplicação 0,293 apresentado na fórmula: </a:t>
            </a:r>
          </a:p>
        </p:txBody>
      </p:sp>
      <p:sp>
        <p:nvSpPr>
          <p:cNvPr id="7" name="Retângulo: Cantos Arredondados 6">
            <a:extLst>
              <a:ext uri="{FF2B5EF4-FFF2-40B4-BE49-F238E27FC236}">
                <a16:creationId xmlns:a16="http://schemas.microsoft.com/office/drawing/2014/main" id="{19499D58-C750-4B39-A5E4-F609D175D67C}"/>
              </a:ext>
            </a:extLst>
          </p:cNvPr>
          <p:cNvSpPr/>
          <p:nvPr/>
        </p:nvSpPr>
        <p:spPr>
          <a:xfrm>
            <a:off x="3942185" y="4408105"/>
            <a:ext cx="4307630" cy="16360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8A783616-C31F-C8F3-68BD-CDCEF1EDC0E1}"/>
              </a:ext>
            </a:extLst>
          </p:cNvPr>
          <p:cNvPicPr>
            <a:picLocks noChangeAspect="1"/>
          </p:cNvPicPr>
          <p:nvPr/>
        </p:nvPicPr>
        <p:blipFill>
          <a:blip r:embed="rId3"/>
          <a:stretch>
            <a:fillRect/>
          </a:stretch>
        </p:blipFill>
        <p:spPr>
          <a:xfrm>
            <a:off x="4476750" y="4783192"/>
            <a:ext cx="3238500" cy="885825"/>
          </a:xfrm>
          <a:prstGeom prst="rect">
            <a:avLst/>
          </a:prstGeom>
        </p:spPr>
      </p:pic>
    </p:spTree>
    <p:extLst>
      <p:ext uri="{BB962C8B-B14F-4D97-AF65-F5344CB8AC3E}">
        <p14:creationId xmlns:p14="http://schemas.microsoft.com/office/powerpoint/2010/main" val="34191475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Normas aplicadas</a:t>
            </a:r>
          </a:p>
        </p:txBody>
      </p:sp>
      <p:sp>
        <p:nvSpPr>
          <p:cNvPr id="7" name="Espaço Reservado para Texto 26">
            <a:extLst>
              <a:ext uri="{FF2B5EF4-FFF2-40B4-BE49-F238E27FC236}">
                <a16:creationId xmlns:a16="http://schemas.microsoft.com/office/drawing/2014/main" id="{68710077-DBA9-49F5-B79A-9458D34BE5CB}"/>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Papel das normas</a:t>
            </a:r>
          </a:p>
        </p:txBody>
      </p:sp>
      <p:grpSp>
        <p:nvGrpSpPr>
          <p:cNvPr id="2" name="Agrupar 1">
            <a:extLst>
              <a:ext uri="{FF2B5EF4-FFF2-40B4-BE49-F238E27FC236}">
                <a16:creationId xmlns:a16="http://schemas.microsoft.com/office/drawing/2014/main" id="{8878D693-77A0-42EE-F13E-234E9736BD0D}"/>
              </a:ext>
            </a:extLst>
          </p:cNvPr>
          <p:cNvGrpSpPr/>
          <p:nvPr/>
        </p:nvGrpSpPr>
        <p:grpSpPr>
          <a:xfrm>
            <a:off x="1019175" y="2465388"/>
            <a:ext cx="10153649" cy="2352472"/>
            <a:chOff x="1019174" y="1676603"/>
            <a:chExt cx="10148156" cy="3504793"/>
          </a:xfrm>
        </p:grpSpPr>
        <p:grpSp>
          <p:nvGrpSpPr>
            <p:cNvPr id="3" name="Agrupar 2">
              <a:extLst>
                <a:ext uri="{FF2B5EF4-FFF2-40B4-BE49-F238E27FC236}">
                  <a16:creationId xmlns:a16="http://schemas.microsoft.com/office/drawing/2014/main" id="{180AF297-E776-FF26-9F64-E48546D99A27}"/>
                </a:ext>
              </a:extLst>
            </p:cNvPr>
            <p:cNvGrpSpPr/>
            <p:nvPr/>
          </p:nvGrpSpPr>
          <p:grpSpPr>
            <a:xfrm>
              <a:off x="1019174" y="1676603"/>
              <a:ext cx="3121093" cy="3504793"/>
              <a:chOff x="1019174" y="1676603"/>
              <a:chExt cx="3121093" cy="3504793"/>
            </a:xfrm>
          </p:grpSpPr>
          <p:sp>
            <p:nvSpPr>
              <p:cNvPr id="17" name="Retângulo: Cantos Arredondados 16">
                <a:extLst>
                  <a:ext uri="{FF2B5EF4-FFF2-40B4-BE49-F238E27FC236}">
                    <a16:creationId xmlns:a16="http://schemas.microsoft.com/office/drawing/2014/main" id="{BFEBE182-C7A1-5B20-15F8-0B46843B1222}"/>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780B1448-3829-ADB5-C162-72CC162ED050}"/>
                  </a:ext>
                </a:extLst>
              </p:cNvPr>
              <p:cNvSpPr txBox="1"/>
              <p:nvPr/>
            </p:nvSpPr>
            <p:spPr>
              <a:xfrm>
                <a:off x="1228319" y="1946010"/>
                <a:ext cx="2702801" cy="550243"/>
              </a:xfrm>
              <a:prstGeom prst="rect">
                <a:avLst/>
              </a:prstGeom>
              <a:noFill/>
            </p:spPr>
            <p:txBody>
              <a:bodyPr wrap="square">
                <a:spAutoFit/>
              </a:bodyPr>
              <a:lstStyle/>
              <a:p>
                <a:pPr algn="ctr"/>
                <a:r>
                  <a:rPr lang="pt-BR" b="1" dirty="0">
                    <a:effectLst/>
                  </a:rPr>
                  <a:t>Núcleo</a:t>
                </a:r>
                <a:endParaRPr lang="pt-BR" b="1" dirty="0"/>
              </a:p>
            </p:txBody>
          </p:sp>
          <p:sp>
            <p:nvSpPr>
              <p:cNvPr id="19" name="CaixaDeTexto 18">
                <a:extLst>
                  <a:ext uri="{FF2B5EF4-FFF2-40B4-BE49-F238E27FC236}">
                    <a16:creationId xmlns:a16="http://schemas.microsoft.com/office/drawing/2014/main" id="{1E10AB5A-8577-660D-DC77-5165A8EC2498}"/>
                  </a:ext>
                </a:extLst>
              </p:cNvPr>
              <p:cNvSpPr txBox="1"/>
              <p:nvPr/>
            </p:nvSpPr>
            <p:spPr>
              <a:xfrm>
                <a:off x="1123746" y="2631464"/>
                <a:ext cx="2911946" cy="1971705"/>
              </a:xfrm>
              <a:prstGeom prst="rect">
                <a:avLst/>
              </a:prstGeom>
              <a:noFill/>
            </p:spPr>
            <p:txBody>
              <a:bodyPr wrap="square">
                <a:spAutoFit/>
              </a:bodyPr>
              <a:lstStyle/>
              <a:p>
                <a:pPr algn="ctr"/>
                <a:r>
                  <a:rPr lang="pt-BR" sz="1600" dirty="0">
                    <a:solidFill>
                      <a:schemeClr val="bg2">
                        <a:lumMod val="25000"/>
                      </a:schemeClr>
                    </a:solidFill>
                  </a:rPr>
                  <a:t>C</a:t>
                </a:r>
                <a:r>
                  <a:rPr lang="pt-BR" sz="1600" dirty="0">
                    <a:solidFill>
                      <a:schemeClr val="bg2">
                        <a:lumMod val="25000"/>
                      </a:schemeClr>
                    </a:solidFill>
                    <a:effectLst/>
                  </a:rPr>
                  <a:t>onjunto de boas práticas de segurança cibernética, com resultados e controles de segurança de caráter técnicos, operacionais e gerenciais.</a:t>
                </a:r>
                <a:endParaRPr lang="pt-BR" sz="1600" dirty="0">
                  <a:solidFill>
                    <a:schemeClr val="bg2">
                      <a:lumMod val="25000"/>
                    </a:schemeClr>
                  </a:solidFill>
                </a:endParaRPr>
              </a:p>
            </p:txBody>
          </p:sp>
        </p:grpSp>
        <p:grpSp>
          <p:nvGrpSpPr>
            <p:cNvPr id="4" name="Agrupar 3">
              <a:extLst>
                <a:ext uri="{FF2B5EF4-FFF2-40B4-BE49-F238E27FC236}">
                  <a16:creationId xmlns:a16="http://schemas.microsoft.com/office/drawing/2014/main" id="{0D2B4362-E0DF-3E16-BFEF-78939D78E12D}"/>
                </a:ext>
              </a:extLst>
            </p:cNvPr>
            <p:cNvGrpSpPr/>
            <p:nvPr/>
          </p:nvGrpSpPr>
          <p:grpSpPr>
            <a:xfrm>
              <a:off x="4535453" y="1676603"/>
              <a:ext cx="3121093" cy="3504793"/>
              <a:chOff x="4535453" y="1676603"/>
              <a:chExt cx="3121093" cy="3504793"/>
            </a:xfrm>
          </p:grpSpPr>
          <p:sp>
            <p:nvSpPr>
              <p:cNvPr id="14" name="Retângulo: Cantos Arredondados 13">
                <a:extLst>
                  <a:ext uri="{FF2B5EF4-FFF2-40B4-BE49-F238E27FC236}">
                    <a16:creationId xmlns:a16="http://schemas.microsoft.com/office/drawing/2014/main" id="{4730CDF0-9D22-B97D-6D22-1D3FE901E0F9}"/>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4570BC9-4965-13CF-650C-9A3CA25A2521}"/>
                  </a:ext>
                </a:extLst>
              </p:cNvPr>
              <p:cNvSpPr txBox="1"/>
              <p:nvPr/>
            </p:nvSpPr>
            <p:spPr>
              <a:xfrm>
                <a:off x="4744599" y="1950734"/>
                <a:ext cx="2702801" cy="550243"/>
              </a:xfrm>
              <a:prstGeom prst="rect">
                <a:avLst/>
              </a:prstGeom>
              <a:noFill/>
            </p:spPr>
            <p:txBody>
              <a:bodyPr wrap="square">
                <a:spAutoFit/>
              </a:bodyPr>
              <a:lstStyle/>
              <a:p>
                <a:pPr algn="ctr"/>
                <a:r>
                  <a:rPr lang="pt-BR" b="1" dirty="0">
                    <a:effectLst/>
                  </a:rPr>
                  <a:t>Níveis</a:t>
                </a:r>
                <a:endParaRPr lang="pt-BR" b="1" dirty="0"/>
              </a:p>
            </p:txBody>
          </p:sp>
          <p:sp>
            <p:nvSpPr>
              <p:cNvPr id="16" name="CaixaDeTexto 15">
                <a:extLst>
                  <a:ext uri="{FF2B5EF4-FFF2-40B4-BE49-F238E27FC236}">
                    <a16:creationId xmlns:a16="http://schemas.microsoft.com/office/drawing/2014/main" id="{3FE44F11-2973-A24F-E9D5-040F13BB0709}"/>
                  </a:ext>
                </a:extLst>
              </p:cNvPr>
              <p:cNvSpPr txBox="1"/>
              <p:nvPr/>
            </p:nvSpPr>
            <p:spPr>
              <a:xfrm>
                <a:off x="4744599" y="2775108"/>
                <a:ext cx="2702801" cy="1604876"/>
              </a:xfrm>
              <a:prstGeom prst="rect">
                <a:avLst/>
              </a:prstGeom>
              <a:noFill/>
            </p:spPr>
            <p:txBody>
              <a:bodyPr wrap="square">
                <a:spAutoFit/>
              </a:bodyPr>
              <a:lstStyle/>
              <a:p>
                <a:pPr algn="ctr"/>
                <a:r>
                  <a:rPr lang="pt-BR" sz="1600" dirty="0">
                    <a:solidFill>
                      <a:schemeClr val="bg2">
                        <a:lumMod val="25000"/>
                      </a:schemeClr>
                    </a:solidFill>
                    <a:effectLst/>
                  </a:rPr>
                  <a:t>Caracterizam a aptidão e a maturidade de uma empresa em gerenciar funções e controles.</a:t>
                </a:r>
                <a:endParaRPr lang="pt-BR" sz="1600" dirty="0">
                  <a:solidFill>
                    <a:schemeClr val="bg2">
                      <a:lumMod val="25000"/>
                    </a:schemeClr>
                  </a:solidFill>
                </a:endParaRPr>
              </a:p>
            </p:txBody>
          </p:sp>
        </p:grpSp>
        <p:grpSp>
          <p:nvGrpSpPr>
            <p:cNvPr id="6" name="Agrupar 5">
              <a:extLst>
                <a:ext uri="{FF2B5EF4-FFF2-40B4-BE49-F238E27FC236}">
                  <a16:creationId xmlns:a16="http://schemas.microsoft.com/office/drawing/2014/main" id="{EF764811-F0C6-FCA5-9307-A3479455FCF0}"/>
                </a:ext>
              </a:extLst>
            </p:cNvPr>
            <p:cNvGrpSpPr/>
            <p:nvPr/>
          </p:nvGrpSpPr>
          <p:grpSpPr>
            <a:xfrm>
              <a:off x="8046237" y="1676603"/>
              <a:ext cx="3121093" cy="3504793"/>
              <a:chOff x="8046237" y="1676603"/>
              <a:chExt cx="3121093" cy="3504793"/>
            </a:xfrm>
          </p:grpSpPr>
          <p:sp>
            <p:nvSpPr>
              <p:cNvPr id="8" name="Retângulo: Cantos Arredondados 7">
                <a:extLst>
                  <a:ext uri="{FF2B5EF4-FFF2-40B4-BE49-F238E27FC236}">
                    <a16:creationId xmlns:a16="http://schemas.microsoft.com/office/drawing/2014/main" id="{FAF55B73-ED15-0614-0313-E6382B588AE0}"/>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B5CCB88-8294-3356-44CC-68F6643AC4AF}"/>
                  </a:ext>
                </a:extLst>
              </p:cNvPr>
              <p:cNvSpPr txBox="1"/>
              <p:nvPr/>
            </p:nvSpPr>
            <p:spPr>
              <a:xfrm>
                <a:off x="8260880" y="1946010"/>
                <a:ext cx="2702801" cy="550243"/>
              </a:xfrm>
              <a:prstGeom prst="rect">
                <a:avLst/>
              </a:prstGeom>
              <a:noFill/>
            </p:spPr>
            <p:txBody>
              <a:bodyPr wrap="square">
                <a:spAutoFit/>
              </a:bodyPr>
              <a:lstStyle/>
              <a:p>
                <a:pPr algn="ctr"/>
                <a:r>
                  <a:rPr lang="pt-BR" b="1" dirty="0">
                    <a:effectLst/>
                  </a:rPr>
                  <a:t>Perfis</a:t>
                </a:r>
                <a:endParaRPr lang="pt-BR" b="1" dirty="0"/>
              </a:p>
            </p:txBody>
          </p:sp>
          <p:sp>
            <p:nvSpPr>
              <p:cNvPr id="13" name="CaixaDeTexto 12">
                <a:extLst>
                  <a:ext uri="{FF2B5EF4-FFF2-40B4-BE49-F238E27FC236}">
                    <a16:creationId xmlns:a16="http://schemas.microsoft.com/office/drawing/2014/main" id="{CDB7191B-7CF9-004D-62FE-A7624B95FD65}"/>
                  </a:ext>
                </a:extLst>
              </p:cNvPr>
              <p:cNvSpPr txBox="1"/>
              <p:nvPr/>
            </p:nvSpPr>
            <p:spPr>
              <a:xfrm>
                <a:off x="8260880" y="2674215"/>
                <a:ext cx="2702801" cy="1971705"/>
              </a:xfrm>
              <a:prstGeom prst="rect">
                <a:avLst/>
              </a:prstGeom>
              <a:noFill/>
            </p:spPr>
            <p:txBody>
              <a:bodyPr wrap="square">
                <a:spAutoFit/>
              </a:bodyPr>
              <a:lstStyle/>
              <a:p>
                <a:pPr algn="ctr"/>
                <a:r>
                  <a:rPr lang="pt-BR" sz="1600" dirty="0">
                    <a:solidFill>
                      <a:schemeClr val="bg2">
                        <a:lumMod val="25000"/>
                      </a:schemeClr>
                    </a:solidFill>
                    <a:effectLst/>
                  </a:rPr>
                  <a:t>Têm o objetivo de apoiar a decisão e comunicar as medidas de segurança cibernética atuais e planejadas para a empresa.</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5034521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Segurança física</a:t>
            </a:r>
          </a:p>
        </p:txBody>
      </p:sp>
      <p:sp>
        <p:nvSpPr>
          <p:cNvPr id="4" name="CaixaDeTexto 3">
            <a:extLst>
              <a:ext uri="{FF2B5EF4-FFF2-40B4-BE49-F238E27FC236}">
                <a16:creationId xmlns:a16="http://schemas.microsoft.com/office/drawing/2014/main" id="{84772DD0-704B-5BBE-2C01-3B330A3EA569}"/>
              </a:ext>
            </a:extLst>
          </p:cNvPr>
          <p:cNvSpPr txBox="1"/>
          <p:nvPr/>
        </p:nvSpPr>
        <p:spPr>
          <a:xfrm>
            <a:off x="1123950" y="2298699"/>
            <a:ext cx="6251247"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Segurança do data center inicia com a criação de perímetros de segurança.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Diversas camadas de segurança incluem dispositivos como guardas, cercas e </a:t>
            </a:r>
            <a:r>
              <a:rPr lang="pt-BR" dirty="0" err="1">
                <a:solidFill>
                  <a:schemeClr val="bg2">
                    <a:lumMod val="25000"/>
                  </a:schemeClr>
                </a:solidFill>
              </a:rPr>
              <a:t>CFTV</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Utilização de tecnologias avançadas de detecção de intrusão.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Estrita adesão às políticas de segurança e protocolos estabelecidos.</a:t>
            </a:r>
          </a:p>
        </p:txBody>
      </p:sp>
      <p:sp>
        <p:nvSpPr>
          <p:cNvPr id="5" name="CaixaDeTexto 4">
            <a:extLst>
              <a:ext uri="{FF2B5EF4-FFF2-40B4-BE49-F238E27FC236}">
                <a16:creationId xmlns:a16="http://schemas.microsoft.com/office/drawing/2014/main" id="{1AF2EE48-AB75-F632-4BD5-5821AC585C33}"/>
              </a:ext>
            </a:extLst>
          </p:cNvPr>
          <p:cNvSpPr txBox="1"/>
          <p:nvPr/>
        </p:nvSpPr>
        <p:spPr>
          <a:xfrm>
            <a:off x="8005636" y="5338912"/>
            <a:ext cx="3116273" cy="307777"/>
          </a:xfrm>
          <a:prstGeom prst="rect">
            <a:avLst/>
          </a:prstGeom>
          <a:noFill/>
        </p:spPr>
        <p:txBody>
          <a:bodyPr wrap="square">
            <a:spAutoFit/>
          </a:bodyPr>
          <a:lstStyle/>
          <a:p>
            <a:r>
              <a:rPr lang="pt-BR" sz="1400" dirty="0">
                <a:effectLst/>
              </a:rPr>
              <a:t>Perímetros de Segurança.</a:t>
            </a:r>
            <a:endParaRPr lang="pt-BR" sz="1400" dirty="0"/>
          </a:p>
        </p:txBody>
      </p:sp>
      <p:pic>
        <p:nvPicPr>
          <p:cNvPr id="6" name="Imagem 5">
            <a:extLst>
              <a:ext uri="{FF2B5EF4-FFF2-40B4-BE49-F238E27FC236}">
                <a16:creationId xmlns:a16="http://schemas.microsoft.com/office/drawing/2014/main" id="{638DC0A2-19CA-25C6-0007-97D26E67959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954721" y="2120808"/>
            <a:ext cx="3218104" cy="3218104"/>
          </a:xfrm>
          <a:prstGeom prst="rect">
            <a:avLst/>
          </a:prstGeom>
        </p:spPr>
      </p:pic>
      <p:cxnSp>
        <p:nvCxnSpPr>
          <p:cNvPr id="9" name="Conector reto 8">
            <a:extLst>
              <a:ext uri="{FF2B5EF4-FFF2-40B4-BE49-F238E27FC236}">
                <a16:creationId xmlns:a16="http://schemas.microsoft.com/office/drawing/2014/main" id="{1B53105C-901E-A9FC-3EDD-CFA29D181CE7}"/>
              </a:ext>
            </a:extLst>
          </p:cNvPr>
          <p:cNvCxnSpPr>
            <a:cxnSpLocks/>
          </p:cNvCxnSpPr>
          <p:nvPr/>
        </p:nvCxnSpPr>
        <p:spPr>
          <a:xfrm>
            <a:off x="8073577" y="5646689"/>
            <a:ext cx="309924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916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Controle de acesso</a:t>
            </a:r>
          </a:p>
        </p:txBody>
      </p:sp>
      <p:grpSp>
        <p:nvGrpSpPr>
          <p:cNvPr id="7" name="Agrupar 6">
            <a:extLst>
              <a:ext uri="{FF2B5EF4-FFF2-40B4-BE49-F238E27FC236}">
                <a16:creationId xmlns:a16="http://schemas.microsoft.com/office/drawing/2014/main" id="{A483B918-0CFE-60EE-1FA8-37EEAA46C099}"/>
              </a:ext>
            </a:extLst>
          </p:cNvPr>
          <p:cNvGrpSpPr/>
          <p:nvPr/>
        </p:nvGrpSpPr>
        <p:grpSpPr>
          <a:xfrm>
            <a:off x="1019173" y="3429000"/>
            <a:ext cx="10153652" cy="891806"/>
            <a:chOff x="753034" y="2264253"/>
            <a:chExt cx="10373083" cy="947787"/>
          </a:xfrm>
        </p:grpSpPr>
        <p:sp>
          <p:nvSpPr>
            <p:cNvPr id="8" name="CaixaDeTexto 7">
              <a:extLst>
                <a:ext uri="{FF2B5EF4-FFF2-40B4-BE49-F238E27FC236}">
                  <a16:creationId xmlns:a16="http://schemas.microsoft.com/office/drawing/2014/main" id="{0F71FB95-3986-5547-5366-41AAD84E2969}"/>
                </a:ext>
              </a:extLst>
            </p:cNvPr>
            <p:cNvSpPr txBox="1"/>
            <p:nvPr/>
          </p:nvSpPr>
          <p:spPr>
            <a:xfrm>
              <a:off x="972468" y="2328879"/>
              <a:ext cx="10153649" cy="883161"/>
            </a:xfrm>
            <a:prstGeom prst="rect">
              <a:avLst/>
            </a:prstGeom>
            <a:noFill/>
          </p:spPr>
          <p:txBody>
            <a:bodyPr wrap="square">
              <a:spAutoFit/>
            </a:bodyPr>
            <a:lstStyle/>
            <a:p>
              <a:r>
                <a:rPr lang="pt-BR" sz="2400" dirty="0">
                  <a:effectLst/>
                </a:rPr>
                <a:t>O acesso ao data center sempre será temporário, sendo revogado após a finalização das atividades do funcionário.</a:t>
              </a:r>
            </a:p>
          </p:txBody>
        </p:sp>
        <p:sp>
          <p:nvSpPr>
            <p:cNvPr id="9" name="Retângulo: Cantos Arredondados 8">
              <a:extLst>
                <a:ext uri="{FF2B5EF4-FFF2-40B4-BE49-F238E27FC236}">
                  <a16:creationId xmlns:a16="http://schemas.microsoft.com/office/drawing/2014/main" id="{CD8BC7AC-7BFF-63F7-37E5-3E8A09EB2C55}"/>
                </a:ext>
              </a:extLst>
            </p:cNvPr>
            <p:cNvSpPr/>
            <p:nvPr/>
          </p:nvSpPr>
          <p:spPr>
            <a:xfrm flipH="1">
              <a:off x="753034" y="2264253"/>
              <a:ext cx="46707" cy="911062"/>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259440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Controle de acesso</a:t>
            </a:r>
          </a:p>
        </p:txBody>
      </p:sp>
      <p:sp>
        <p:nvSpPr>
          <p:cNvPr id="10" name="CaixaDeTexto 9">
            <a:extLst>
              <a:ext uri="{FF2B5EF4-FFF2-40B4-BE49-F238E27FC236}">
                <a16:creationId xmlns:a16="http://schemas.microsoft.com/office/drawing/2014/main" id="{AFE02DFD-5C1D-7D31-F316-3CFE22CA48D2}"/>
              </a:ext>
            </a:extLst>
          </p:cNvPr>
          <p:cNvSpPr txBox="1"/>
          <p:nvPr/>
        </p:nvSpPr>
        <p:spPr>
          <a:xfrm>
            <a:off x="1019175" y="2040183"/>
            <a:ext cx="10153652" cy="369332"/>
          </a:xfrm>
          <a:prstGeom prst="rect">
            <a:avLst/>
          </a:prstGeom>
          <a:noFill/>
        </p:spPr>
        <p:txBody>
          <a:bodyPr wrap="square">
            <a:spAutoFit/>
          </a:bodyPr>
          <a:lstStyle/>
          <a:p>
            <a:r>
              <a:rPr lang="pt-BR" dirty="0">
                <a:solidFill>
                  <a:schemeClr val="bg2">
                    <a:lumMod val="25000"/>
                  </a:schemeClr>
                </a:solidFill>
              </a:rPr>
              <a:t>Para acessar o datacenter, o funcionário precisa passar por algumas etapas:</a:t>
            </a:r>
          </a:p>
        </p:txBody>
      </p:sp>
      <p:grpSp>
        <p:nvGrpSpPr>
          <p:cNvPr id="11" name="Agrupar 10">
            <a:extLst>
              <a:ext uri="{FF2B5EF4-FFF2-40B4-BE49-F238E27FC236}">
                <a16:creationId xmlns:a16="http://schemas.microsoft.com/office/drawing/2014/main" id="{C9F73847-E51C-7E0A-3244-4B745AB51E0D}"/>
              </a:ext>
            </a:extLst>
          </p:cNvPr>
          <p:cNvGrpSpPr/>
          <p:nvPr/>
        </p:nvGrpSpPr>
        <p:grpSpPr>
          <a:xfrm>
            <a:off x="2491846" y="2736786"/>
            <a:ext cx="7208309" cy="3537014"/>
            <a:chOff x="369164" y="2250940"/>
            <a:chExt cx="8352658" cy="4114808"/>
          </a:xfrm>
        </p:grpSpPr>
        <p:grpSp>
          <p:nvGrpSpPr>
            <p:cNvPr id="12" name="Agrupar 11">
              <a:extLst>
                <a:ext uri="{FF2B5EF4-FFF2-40B4-BE49-F238E27FC236}">
                  <a16:creationId xmlns:a16="http://schemas.microsoft.com/office/drawing/2014/main" id="{1FE059F2-E446-BF79-FACD-84A47DCF4700}"/>
                </a:ext>
              </a:extLst>
            </p:cNvPr>
            <p:cNvGrpSpPr/>
            <p:nvPr/>
          </p:nvGrpSpPr>
          <p:grpSpPr>
            <a:xfrm>
              <a:off x="369164" y="2250940"/>
              <a:ext cx="8352658" cy="4114808"/>
              <a:chOff x="353192" y="2470015"/>
              <a:chExt cx="8352658" cy="4114808"/>
            </a:xfrm>
          </p:grpSpPr>
          <p:grpSp>
            <p:nvGrpSpPr>
              <p:cNvPr id="15" name="Agrupar 14">
                <a:extLst>
                  <a:ext uri="{FF2B5EF4-FFF2-40B4-BE49-F238E27FC236}">
                    <a16:creationId xmlns:a16="http://schemas.microsoft.com/office/drawing/2014/main" id="{0C9B4768-192C-F58D-5A27-CEC19AA310BD}"/>
                  </a:ext>
                </a:extLst>
              </p:cNvPr>
              <p:cNvGrpSpPr/>
              <p:nvPr/>
            </p:nvGrpSpPr>
            <p:grpSpPr>
              <a:xfrm>
                <a:off x="353192" y="2470015"/>
                <a:ext cx="8352658" cy="1779373"/>
                <a:chOff x="341313" y="545965"/>
                <a:chExt cx="8295775" cy="1779373"/>
              </a:xfrm>
            </p:grpSpPr>
            <p:grpSp>
              <p:nvGrpSpPr>
                <p:cNvPr id="29" name="Agrupar 28">
                  <a:extLst>
                    <a:ext uri="{FF2B5EF4-FFF2-40B4-BE49-F238E27FC236}">
                      <a16:creationId xmlns:a16="http://schemas.microsoft.com/office/drawing/2014/main" id="{BCD7129C-03B2-4EA9-6637-F8BE760383B4}"/>
                    </a:ext>
                  </a:extLst>
                </p:cNvPr>
                <p:cNvGrpSpPr/>
                <p:nvPr/>
              </p:nvGrpSpPr>
              <p:grpSpPr>
                <a:xfrm>
                  <a:off x="341313" y="872577"/>
                  <a:ext cx="454941" cy="1452761"/>
                  <a:chOff x="341313" y="872577"/>
                  <a:chExt cx="454941" cy="1452761"/>
                </a:xfrm>
              </p:grpSpPr>
              <p:sp>
                <p:nvSpPr>
                  <p:cNvPr id="33" name="Elipse 32">
                    <a:extLst>
                      <a:ext uri="{FF2B5EF4-FFF2-40B4-BE49-F238E27FC236}">
                        <a16:creationId xmlns:a16="http://schemas.microsoft.com/office/drawing/2014/main" id="{D511E33E-17A9-0DBB-42CC-B899CE99A3A3}"/>
                      </a:ext>
                    </a:extLst>
                  </p:cNvPr>
                  <p:cNvSpPr/>
                  <p:nvPr/>
                </p:nvSpPr>
                <p:spPr>
                  <a:xfrm>
                    <a:off x="341313" y="87257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ECF6D09C-1EDC-4738-96A5-7E165FD12303}"/>
                      </a:ext>
                    </a:extLst>
                  </p:cNvPr>
                  <p:cNvCxnSpPr>
                    <a:cxnSpLocks/>
                  </p:cNvCxnSpPr>
                  <p:nvPr/>
                </p:nvCxnSpPr>
                <p:spPr>
                  <a:xfrm>
                    <a:off x="575288" y="1267252"/>
                    <a:ext cx="0" cy="1058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95F2124C-701D-B76B-6B7E-C87C09ABC759}"/>
                      </a:ext>
                    </a:extLst>
                  </p:cNvPr>
                  <p:cNvSpPr/>
                  <p:nvPr/>
                </p:nvSpPr>
                <p:spPr>
                  <a:xfrm>
                    <a:off x="480796" y="103623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0" name="Retângulo: Cantos Arredondados 29">
                  <a:extLst>
                    <a:ext uri="{FF2B5EF4-FFF2-40B4-BE49-F238E27FC236}">
                      <a16:creationId xmlns:a16="http://schemas.microsoft.com/office/drawing/2014/main" id="{BEC4F0E7-46A7-EE79-EAE2-675F4DB351C0}"/>
                    </a:ext>
                  </a:extLst>
                </p:cNvPr>
                <p:cNvSpPr/>
                <p:nvPr/>
              </p:nvSpPr>
              <p:spPr>
                <a:xfrm>
                  <a:off x="1017218" y="545965"/>
                  <a:ext cx="7619870" cy="129358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1" name="CaixaDeTexto 30">
                  <a:extLst>
                    <a:ext uri="{FF2B5EF4-FFF2-40B4-BE49-F238E27FC236}">
                      <a16:creationId xmlns:a16="http://schemas.microsoft.com/office/drawing/2014/main" id="{37C6B8D8-CEC6-037E-095E-0B10B4910DCC}"/>
                    </a:ext>
                  </a:extLst>
                </p:cNvPr>
                <p:cNvSpPr txBox="1"/>
                <p:nvPr/>
              </p:nvSpPr>
              <p:spPr>
                <a:xfrm>
                  <a:off x="1065501" y="927408"/>
                  <a:ext cx="4189986" cy="615817"/>
                </a:xfrm>
                <a:prstGeom prst="rect">
                  <a:avLst/>
                </a:prstGeom>
                <a:noFill/>
              </p:spPr>
              <p:txBody>
                <a:bodyPr wrap="square">
                  <a:spAutoFit/>
                </a:bodyPr>
                <a:lstStyle/>
                <a:p>
                  <a:r>
                    <a:rPr lang="pt-BR" sz="2000" b="1" dirty="0">
                      <a:effectLst/>
                    </a:rPr>
                    <a:t>Identificação e validação</a:t>
                  </a:r>
                  <a:endParaRPr lang="pt-BR" sz="2000" b="1" dirty="0"/>
                </a:p>
              </p:txBody>
            </p:sp>
            <p:pic>
              <p:nvPicPr>
                <p:cNvPr id="32" name="Imagem 31">
                  <a:extLst>
                    <a:ext uri="{FF2B5EF4-FFF2-40B4-BE49-F238E27FC236}">
                      <a16:creationId xmlns:a16="http://schemas.microsoft.com/office/drawing/2014/main" id="{E807FEF1-E502-5AC1-821C-61526539685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390077" y="582711"/>
                  <a:ext cx="1585779" cy="1273663"/>
                </a:xfrm>
                <a:prstGeom prst="rect">
                  <a:avLst/>
                </a:prstGeom>
              </p:spPr>
            </p:pic>
          </p:grpSp>
          <p:grpSp>
            <p:nvGrpSpPr>
              <p:cNvPr id="16" name="Agrupar 15">
                <a:extLst>
                  <a:ext uri="{FF2B5EF4-FFF2-40B4-BE49-F238E27FC236}">
                    <a16:creationId xmlns:a16="http://schemas.microsoft.com/office/drawing/2014/main" id="{0DC25A8B-9989-F12B-5163-DA9A41442D44}"/>
                  </a:ext>
                </a:extLst>
              </p:cNvPr>
              <p:cNvGrpSpPr/>
              <p:nvPr/>
            </p:nvGrpSpPr>
            <p:grpSpPr>
              <a:xfrm>
                <a:off x="353192" y="3871287"/>
                <a:ext cx="8352658" cy="1769848"/>
                <a:chOff x="341313" y="545965"/>
                <a:chExt cx="8295775" cy="1769848"/>
              </a:xfrm>
            </p:grpSpPr>
            <p:grpSp>
              <p:nvGrpSpPr>
                <p:cNvPr id="23" name="Agrupar 22">
                  <a:extLst>
                    <a:ext uri="{FF2B5EF4-FFF2-40B4-BE49-F238E27FC236}">
                      <a16:creationId xmlns:a16="http://schemas.microsoft.com/office/drawing/2014/main" id="{F46CF894-5394-4F27-4520-FEA52C96CD15}"/>
                    </a:ext>
                  </a:extLst>
                </p:cNvPr>
                <p:cNvGrpSpPr/>
                <p:nvPr/>
              </p:nvGrpSpPr>
              <p:grpSpPr>
                <a:xfrm>
                  <a:off x="341313" y="872577"/>
                  <a:ext cx="454941" cy="1443236"/>
                  <a:chOff x="341313" y="872577"/>
                  <a:chExt cx="454941" cy="1443236"/>
                </a:xfrm>
              </p:grpSpPr>
              <p:sp>
                <p:nvSpPr>
                  <p:cNvPr id="26" name="Elipse 25">
                    <a:extLst>
                      <a:ext uri="{FF2B5EF4-FFF2-40B4-BE49-F238E27FC236}">
                        <a16:creationId xmlns:a16="http://schemas.microsoft.com/office/drawing/2014/main" id="{CB866794-CACE-1BC3-0FB8-2A445F8680AF}"/>
                      </a:ext>
                    </a:extLst>
                  </p:cNvPr>
                  <p:cNvSpPr/>
                  <p:nvPr/>
                </p:nvSpPr>
                <p:spPr>
                  <a:xfrm>
                    <a:off x="341313" y="87257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ector reto 26">
                    <a:extLst>
                      <a:ext uri="{FF2B5EF4-FFF2-40B4-BE49-F238E27FC236}">
                        <a16:creationId xmlns:a16="http://schemas.microsoft.com/office/drawing/2014/main" id="{454FA4AE-2736-2193-A7AE-69A71303459D}"/>
                      </a:ext>
                    </a:extLst>
                  </p:cNvPr>
                  <p:cNvCxnSpPr>
                    <a:cxnSpLocks/>
                  </p:cNvCxnSpPr>
                  <p:nvPr/>
                </p:nvCxnSpPr>
                <p:spPr>
                  <a:xfrm>
                    <a:off x="575288" y="1257728"/>
                    <a:ext cx="0" cy="1058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Seta: para a Direita 27">
                    <a:extLst>
                      <a:ext uri="{FF2B5EF4-FFF2-40B4-BE49-F238E27FC236}">
                        <a16:creationId xmlns:a16="http://schemas.microsoft.com/office/drawing/2014/main" id="{D1E28543-F1C5-DC4B-E416-1054D49355E3}"/>
                      </a:ext>
                    </a:extLst>
                  </p:cNvPr>
                  <p:cNvSpPr/>
                  <p:nvPr/>
                </p:nvSpPr>
                <p:spPr>
                  <a:xfrm>
                    <a:off x="480796" y="103623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4" name="Retângulo: Cantos Arredondados 23">
                  <a:extLst>
                    <a:ext uri="{FF2B5EF4-FFF2-40B4-BE49-F238E27FC236}">
                      <a16:creationId xmlns:a16="http://schemas.microsoft.com/office/drawing/2014/main" id="{87EE0B09-AD58-E0B1-15E5-940AB94A8F72}"/>
                    </a:ext>
                  </a:extLst>
                </p:cNvPr>
                <p:cNvSpPr/>
                <p:nvPr/>
              </p:nvSpPr>
              <p:spPr>
                <a:xfrm>
                  <a:off x="1017218" y="545965"/>
                  <a:ext cx="7619870" cy="129358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5" name="CaixaDeTexto 24">
                  <a:extLst>
                    <a:ext uri="{FF2B5EF4-FFF2-40B4-BE49-F238E27FC236}">
                      <a16:creationId xmlns:a16="http://schemas.microsoft.com/office/drawing/2014/main" id="{391FEE3A-DD34-A482-90A0-CEA4678E43FB}"/>
                    </a:ext>
                  </a:extLst>
                </p:cNvPr>
                <p:cNvSpPr txBox="1"/>
                <p:nvPr/>
              </p:nvSpPr>
              <p:spPr>
                <a:xfrm>
                  <a:off x="1069742" y="947696"/>
                  <a:ext cx="6916177" cy="615816"/>
                </a:xfrm>
                <a:prstGeom prst="rect">
                  <a:avLst/>
                </a:prstGeom>
                <a:noFill/>
              </p:spPr>
              <p:txBody>
                <a:bodyPr wrap="square">
                  <a:spAutoFit/>
                </a:bodyPr>
                <a:lstStyle/>
                <a:p>
                  <a:r>
                    <a:rPr lang="pt-BR" sz="2000" b="1" dirty="0">
                      <a:effectLst/>
                    </a:rPr>
                    <a:t>Autenticação </a:t>
                  </a:r>
                  <a:r>
                    <a:rPr lang="pt-BR" sz="2000" b="1" dirty="0" err="1">
                      <a:effectLst/>
                    </a:rPr>
                    <a:t>multifator</a:t>
                  </a:r>
                  <a:endParaRPr lang="pt-BR" sz="2000" b="1" dirty="0"/>
                </a:p>
              </p:txBody>
            </p:sp>
          </p:grpSp>
          <p:grpSp>
            <p:nvGrpSpPr>
              <p:cNvPr id="17" name="Agrupar 16">
                <a:extLst>
                  <a:ext uri="{FF2B5EF4-FFF2-40B4-BE49-F238E27FC236}">
                    <a16:creationId xmlns:a16="http://schemas.microsoft.com/office/drawing/2014/main" id="{062C389E-7A4A-F9C4-27FB-000978179298}"/>
                  </a:ext>
                </a:extLst>
              </p:cNvPr>
              <p:cNvGrpSpPr/>
              <p:nvPr/>
            </p:nvGrpSpPr>
            <p:grpSpPr>
              <a:xfrm>
                <a:off x="353192" y="5291238"/>
                <a:ext cx="8352658" cy="1293585"/>
                <a:chOff x="341313" y="545965"/>
                <a:chExt cx="8295775" cy="1293585"/>
              </a:xfrm>
            </p:grpSpPr>
            <p:grpSp>
              <p:nvGrpSpPr>
                <p:cNvPr id="18" name="Agrupar 17">
                  <a:extLst>
                    <a:ext uri="{FF2B5EF4-FFF2-40B4-BE49-F238E27FC236}">
                      <a16:creationId xmlns:a16="http://schemas.microsoft.com/office/drawing/2014/main" id="{1753DB6B-6A56-4CA8-7C15-94CA23A46755}"/>
                    </a:ext>
                  </a:extLst>
                </p:cNvPr>
                <p:cNvGrpSpPr/>
                <p:nvPr/>
              </p:nvGrpSpPr>
              <p:grpSpPr>
                <a:xfrm>
                  <a:off x="341313" y="872577"/>
                  <a:ext cx="454941" cy="454941"/>
                  <a:chOff x="341313" y="872577"/>
                  <a:chExt cx="454941" cy="454941"/>
                </a:xfrm>
              </p:grpSpPr>
              <p:sp>
                <p:nvSpPr>
                  <p:cNvPr id="21" name="Elipse 20">
                    <a:extLst>
                      <a:ext uri="{FF2B5EF4-FFF2-40B4-BE49-F238E27FC236}">
                        <a16:creationId xmlns:a16="http://schemas.microsoft.com/office/drawing/2014/main" id="{9C75A9F9-9321-9621-DE70-D57CE18E5AC5}"/>
                      </a:ext>
                    </a:extLst>
                  </p:cNvPr>
                  <p:cNvSpPr/>
                  <p:nvPr/>
                </p:nvSpPr>
                <p:spPr>
                  <a:xfrm>
                    <a:off x="341313" y="87257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a Direita 21">
                    <a:extLst>
                      <a:ext uri="{FF2B5EF4-FFF2-40B4-BE49-F238E27FC236}">
                        <a16:creationId xmlns:a16="http://schemas.microsoft.com/office/drawing/2014/main" id="{38FB3E83-DB8B-1BC6-7620-51E4987DF95B}"/>
                      </a:ext>
                    </a:extLst>
                  </p:cNvPr>
                  <p:cNvSpPr/>
                  <p:nvPr/>
                </p:nvSpPr>
                <p:spPr>
                  <a:xfrm>
                    <a:off x="480796" y="103623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9" name="Retângulo: Cantos Arredondados 18">
                  <a:extLst>
                    <a:ext uri="{FF2B5EF4-FFF2-40B4-BE49-F238E27FC236}">
                      <a16:creationId xmlns:a16="http://schemas.microsoft.com/office/drawing/2014/main" id="{94559AB5-B1A7-81C5-8F6F-71E860875474}"/>
                    </a:ext>
                  </a:extLst>
                </p:cNvPr>
                <p:cNvSpPr/>
                <p:nvPr/>
              </p:nvSpPr>
              <p:spPr>
                <a:xfrm>
                  <a:off x="1017218" y="545965"/>
                  <a:ext cx="7619870" cy="129358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0" name="CaixaDeTexto 19">
                  <a:extLst>
                    <a:ext uri="{FF2B5EF4-FFF2-40B4-BE49-F238E27FC236}">
                      <a16:creationId xmlns:a16="http://schemas.microsoft.com/office/drawing/2014/main" id="{54AF1D8D-45CF-D073-7036-43E00A04B479}"/>
                    </a:ext>
                  </a:extLst>
                </p:cNvPr>
                <p:cNvSpPr txBox="1"/>
                <p:nvPr/>
              </p:nvSpPr>
              <p:spPr>
                <a:xfrm>
                  <a:off x="1065501" y="927408"/>
                  <a:ext cx="6916177" cy="615816"/>
                </a:xfrm>
                <a:prstGeom prst="rect">
                  <a:avLst/>
                </a:prstGeom>
                <a:noFill/>
              </p:spPr>
              <p:txBody>
                <a:bodyPr wrap="square">
                  <a:spAutoFit/>
                </a:bodyPr>
                <a:lstStyle/>
                <a:p>
                  <a:r>
                    <a:rPr lang="pt-BR" sz="2000" b="1" dirty="0">
                      <a:effectLst/>
                    </a:rPr>
                    <a:t>Liberação das portas</a:t>
                  </a:r>
                  <a:endParaRPr lang="pt-BR" sz="2000" b="1" dirty="0"/>
                </a:p>
              </p:txBody>
            </p:sp>
          </p:grpSp>
        </p:grpSp>
        <p:pic>
          <p:nvPicPr>
            <p:cNvPr id="13" name="Imagem 12">
              <a:extLst>
                <a:ext uri="{FF2B5EF4-FFF2-40B4-BE49-F238E27FC236}">
                  <a16:creationId xmlns:a16="http://schemas.microsoft.com/office/drawing/2014/main" id="{AD82EEFA-EAC4-1DB0-F470-192980A2004E}"/>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402525" y="3800883"/>
              <a:ext cx="1716547" cy="938440"/>
            </a:xfrm>
            <a:prstGeom prst="rect">
              <a:avLst/>
            </a:prstGeom>
          </p:spPr>
        </p:pic>
        <p:pic>
          <p:nvPicPr>
            <p:cNvPr id="14" name="Imagem 13">
              <a:extLst>
                <a:ext uri="{FF2B5EF4-FFF2-40B4-BE49-F238E27FC236}">
                  <a16:creationId xmlns:a16="http://schemas.microsoft.com/office/drawing/2014/main" id="{248FAE9A-3CAB-6F14-0CCA-E2D338A32844}"/>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314118" y="5036659"/>
              <a:ext cx="1815824" cy="1266622"/>
            </a:xfrm>
            <a:prstGeom prst="rect">
              <a:avLst/>
            </a:prstGeom>
          </p:spPr>
        </p:pic>
      </p:grpSp>
    </p:spTree>
    <p:extLst>
      <p:ext uri="{BB962C8B-B14F-4D97-AF65-F5344CB8AC3E}">
        <p14:creationId xmlns:p14="http://schemas.microsoft.com/office/powerpoint/2010/main" val="1629128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Controle de acesso</a:t>
            </a:r>
          </a:p>
        </p:txBody>
      </p:sp>
      <p:sp>
        <p:nvSpPr>
          <p:cNvPr id="10" name="CaixaDeTexto 9">
            <a:extLst>
              <a:ext uri="{FF2B5EF4-FFF2-40B4-BE49-F238E27FC236}">
                <a16:creationId xmlns:a16="http://schemas.microsoft.com/office/drawing/2014/main" id="{AFE02DFD-5C1D-7D31-F316-3CFE22CA48D2}"/>
              </a:ext>
            </a:extLst>
          </p:cNvPr>
          <p:cNvSpPr txBox="1"/>
          <p:nvPr/>
        </p:nvSpPr>
        <p:spPr>
          <a:xfrm>
            <a:off x="1019175" y="2509321"/>
            <a:ext cx="6457950" cy="2862322"/>
          </a:xfrm>
          <a:prstGeom prst="rect">
            <a:avLst/>
          </a:prstGeom>
          <a:noFill/>
        </p:spPr>
        <p:txBody>
          <a:bodyPr wrap="square">
            <a:spAutoFit/>
          </a:bodyPr>
          <a:lstStyle/>
          <a:p>
            <a:pPr marL="285750" indent="-285750">
              <a:buFont typeface="Arial" panose="020B0604020202020204" pitchFamily="34" charset="0"/>
              <a:buChar char="•"/>
            </a:pPr>
            <a:r>
              <a:rPr lang="pt-BR" dirty="0" err="1">
                <a:solidFill>
                  <a:schemeClr val="bg2">
                    <a:lumMod val="25000"/>
                  </a:schemeClr>
                </a:solidFill>
              </a:rPr>
              <a:t>AWS</a:t>
            </a:r>
            <a:r>
              <a:rPr lang="pt-BR" dirty="0">
                <a:solidFill>
                  <a:schemeClr val="bg2">
                    <a:lumMod val="25000"/>
                  </a:schemeClr>
                </a:solidFill>
              </a:rPr>
              <a:t> aplica rigoroso controle de acesso a seus data centers.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Revisões periódicas garantem a revogação de permissões não mais necessárias.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Monitoramento intensivo dos perímetros com </a:t>
            </a:r>
            <a:r>
              <a:rPr lang="pt-BR" dirty="0" err="1">
                <a:solidFill>
                  <a:schemeClr val="bg2">
                    <a:lumMod val="25000"/>
                  </a:schemeClr>
                </a:solidFill>
              </a:rPr>
              <a:t>CFTV</a:t>
            </a:r>
            <a:r>
              <a:rPr lang="pt-BR" dirty="0">
                <a:solidFill>
                  <a:schemeClr val="bg2">
                    <a:lumMod val="25000"/>
                  </a:schemeClr>
                </a:solidFill>
              </a:rPr>
              <a:t>, sensores de intrusão e análise de imagem.</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Tentativas de violação ou portas abertas indevidamente acionam protocolo de prevenção de risco.</a:t>
            </a:r>
          </a:p>
        </p:txBody>
      </p:sp>
      <p:sp>
        <p:nvSpPr>
          <p:cNvPr id="4" name="CaixaDeTexto 3">
            <a:extLst>
              <a:ext uri="{FF2B5EF4-FFF2-40B4-BE49-F238E27FC236}">
                <a16:creationId xmlns:a16="http://schemas.microsoft.com/office/drawing/2014/main" id="{CC42DDBA-A917-4E1D-1180-AC70873A22F9}"/>
              </a:ext>
            </a:extLst>
          </p:cNvPr>
          <p:cNvSpPr txBox="1"/>
          <p:nvPr/>
        </p:nvSpPr>
        <p:spPr>
          <a:xfrm>
            <a:off x="7872286" y="5371643"/>
            <a:ext cx="3116273" cy="307777"/>
          </a:xfrm>
          <a:prstGeom prst="rect">
            <a:avLst/>
          </a:prstGeom>
          <a:noFill/>
        </p:spPr>
        <p:txBody>
          <a:bodyPr wrap="square">
            <a:spAutoFit/>
          </a:bodyPr>
          <a:lstStyle/>
          <a:p>
            <a:r>
              <a:rPr lang="pt-BR" sz="1400" dirty="0">
                <a:effectLst/>
              </a:rPr>
              <a:t>Segurança de acesso.</a:t>
            </a:r>
            <a:endParaRPr lang="pt-BR" sz="1400" dirty="0"/>
          </a:p>
        </p:txBody>
      </p:sp>
      <p:pic>
        <p:nvPicPr>
          <p:cNvPr id="5" name="Imagem 4">
            <a:extLst>
              <a:ext uri="{FF2B5EF4-FFF2-40B4-BE49-F238E27FC236}">
                <a16:creationId xmlns:a16="http://schemas.microsoft.com/office/drawing/2014/main" id="{1F560C5B-3461-6D26-4CE5-2A93EA75CCD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954721" y="2120808"/>
            <a:ext cx="3218104" cy="3218104"/>
          </a:xfrm>
          <a:prstGeom prst="rect">
            <a:avLst/>
          </a:prstGeom>
        </p:spPr>
      </p:pic>
      <p:cxnSp>
        <p:nvCxnSpPr>
          <p:cNvPr id="6" name="Conector reto 5">
            <a:extLst>
              <a:ext uri="{FF2B5EF4-FFF2-40B4-BE49-F238E27FC236}">
                <a16:creationId xmlns:a16="http://schemas.microsoft.com/office/drawing/2014/main" id="{361CFFFA-3138-4E99-067E-955E66F4C715}"/>
              </a:ext>
            </a:extLst>
          </p:cNvPr>
          <p:cNvCxnSpPr>
            <a:cxnSpLocks/>
          </p:cNvCxnSpPr>
          <p:nvPr/>
        </p:nvCxnSpPr>
        <p:spPr>
          <a:xfrm flipV="1">
            <a:off x="7954721" y="5679420"/>
            <a:ext cx="3218104" cy="467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1413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Segurança dos equipamentos</a:t>
            </a:r>
          </a:p>
        </p:txBody>
      </p:sp>
      <p:pic>
        <p:nvPicPr>
          <p:cNvPr id="8" name="Imagem 7">
            <a:extLst>
              <a:ext uri="{FF2B5EF4-FFF2-40B4-BE49-F238E27FC236}">
                <a16:creationId xmlns:a16="http://schemas.microsoft.com/office/drawing/2014/main" id="{1AFB28BC-F494-49DC-ED1F-4E7583BB448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55239" y="2335214"/>
            <a:ext cx="3445336" cy="3445336"/>
          </a:xfrm>
          <a:prstGeom prst="rect">
            <a:avLst/>
          </a:prstGeom>
        </p:spPr>
      </p:pic>
      <p:grpSp>
        <p:nvGrpSpPr>
          <p:cNvPr id="9" name="Agrupar 8">
            <a:extLst>
              <a:ext uri="{FF2B5EF4-FFF2-40B4-BE49-F238E27FC236}">
                <a16:creationId xmlns:a16="http://schemas.microsoft.com/office/drawing/2014/main" id="{31152899-C7C5-6015-EFAC-8375FE41D6AB}"/>
              </a:ext>
            </a:extLst>
          </p:cNvPr>
          <p:cNvGrpSpPr/>
          <p:nvPr/>
        </p:nvGrpSpPr>
        <p:grpSpPr>
          <a:xfrm>
            <a:off x="5725042" y="2312988"/>
            <a:ext cx="5447783" cy="888306"/>
            <a:chOff x="1024669" y="3473465"/>
            <a:chExt cx="3121093" cy="799058"/>
          </a:xfrm>
        </p:grpSpPr>
        <p:sp>
          <p:nvSpPr>
            <p:cNvPr id="11" name="Retângulo: Cantos Arredondados 10">
              <a:extLst>
                <a:ext uri="{FF2B5EF4-FFF2-40B4-BE49-F238E27FC236}">
                  <a16:creationId xmlns:a16="http://schemas.microsoft.com/office/drawing/2014/main" id="{32D57850-7637-163B-FFF9-2D6E886E8136}"/>
                </a:ext>
              </a:extLst>
            </p:cNvPr>
            <p:cNvSpPr/>
            <p:nvPr/>
          </p:nvSpPr>
          <p:spPr>
            <a:xfrm>
              <a:off x="1024669" y="3473465"/>
              <a:ext cx="3121093" cy="79905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CF59E096-68E5-EB2A-705C-05C0A6CBCE8E}"/>
                </a:ext>
              </a:extLst>
            </p:cNvPr>
            <p:cNvSpPr txBox="1"/>
            <p:nvPr/>
          </p:nvSpPr>
          <p:spPr>
            <a:xfrm>
              <a:off x="1074182" y="3593706"/>
              <a:ext cx="2918784" cy="581394"/>
            </a:xfrm>
            <a:prstGeom prst="rect">
              <a:avLst/>
            </a:prstGeom>
            <a:noFill/>
          </p:spPr>
          <p:txBody>
            <a:bodyPr wrap="square">
              <a:spAutoFit/>
            </a:bodyPr>
            <a:lstStyle/>
            <a:p>
              <a:r>
                <a:rPr lang="pt-BR" b="1" dirty="0">
                  <a:effectLst/>
                </a:rPr>
                <a:t>Segurança física protege contra perdas, danos, furtos e interrupções no data center. </a:t>
              </a:r>
            </a:p>
          </p:txBody>
        </p:sp>
      </p:grpSp>
      <p:grpSp>
        <p:nvGrpSpPr>
          <p:cNvPr id="13" name="Agrupar 12">
            <a:extLst>
              <a:ext uri="{FF2B5EF4-FFF2-40B4-BE49-F238E27FC236}">
                <a16:creationId xmlns:a16="http://schemas.microsoft.com/office/drawing/2014/main" id="{8C869335-9566-1F7F-9363-AF3F50A06EBD}"/>
              </a:ext>
            </a:extLst>
          </p:cNvPr>
          <p:cNvGrpSpPr/>
          <p:nvPr/>
        </p:nvGrpSpPr>
        <p:grpSpPr>
          <a:xfrm>
            <a:off x="5725042" y="3553056"/>
            <a:ext cx="5447783" cy="888306"/>
            <a:chOff x="1024669" y="3473464"/>
            <a:chExt cx="3121093" cy="867601"/>
          </a:xfrm>
        </p:grpSpPr>
        <p:sp>
          <p:nvSpPr>
            <p:cNvPr id="14" name="Retângulo: Cantos Arredondados 13">
              <a:extLst>
                <a:ext uri="{FF2B5EF4-FFF2-40B4-BE49-F238E27FC236}">
                  <a16:creationId xmlns:a16="http://schemas.microsoft.com/office/drawing/2014/main" id="{A3748A9C-5AAE-1A4B-FE51-0C0EFEBCED8A}"/>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9D3E7CD1-2855-C1FB-71AF-794FC5FC2278}"/>
                </a:ext>
              </a:extLst>
            </p:cNvPr>
            <p:cNvSpPr txBox="1"/>
            <p:nvPr/>
          </p:nvSpPr>
          <p:spPr>
            <a:xfrm>
              <a:off x="1074182" y="3593706"/>
              <a:ext cx="2993627" cy="631266"/>
            </a:xfrm>
            <a:prstGeom prst="rect">
              <a:avLst/>
            </a:prstGeom>
            <a:noFill/>
          </p:spPr>
          <p:txBody>
            <a:bodyPr wrap="square">
              <a:spAutoFit/>
            </a:bodyPr>
            <a:lstStyle/>
            <a:p>
              <a:r>
                <a:rPr lang="pt-BR" b="1" dirty="0">
                  <a:effectLst/>
                </a:rPr>
                <a:t>Adoção de medidas rigorosas para impedir a retirada ou inserção não autorizada de equipamentos. </a:t>
              </a:r>
            </a:p>
          </p:txBody>
        </p:sp>
      </p:grpSp>
      <p:grpSp>
        <p:nvGrpSpPr>
          <p:cNvPr id="16" name="Agrupar 15">
            <a:extLst>
              <a:ext uri="{FF2B5EF4-FFF2-40B4-BE49-F238E27FC236}">
                <a16:creationId xmlns:a16="http://schemas.microsoft.com/office/drawing/2014/main" id="{2F65475D-1917-FA07-2B70-F1AF3EE5A9BB}"/>
              </a:ext>
            </a:extLst>
          </p:cNvPr>
          <p:cNvGrpSpPr/>
          <p:nvPr/>
        </p:nvGrpSpPr>
        <p:grpSpPr>
          <a:xfrm>
            <a:off x="5725042" y="4793126"/>
            <a:ext cx="5447783" cy="923331"/>
            <a:chOff x="1024669" y="3473464"/>
            <a:chExt cx="3121093" cy="901810"/>
          </a:xfrm>
        </p:grpSpPr>
        <p:sp>
          <p:nvSpPr>
            <p:cNvPr id="17" name="Retângulo: Cantos Arredondados 16">
              <a:extLst>
                <a:ext uri="{FF2B5EF4-FFF2-40B4-BE49-F238E27FC236}">
                  <a16:creationId xmlns:a16="http://schemas.microsoft.com/office/drawing/2014/main" id="{1D6EEA23-6003-A6F7-98E1-0F52AD6231A4}"/>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2B244E05-35EF-B6CC-4E16-628A2E037BDB}"/>
                </a:ext>
              </a:extLst>
            </p:cNvPr>
            <p:cNvSpPr txBox="1"/>
            <p:nvPr/>
          </p:nvSpPr>
          <p:spPr>
            <a:xfrm>
              <a:off x="1074182" y="3473464"/>
              <a:ext cx="2993627" cy="901810"/>
            </a:xfrm>
            <a:prstGeom prst="rect">
              <a:avLst/>
            </a:prstGeom>
            <a:noFill/>
          </p:spPr>
          <p:txBody>
            <a:bodyPr wrap="square">
              <a:spAutoFit/>
            </a:bodyPr>
            <a:lstStyle/>
            <a:p>
              <a:r>
                <a:rPr lang="pt-BR" b="1" dirty="0">
                  <a:effectLst/>
                </a:rPr>
                <a:t>Riscos associados à remoção ou adição não autorizada de equipamentos podem comprometer a infraestrutura e operação. </a:t>
              </a:r>
            </a:p>
          </p:txBody>
        </p:sp>
      </p:grpSp>
    </p:spTree>
    <p:extLst>
      <p:ext uri="{BB962C8B-B14F-4D97-AF65-F5344CB8AC3E}">
        <p14:creationId xmlns:p14="http://schemas.microsoft.com/office/powerpoint/2010/main" val="12314377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Gestão de capacidade</a:t>
            </a:r>
          </a:p>
        </p:txBody>
      </p:sp>
      <p:sp>
        <p:nvSpPr>
          <p:cNvPr id="4" name="CaixaDeTexto 3">
            <a:extLst>
              <a:ext uri="{FF2B5EF4-FFF2-40B4-BE49-F238E27FC236}">
                <a16:creationId xmlns:a16="http://schemas.microsoft.com/office/drawing/2014/main" id="{D0892976-BF4B-90F9-C26B-3FF1D4B144FE}"/>
              </a:ext>
            </a:extLst>
          </p:cNvPr>
          <p:cNvSpPr txBox="1"/>
          <p:nvPr/>
        </p:nvSpPr>
        <p:spPr>
          <a:xfrm>
            <a:off x="5193507" y="2379663"/>
            <a:ext cx="5731668" cy="2287587"/>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Monitoramento constante das métricas de utilização em servidores e </a:t>
            </a:r>
            <a:r>
              <a:rPr lang="pt-BR" dirty="0" err="1">
                <a:solidFill>
                  <a:schemeClr val="bg2">
                    <a:lumMod val="25000"/>
                  </a:schemeClr>
                </a:solidFill>
              </a:rPr>
              <a:t>storages</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Projeções de expansão para estabelecer necessidades futuras de capacidade.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Garante o desempenho dos sistemas e auxilia na previsão de investimentos em recursos computacionais.</a:t>
            </a:r>
          </a:p>
        </p:txBody>
      </p:sp>
      <p:sp>
        <p:nvSpPr>
          <p:cNvPr id="5" name="Retângulo: Cantos Arredondados 4">
            <a:extLst>
              <a:ext uri="{FF2B5EF4-FFF2-40B4-BE49-F238E27FC236}">
                <a16:creationId xmlns:a16="http://schemas.microsoft.com/office/drawing/2014/main" id="{F7FC53E1-41E5-CD62-0180-B91E139BF275}"/>
              </a:ext>
            </a:extLst>
          </p:cNvPr>
          <p:cNvSpPr/>
          <p:nvPr/>
        </p:nvSpPr>
        <p:spPr>
          <a:xfrm>
            <a:off x="1126330" y="2312988"/>
            <a:ext cx="3378995" cy="2663827"/>
          </a:xfrm>
          <a:prstGeom prst="round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28748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Instalação</a:t>
            </a:r>
          </a:p>
        </p:txBody>
      </p:sp>
      <p:sp>
        <p:nvSpPr>
          <p:cNvPr id="6" name="Elipse 5">
            <a:extLst>
              <a:ext uri="{FF2B5EF4-FFF2-40B4-BE49-F238E27FC236}">
                <a16:creationId xmlns:a16="http://schemas.microsoft.com/office/drawing/2014/main" id="{D6F908AC-E1CA-DCAC-544A-FE189898EB13}"/>
              </a:ext>
            </a:extLst>
          </p:cNvPr>
          <p:cNvSpPr/>
          <p:nvPr/>
        </p:nvSpPr>
        <p:spPr>
          <a:xfrm>
            <a:off x="7934325" y="2526472"/>
            <a:ext cx="2905125" cy="2581275"/>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B339D429-F26B-9048-6774-4A007002A818}"/>
              </a:ext>
            </a:extLst>
          </p:cNvPr>
          <p:cNvGrpSpPr/>
          <p:nvPr/>
        </p:nvGrpSpPr>
        <p:grpSpPr>
          <a:xfrm>
            <a:off x="1165216" y="2797934"/>
            <a:ext cx="6338045" cy="2312232"/>
            <a:chOff x="1576661" y="1946940"/>
            <a:chExt cx="7763601" cy="2367112"/>
          </a:xfrm>
        </p:grpSpPr>
        <p:grpSp>
          <p:nvGrpSpPr>
            <p:cNvPr id="8" name="Agrupar 7">
              <a:extLst>
                <a:ext uri="{FF2B5EF4-FFF2-40B4-BE49-F238E27FC236}">
                  <a16:creationId xmlns:a16="http://schemas.microsoft.com/office/drawing/2014/main" id="{4B90EC30-AB46-8B01-61F3-098E839A3CE8}"/>
                </a:ext>
              </a:extLst>
            </p:cNvPr>
            <p:cNvGrpSpPr/>
            <p:nvPr/>
          </p:nvGrpSpPr>
          <p:grpSpPr>
            <a:xfrm>
              <a:off x="1576661" y="1946940"/>
              <a:ext cx="3714450" cy="661673"/>
              <a:chOff x="1304481" y="1334253"/>
              <a:chExt cx="2537020" cy="1065630"/>
            </a:xfrm>
          </p:grpSpPr>
          <p:sp>
            <p:nvSpPr>
              <p:cNvPr id="18" name="Retângulo: Cantos Arredondados 17">
                <a:extLst>
                  <a:ext uri="{FF2B5EF4-FFF2-40B4-BE49-F238E27FC236}">
                    <a16:creationId xmlns:a16="http://schemas.microsoft.com/office/drawing/2014/main" id="{6154A2D8-025D-0D43-CC46-E21AF12154B0}"/>
                  </a:ext>
                </a:extLst>
              </p:cNvPr>
              <p:cNvSpPr/>
              <p:nvPr/>
            </p:nvSpPr>
            <p:spPr>
              <a:xfrm>
                <a:off x="1304481" y="1433268"/>
                <a:ext cx="2537020" cy="86760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aixaDeTexto 18">
                <a:extLst>
                  <a:ext uri="{FF2B5EF4-FFF2-40B4-BE49-F238E27FC236}">
                    <a16:creationId xmlns:a16="http://schemas.microsoft.com/office/drawing/2014/main" id="{47FB0ECB-A1CB-AD93-E1D2-3AAB8E000E16}"/>
                  </a:ext>
                </a:extLst>
              </p:cNvPr>
              <p:cNvSpPr txBox="1"/>
              <p:nvPr/>
            </p:nvSpPr>
            <p:spPr>
              <a:xfrm>
                <a:off x="1369946" y="1334253"/>
                <a:ext cx="2430537" cy="1065630"/>
              </a:xfrm>
              <a:prstGeom prst="rect">
                <a:avLst/>
              </a:prstGeom>
              <a:noFill/>
            </p:spPr>
            <p:txBody>
              <a:bodyPr wrap="square">
                <a:spAutoFit/>
              </a:bodyPr>
              <a:lstStyle/>
              <a:p>
                <a:pPr algn="ctr"/>
                <a:r>
                  <a:rPr lang="pt-BR" b="1" dirty="0">
                    <a:effectLst/>
                  </a:rPr>
                  <a:t>Instalação de equipamentos em racks para servidores.</a:t>
                </a:r>
              </a:p>
            </p:txBody>
          </p:sp>
        </p:grpSp>
        <p:grpSp>
          <p:nvGrpSpPr>
            <p:cNvPr id="9" name="Agrupar 8">
              <a:extLst>
                <a:ext uri="{FF2B5EF4-FFF2-40B4-BE49-F238E27FC236}">
                  <a16:creationId xmlns:a16="http://schemas.microsoft.com/office/drawing/2014/main" id="{AC54F842-F2FB-85EB-DE45-29B1AD74A470}"/>
                </a:ext>
              </a:extLst>
            </p:cNvPr>
            <p:cNvGrpSpPr/>
            <p:nvPr/>
          </p:nvGrpSpPr>
          <p:grpSpPr>
            <a:xfrm>
              <a:off x="3412790" y="3368807"/>
              <a:ext cx="4643484" cy="945245"/>
              <a:chOff x="-879916" y="3624184"/>
              <a:chExt cx="3171563" cy="1522326"/>
            </a:xfrm>
          </p:grpSpPr>
          <p:sp>
            <p:nvSpPr>
              <p:cNvPr id="16" name="Retângulo: Cantos Arredondados 15">
                <a:extLst>
                  <a:ext uri="{FF2B5EF4-FFF2-40B4-BE49-F238E27FC236}">
                    <a16:creationId xmlns:a16="http://schemas.microsoft.com/office/drawing/2014/main" id="{DC5CBDBB-FF7E-F15B-BCD0-A52122EAF176}"/>
                  </a:ext>
                </a:extLst>
              </p:cNvPr>
              <p:cNvSpPr/>
              <p:nvPr/>
            </p:nvSpPr>
            <p:spPr>
              <a:xfrm>
                <a:off x="-879916" y="3754993"/>
                <a:ext cx="3171563" cy="12607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9410C84E-6FEC-D134-BD0A-6F4F2F73CC8F}"/>
                  </a:ext>
                </a:extLst>
              </p:cNvPr>
              <p:cNvSpPr txBox="1"/>
              <p:nvPr/>
            </p:nvSpPr>
            <p:spPr>
              <a:xfrm>
                <a:off x="-810816" y="3624184"/>
                <a:ext cx="3033363" cy="1522326"/>
              </a:xfrm>
              <a:prstGeom prst="rect">
                <a:avLst/>
              </a:prstGeom>
              <a:noFill/>
            </p:spPr>
            <p:txBody>
              <a:bodyPr wrap="square">
                <a:spAutoFit/>
              </a:bodyPr>
              <a:lstStyle/>
              <a:p>
                <a:pPr algn="ctr"/>
                <a:r>
                  <a:rPr lang="pt-BR" b="1" dirty="0"/>
                  <a:t>Controle de acesso em racks, permitindo apenas funcionários autorizados.</a:t>
                </a:r>
              </a:p>
            </p:txBody>
          </p:sp>
        </p:grpSp>
        <p:grpSp>
          <p:nvGrpSpPr>
            <p:cNvPr id="10" name="Agrupar 9">
              <a:extLst>
                <a:ext uri="{FF2B5EF4-FFF2-40B4-BE49-F238E27FC236}">
                  <a16:creationId xmlns:a16="http://schemas.microsoft.com/office/drawing/2014/main" id="{2253FECB-4D3D-F2A0-46E9-35667DD40750}"/>
                </a:ext>
              </a:extLst>
            </p:cNvPr>
            <p:cNvGrpSpPr/>
            <p:nvPr/>
          </p:nvGrpSpPr>
          <p:grpSpPr>
            <a:xfrm>
              <a:off x="5870272" y="1964205"/>
              <a:ext cx="3469990" cy="661671"/>
              <a:chOff x="4237077" y="-377239"/>
              <a:chExt cx="2370050" cy="1065628"/>
            </a:xfrm>
          </p:grpSpPr>
          <p:sp>
            <p:nvSpPr>
              <p:cNvPr id="14" name="Retângulo: Cantos Arredondados 13">
                <a:extLst>
                  <a:ext uri="{FF2B5EF4-FFF2-40B4-BE49-F238E27FC236}">
                    <a16:creationId xmlns:a16="http://schemas.microsoft.com/office/drawing/2014/main" id="{531B5756-1152-DA99-A2D7-64639BD6F444}"/>
                  </a:ext>
                </a:extLst>
              </p:cNvPr>
              <p:cNvSpPr/>
              <p:nvPr/>
            </p:nvSpPr>
            <p:spPr>
              <a:xfrm>
                <a:off x="4278094" y="-305202"/>
                <a:ext cx="2294103" cy="86760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7D68FE8F-77D4-4171-C019-4AC40CD5C86C}"/>
                  </a:ext>
                </a:extLst>
              </p:cNvPr>
              <p:cNvSpPr txBox="1"/>
              <p:nvPr/>
            </p:nvSpPr>
            <p:spPr>
              <a:xfrm>
                <a:off x="4237077" y="-377239"/>
                <a:ext cx="2370050" cy="1065628"/>
              </a:xfrm>
              <a:prstGeom prst="rect">
                <a:avLst/>
              </a:prstGeom>
              <a:noFill/>
            </p:spPr>
            <p:txBody>
              <a:bodyPr wrap="square">
                <a:spAutoFit/>
              </a:bodyPr>
              <a:lstStyle/>
              <a:p>
                <a:pPr algn="ctr"/>
                <a:r>
                  <a:rPr lang="pt-BR" b="1" dirty="0">
                    <a:effectLst/>
                  </a:rPr>
                  <a:t>Sala protegida para reduzir riscos e ameaças.</a:t>
                </a:r>
              </a:p>
            </p:txBody>
          </p:sp>
        </p:grpSp>
      </p:grpSp>
    </p:spTree>
    <p:extLst>
      <p:ext uri="{BB962C8B-B14F-4D97-AF65-F5344CB8AC3E}">
        <p14:creationId xmlns:p14="http://schemas.microsoft.com/office/powerpoint/2010/main" val="31421959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Cabeamento</a:t>
            </a:r>
          </a:p>
        </p:txBody>
      </p:sp>
      <p:sp>
        <p:nvSpPr>
          <p:cNvPr id="4" name="CaixaDeTexto 3">
            <a:extLst>
              <a:ext uri="{FF2B5EF4-FFF2-40B4-BE49-F238E27FC236}">
                <a16:creationId xmlns:a16="http://schemas.microsoft.com/office/drawing/2014/main" id="{4E4E925B-25E3-D767-A070-5A39F3250939}"/>
              </a:ext>
            </a:extLst>
          </p:cNvPr>
          <p:cNvSpPr txBox="1"/>
          <p:nvPr/>
        </p:nvSpPr>
        <p:spPr>
          <a:xfrm>
            <a:off x="1203325" y="2606143"/>
            <a:ext cx="5753100"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Proteção do cabeamento elétrico e cabos de telecomunicações contra vandalismo, dano e roubo.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Ênfase na proteção fora do perímetro de segurança, especialmente se a fibra for de propriedade da empresa do data center.</a:t>
            </a:r>
          </a:p>
        </p:txBody>
      </p:sp>
      <p:pic>
        <p:nvPicPr>
          <p:cNvPr id="5" name="Imagem 4">
            <a:extLst>
              <a:ext uri="{FF2B5EF4-FFF2-40B4-BE49-F238E27FC236}">
                <a16:creationId xmlns:a16="http://schemas.microsoft.com/office/drawing/2014/main" id="{08F88898-6AD2-DBEE-31D1-71B3CAE754D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960139" y="2268183"/>
            <a:ext cx="2321633" cy="23216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Gráfico 22" descr="Lâmpada e engrenagem com preenchimento sólido">
            <a:extLst>
              <a:ext uri="{FF2B5EF4-FFF2-40B4-BE49-F238E27FC236}">
                <a16:creationId xmlns:a16="http://schemas.microsoft.com/office/drawing/2014/main" id="{8D81F24B-CAF4-40F9-DCF9-D97F06982A8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490071" y="4713101"/>
            <a:ext cx="369332" cy="369332"/>
          </a:xfrm>
          <a:prstGeom prst="rect">
            <a:avLst/>
          </a:prstGeom>
        </p:spPr>
      </p:pic>
    </p:spTree>
    <p:extLst>
      <p:ext uri="{BB962C8B-B14F-4D97-AF65-F5344CB8AC3E}">
        <p14:creationId xmlns:p14="http://schemas.microsoft.com/office/powerpoint/2010/main" val="23710490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BB743464-55C5-401F-CB90-ABBB1B9E27A8}"/>
              </a:ext>
            </a:extLst>
          </p:cNvPr>
          <p:cNvSpPr/>
          <p:nvPr/>
        </p:nvSpPr>
        <p:spPr>
          <a:xfrm>
            <a:off x="1104900" y="2351776"/>
            <a:ext cx="5753100" cy="2808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Regriferação</a:t>
            </a:r>
            <a:endParaRPr lang="pt-BR" sz="2800" dirty="0">
              <a:solidFill>
                <a:schemeClr val="tx1"/>
              </a:solidFill>
            </a:endParaRPr>
          </a:p>
        </p:txBody>
      </p:sp>
      <p:sp>
        <p:nvSpPr>
          <p:cNvPr id="4" name="CaixaDeTexto 3">
            <a:extLst>
              <a:ext uri="{FF2B5EF4-FFF2-40B4-BE49-F238E27FC236}">
                <a16:creationId xmlns:a16="http://schemas.microsoft.com/office/drawing/2014/main" id="{4E4E925B-25E3-D767-A070-5A39F3250939}"/>
              </a:ext>
            </a:extLst>
          </p:cNvPr>
          <p:cNvSpPr txBox="1"/>
          <p:nvPr/>
        </p:nvSpPr>
        <p:spPr>
          <a:xfrm>
            <a:off x="1019175" y="2385375"/>
            <a:ext cx="5753100" cy="2585323"/>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Sistema de refrigeração é o segundo mais crítico no data 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Deve manter temperatura constante entre </a:t>
            </a:r>
            <a:r>
              <a:rPr lang="pt-BR" dirty="0" err="1">
                <a:solidFill>
                  <a:schemeClr val="bg2">
                    <a:lumMod val="25000"/>
                  </a:schemeClr>
                </a:solidFill>
              </a:rPr>
              <a:t>19°C</a:t>
            </a:r>
            <a:r>
              <a:rPr lang="pt-BR" dirty="0">
                <a:solidFill>
                  <a:schemeClr val="bg2">
                    <a:lumMod val="25000"/>
                  </a:schemeClr>
                </a:solidFill>
              </a:rPr>
              <a:t> e </a:t>
            </a:r>
            <a:r>
              <a:rPr lang="pt-BR" dirty="0" err="1">
                <a:solidFill>
                  <a:schemeClr val="bg2">
                    <a:lumMod val="25000"/>
                  </a:schemeClr>
                </a:solidFill>
              </a:rPr>
              <a:t>25°C</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Uso comum de sistemas duplos independentes e redundantes.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Controle digital permanente de temperatura e umidade.</a:t>
            </a:r>
          </a:p>
        </p:txBody>
      </p:sp>
      <p:pic>
        <p:nvPicPr>
          <p:cNvPr id="7" name="Imagem 6" descr="Ícone&#10;&#10;Descrição gerada automaticamente com confiança média">
            <a:extLst>
              <a:ext uri="{FF2B5EF4-FFF2-40B4-BE49-F238E27FC236}">
                <a16:creationId xmlns:a16="http://schemas.microsoft.com/office/drawing/2014/main" id="{04DC0BD8-6D06-1C1C-D1D7-8117B7A51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7646" y="1441449"/>
            <a:ext cx="4242796" cy="4242796"/>
          </a:xfrm>
          <a:prstGeom prst="rect">
            <a:avLst/>
          </a:prstGeom>
        </p:spPr>
      </p:pic>
    </p:spTree>
    <p:extLst>
      <p:ext uri="{BB962C8B-B14F-4D97-AF65-F5344CB8AC3E}">
        <p14:creationId xmlns:p14="http://schemas.microsoft.com/office/powerpoint/2010/main" val="254785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96FD16-0B2F-C9A2-92BA-6B5A23F3DC09}"/>
              </a:ext>
            </a:extLst>
          </p:cNvPr>
          <p:cNvSpPr>
            <a:spLocks noGrp="1"/>
          </p:cNvSpPr>
          <p:nvPr>
            <p:ph type="body" sz="quarter" idx="10"/>
          </p:nvPr>
        </p:nvSpPr>
        <p:spPr/>
        <p:txBody>
          <a:bodyPr/>
          <a:lstStyle/>
          <a:p>
            <a:r>
              <a:rPr lang="pt-BR" dirty="0"/>
              <a:t>Serviços externos ao datacenter</a:t>
            </a:r>
          </a:p>
          <a:p>
            <a:endParaRPr lang="pt-BR" dirty="0"/>
          </a:p>
        </p:txBody>
      </p:sp>
      <p:sp>
        <p:nvSpPr>
          <p:cNvPr id="5" name="Espaço Reservado para Texto 26">
            <a:extLst>
              <a:ext uri="{FF2B5EF4-FFF2-40B4-BE49-F238E27FC236}">
                <a16:creationId xmlns:a16="http://schemas.microsoft.com/office/drawing/2014/main" id="{89CC3ACA-1CA5-CA50-4C1B-B3C195F35F95}"/>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Gerenciamento</a:t>
            </a:r>
          </a:p>
        </p:txBody>
      </p:sp>
      <p:pic>
        <p:nvPicPr>
          <p:cNvPr id="10" name="Imagem 9">
            <a:extLst>
              <a:ext uri="{FF2B5EF4-FFF2-40B4-BE49-F238E27FC236}">
                <a16:creationId xmlns:a16="http://schemas.microsoft.com/office/drawing/2014/main" id="{A377482A-E813-6F32-B063-D3A0A235F6B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653792" y="1959825"/>
            <a:ext cx="6884416" cy="3866248"/>
          </a:xfrm>
          <a:prstGeom prst="rect">
            <a:avLst/>
          </a:prstGeom>
        </p:spPr>
      </p:pic>
      <p:grpSp>
        <p:nvGrpSpPr>
          <p:cNvPr id="11" name="Agrupar 10">
            <a:extLst>
              <a:ext uri="{FF2B5EF4-FFF2-40B4-BE49-F238E27FC236}">
                <a16:creationId xmlns:a16="http://schemas.microsoft.com/office/drawing/2014/main" id="{72DE669B-B53B-4E36-03CC-4546A3FFD04E}"/>
              </a:ext>
            </a:extLst>
          </p:cNvPr>
          <p:cNvGrpSpPr/>
          <p:nvPr/>
        </p:nvGrpSpPr>
        <p:grpSpPr>
          <a:xfrm>
            <a:off x="2653792" y="5890447"/>
            <a:ext cx="6884416" cy="383353"/>
            <a:chOff x="2653792" y="4223572"/>
            <a:chExt cx="6884416" cy="383353"/>
          </a:xfrm>
        </p:grpSpPr>
        <p:cxnSp>
          <p:nvCxnSpPr>
            <p:cNvPr id="12" name="Conector reto 11">
              <a:extLst>
                <a:ext uri="{FF2B5EF4-FFF2-40B4-BE49-F238E27FC236}">
                  <a16:creationId xmlns:a16="http://schemas.microsoft.com/office/drawing/2014/main" id="{547F7DED-6D5E-3357-CE95-67EC59E2D65D}"/>
                </a:ext>
              </a:extLst>
            </p:cNvPr>
            <p:cNvCxnSpPr>
              <a:cxnSpLocks/>
            </p:cNvCxnSpPr>
            <p:nvPr/>
          </p:nvCxnSpPr>
          <p:spPr>
            <a:xfrm>
              <a:off x="2653792" y="4542550"/>
              <a:ext cx="6884416" cy="64375"/>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19FFB00C-8378-F33B-EEEE-30846C17B5C3}"/>
                </a:ext>
              </a:extLst>
            </p:cNvPr>
            <p:cNvSpPr txBox="1"/>
            <p:nvPr/>
          </p:nvSpPr>
          <p:spPr>
            <a:xfrm>
              <a:off x="2653792" y="4223572"/>
              <a:ext cx="3442208" cy="318978"/>
            </a:xfrm>
            <a:prstGeom prst="rect">
              <a:avLst/>
            </a:prstGeom>
            <a:noFill/>
          </p:spPr>
          <p:txBody>
            <a:bodyPr wrap="square">
              <a:spAutoFit/>
            </a:bodyPr>
            <a:lstStyle/>
            <a:p>
              <a:r>
                <a:rPr lang="pt-BR" sz="1400" dirty="0">
                  <a:effectLst/>
                </a:rPr>
                <a:t>Sistema de gerenciamento do datacenter.</a:t>
              </a:r>
              <a:endParaRPr lang="pt-BR" sz="1400" dirty="0"/>
            </a:p>
          </p:txBody>
        </p:sp>
      </p:grpSp>
    </p:spTree>
    <p:extLst>
      <p:ext uri="{BB962C8B-B14F-4D97-AF65-F5344CB8AC3E}">
        <p14:creationId xmlns:p14="http://schemas.microsoft.com/office/powerpoint/2010/main" val="7418017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Energia</a:t>
            </a:r>
          </a:p>
        </p:txBody>
      </p:sp>
      <p:pic>
        <p:nvPicPr>
          <p:cNvPr id="23" name="Gráfico 22" descr="Lâmpada e engrenagem com preenchimento sólido">
            <a:extLst>
              <a:ext uri="{FF2B5EF4-FFF2-40B4-BE49-F238E27FC236}">
                <a16:creationId xmlns:a16="http://schemas.microsoft.com/office/drawing/2014/main" id="{8D81F24B-CAF4-40F9-DCF9-D97F06982A8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90071" y="4713101"/>
            <a:ext cx="369332" cy="369332"/>
          </a:xfrm>
          <a:prstGeom prst="rect">
            <a:avLst/>
          </a:prstGeom>
        </p:spPr>
      </p:pic>
      <p:graphicFrame>
        <p:nvGraphicFramePr>
          <p:cNvPr id="25" name="CaixaDeTexto 3">
            <a:extLst>
              <a:ext uri="{FF2B5EF4-FFF2-40B4-BE49-F238E27FC236}">
                <a16:creationId xmlns:a16="http://schemas.microsoft.com/office/drawing/2014/main" id="{62176226-8B2F-AE98-7271-03F30E00B1D1}"/>
              </a:ext>
            </a:extLst>
          </p:cNvPr>
          <p:cNvGraphicFramePr/>
          <p:nvPr>
            <p:extLst>
              <p:ext uri="{D42A27DB-BD31-4B8C-83A1-F6EECF244321}">
                <p14:modId xmlns:p14="http://schemas.microsoft.com/office/powerpoint/2010/main" val="3956414206"/>
              </p:ext>
            </p:extLst>
          </p:nvPr>
        </p:nvGraphicFramePr>
        <p:xfrm>
          <a:off x="1019175" y="1712912"/>
          <a:ext cx="9905999" cy="47140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3421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Manutenções</a:t>
            </a:r>
          </a:p>
        </p:txBody>
      </p:sp>
      <p:pic>
        <p:nvPicPr>
          <p:cNvPr id="23" name="Gráfico 22" descr="Lâmpada e engrenagem com preenchimento sólido">
            <a:extLst>
              <a:ext uri="{FF2B5EF4-FFF2-40B4-BE49-F238E27FC236}">
                <a16:creationId xmlns:a16="http://schemas.microsoft.com/office/drawing/2014/main" id="{8D81F24B-CAF4-40F9-DCF9-D97F06982A8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90071" y="4713101"/>
            <a:ext cx="369332" cy="369332"/>
          </a:xfrm>
          <a:prstGeom prst="rect">
            <a:avLst/>
          </a:prstGeom>
        </p:spPr>
      </p:pic>
      <p:sp>
        <p:nvSpPr>
          <p:cNvPr id="4" name="CaixaDeTexto 3">
            <a:extLst>
              <a:ext uri="{FF2B5EF4-FFF2-40B4-BE49-F238E27FC236}">
                <a16:creationId xmlns:a16="http://schemas.microsoft.com/office/drawing/2014/main" id="{E70950C8-53BE-03E8-BB81-47A2B68BD44E}"/>
              </a:ext>
            </a:extLst>
          </p:cNvPr>
          <p:cNvSpPr txBox="1"/>
          <p:nvPr/>
        </p:nvSpPr>
        <p:spPr>
          <a:xfrm>
            <a:off x="1019175" y="1918650"/>
            <a:ext cx="5753100"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Manutenções necessárias em todas as infraestruturas do data 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Equipamentos em garantia só podem ser mantidos por assistência técnica autorizada.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Registros de eventos de manutenção devem ser feitos no sistema de controle.</a:t>
            </a:r>
          </a:p>
        </p:txBody>
      </p:sp>
      <p:pic>
        <p:nvPicPr>
          <p:cNvPr id="7" name="Imagem 6" descr="Interface gráfica do usuário&#10;&#10;Descrição gerada automaticamente com confiança média">
            <a:extLst>
              <a:ext uri="{FF2B5EF4-FFF2-40B4-BE49-F238E27FC236}">
                <a16:creationId xmlns:a16="http://schemas.microsoft.com/office/drawing/2014/main" id="{234A7309-D8C8-06B8-AC4A-DEAF199D85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8638" y="1665287"/>
            <a:ext cx="2476212" cy="2476212"/>
          </a:xfrm>
          <a:prstGeom prst="rect">
            <a:avLst/>
          </a:prstGeom>
        </p:spPr>
      </p:pic>
      <p:grpSp>
        <p:nvGrpSpPr>
          <p:cNvPr id="8" name="Agrupar 7">
            <a:extLst>
              <a:ext uri="{FF2B5EF4-FFF2-40B4-BE49-F238E27FC236}">
                <a16:creationId xmlns:a16="http://schemas.microsoft.com/office/drawing/2014/main" id="{AD27B720-E482-3F04-13D1-28986C0159F8}"/>
              </a:ext>
            </a:extLst>
          </p:cNvPr>
          <p:cNvGrpSpPr/>
          <p:nvPr/>
        </p:nvGrpSpPr>
        <p:grpSpPr>
          <a:xfrm>
            <a:off x="1019175" y="4915229"/>
            <a:ext cx="10153652" cy="891806"/>
            <a:chOff x="753034" y="2264253"/>
            <a:chExt cx="10373083" cy="947787"/>
          </a:xfrm>
        </p:grpSpPr>
        <p:sp>
          <p:nvSpPr>
            <p:cNvPr id="9" name="CaixaDeTexto 8">
              <a:extLst>
                <a:ext uri="{FF2B5EF4-FFF2-40B4-BE49-F238E27FC236}">
                  <a16:creationId xmlns:a16="http://schemas.microsoft.com/office/drawing/2014/main" id="{3C73E8DA-8296-17E4-7F17-E2AC3E5CB4BE}"/>
                </a:ext>
              </a:extLst>
            </p:cNvPr>
            <p:cNvSpPr txBox="1"/>
            <p:nvPr/>
          </p:nvSpPr>
          <p:spPr>
            <a:xfrm>
              <a:off x="972468" y="2328879"/>
              <a:ext cx="10153649" cy="883161"/>
            </a:xfrm>
            <a:prstGeom prst="rect">
              <a:avLst/>
            </a:prstGeom>
            <a:noFill/>
          </p:spPr>
          <p:txBody>
            <a:bodyPr wrap="square">
              <a:spAutoFit/>
            </a:bodyPr>
            <a:lstStyle/>
            <a:p>
              <a:r>
                <a:rPr lang="pt-BR" sz="2400" dirty="0">
                  <a:effectLst/>
                </a:rPr>
                <a:t>Não são permitidas a entrada e a saída de peças, equipamentos e acessórios da sala de computadores sem o prévio conhecimento e autorização.</a:t>
              </a:r>
            </a:p>
          </p:txBody>
        </p:sp>
        <p:sp>
          <p:nvSpPr>
            <p:cNvPr id="10" name="Retângulo: Cantos Arredondados 9">
              <a:extLst>
                <a:ext uri="{FF2B5EF4-FFF2-40B4-BE49-F238E27FC236}">
                  <a16:creationId xmlns:a16="http://schemas.microsoft.com/office/drawing/2014/main" id="{86BA618E-867A-66AC-E1C7-06451C1CF49B}"/>
                </a:ext>
              </a:extLst>
            </p:cNvPr>
            <p:cNvSpPr/>
            <p:nvPr/>
          </p:nvSpPr>
          <p:spPr>
            <a:xfrm flipH="1">
              <a:off x="753034" y="2264253"/>
              <a:ext cx="46707" cy="911062"/>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523896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a:extLst>
              <a:ext uri="{FF2B5EF4-FFF2-40B4-BE49-F238E27FC236}">
                <a16:creationId xmlns:a16="http://schemas.microsoft.com/office/drawing/2014/main" id="{16AAC82D-5872-926A-90DD-44EBE6AE97F9}"/>
              </a:ext>
            </a:extLst>
          </p:cNvPr>
          <p:cNvSpPr/>
          <p:nvPr/>
        </p:nvSpPr>
        <p:spPr>
          <a:xfrm>
            <a:off x="7658692" y="1981155"/>
            <a:ext cx="3043237" cy="2971899"/>
          </a:xfrm>
          <a:prstGeom prst="ellipse">
            <a:avLst/>
          </a:prstGeom>
          <a:solidFill>
            <a:srgbClr val="1C8B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Texto 1">
            <a:extLst>
              <a:ext uri="{FF2B5EF4-FFF2-40B4-BE49-F238E27FC236}">
                <a16:creationId xmlns:a16="http://schemas.microsoft.com/office/drawing/2014/main" id="{031764CA-EF35-9994-8AF4-2547EB3DC8B0}"/>
              </a:ext>
            </a:extLst>
          </p:cNvPr>
          <p:cNvSpPr>
            <a:spLocks noGrp="1"/>
          </p:cNvSpPr>
          <p:nvPr>
            <p:ph type="body" sz="quarter" idx="10"/>
          </p:nvPr>
        </p:nvSpPr>
        <p:spPr/>
        <p:txBody>
          <a:bodyPr/>
          <a:lstStyle/>
          <a:p>
            <a:r>
              <a:rPr lang="pt-BR" dirty="0"/>
              <a:t>Políticas de segurança padrão em data centers</a:t>
            </a:r>
          </a:p>
        </p:txBody>
      </p:sp>
      <p:sp>
        <p:nvSpPr>
          <p:cNvPr id="3" name="Espaço Reservado para Texto 26">
            <a:extLst>
              <a:ext uri="{FF2B5EF4-FFF2-40B4-BE49-F238E27FC236}">
                <a16:creationId xmlns:a16="http://schemas.microsoft.com/office/drawing/2014/main" id="{FE4151AD-585B-15A6-876D-9DCAD0FFCD6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Segurança lógica</a:t>
            </a:r>
          </a:p>
        </p:txBody>
      </p:sp>
      <p:pic>
        <p:nvPicPr>
          <p:cNvPr id="23" name="Gráfico 22" descr="Lâmpada e engrenagem com preenchimento sólido">
            <a:extLst>
              <a:ext uri="{FF2B5EF4-FFF2-40B4-BE49-F238E27FC236}">
                <a16:creationId xmlns:a16="http://schemas.microsoft.com/office/drawing/2014/main" id="{8D81F24B-CAF4-40F9-DCF9-D97F06982A8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90071" y="4713101"/>
            <a:ext cx="369332" cy="369332"/>
          </a:xfrm>
          <a:prstGeom prst="rect">
            <a:avLst/>
          </a:prstGeom>
        </p:spPr>
      </p:pic>
      <p:sp>
        <p:nvSpPr>
          <p:cNvPr id="4" name="CaixaDeTexto 3">
            <a:extLst>
              <a:ext uri="{FF2B5EF4-FFF2-40B4-BE49-F238E27FC236}">
                <a16:creationId xmlns:a16="http://schemas.microsoft.com/office/drawing/2014/main" id="{E70950C8-53BE-03E8-BB81-47A2B68BD44E}"/>
              </a:ext>
            </a:extLst>
          </p:cNvPr>
          <p:cNvSpPr txBox="1"/>
          <p:nvPr/>
        </p:nvSpPr>
        <p:spPr>
          <a:xfrm>
            <a:off x="1203325" y="2473833"/>
            <a:ext cx="5753100"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Segurança lógica protege sistemas de controle e serviços do data 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Utiliza softwares e dispositivos de segurança com regras de acesso.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Protege contra ataques cibernéticos e erros não intencionais.</a:t>
            </a:r>
          </a:p>
        </p:txBody>
      </p:sp>
      <p:sp>
        <p:nvSpPr>
          <p:cNvPr id="5" name="Círculo Parcial 4">
            <a:extLst>
              <a:ext uri="{FF2B5EF4-FFF2-40B4-BE49-F238E27FC236}">
                <a16:creationId xmlns:a16="http://schemas.microsoft.com/office/drawing/2014/main" id="{1076ED22-703B-4C80-0C0C-AE6986E7ABE8}"/>
              </a:ext>
            </a:extLst>
          </p:cNvPr>
          <p:cNvSpPr/>
          <p:nvPr/>
        </p:nvSpPr>
        <p:spPr>
          <a:xfrm>
            <a:off x="7684091" y="2003478"/>
            <a:ext cx="2992437" cy="2949576"/>
          </a:xfrm>
          <a:prstGeom prst="pie">
            <a:avLst/>
          </a:prstGeom>
          <a:blipFill dpi="0" rotWithShape="1">
            <a:blip r:embed="rId5">
              <a:extLs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791386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7B3E886-B461-07E0-3608-87083D4E93A5}"/>
              </a:ext>
            </a:extLst>
          </p:cNvPr>
          <p:cNvSpPr>
            <a:spLocks noGrp="1"/>
          </p:cNvSpPr>
          <p:nvPr>
            <p:ph type="body" sz="quarter" idx="10"/>
          </p:nvPr>
        </p:nvSpPr>
        <p:spPr/>
        <p:txBody>
          <a:bodyPr/>
          <a:lstStyle/>
          <a:p>
            <a:r>
              <a:rPr lang="pt-BR" dirty="0"/>
              <a:t>Principais riscos à segurança</a:t>
            </a:r>
          </a:p>
        </p:txBody>
      </p:sp>
      <p:grpSp>
        <p:nvGrpSpPr>
          <p:cNvPr id="3" name="Agrupar 2">
            <a:extLst>
              <a:ext uri="{FF2B5EF4-FFF2-40B4-BE49-F238E27FC236}">
                <a16:creationId xmlns:a16="http://schemas.microsoft.com/office/drawing/2014/main" id="{3A134624-3CB5-AAC9-C400-BD793AEDCDDC}"/>
              </a:ext>
            </a:extLst>
          </p:cNvPr>
          <p:cNvGrpSpPr/>
          <p:nvPr/>
        </p:nvGrpSpPr>
        <p:grpSpPr>
          <a:xfrm>
            <a:off x="1547463" y="1964126"/>
            <a:ext cx="9097074" cy="3563159"/>
            <a:chOff x="405015" y="1659326"/>
            <a:chExt cx="9097074" cy="3563159"/>
          </a:xfrm>
        </p:grpSpPr>
        <p:grpSp>
          <p:nvGrpSpPr>
            <p:cNvPr id="4" name="Agrupar 3">
              <a:extLst>
                <a:ext uri="{FF2B5EF4-FFF2-40B4-BE49-F238E27FC236}">
                  <a16:creationId xmlns:a16="http://schemas.microsoft.com/office/drawing/2014/main" id="{0BBD3DC2-3ECE-79D2-22B1-2528D8A104CB}"/>
                </a:ext>
              </a:extLst>
            </p:cNvPr>
            <p:cNvGrpSpPr/>
            <p:nvPr/>
          </p:nvGrpSpPr>
          <p:grpSpPr>
            <a:xfrm>
              <a:off x="1015211" y="3037034"/>
              <a:ext cx="8465059" cy="1009468"/>
              <a:chOff x="1217240" y="1044934"/>
              <a:chExt cx="8304515" cy="1009468"/>
            </a:xfrm>
          </p:grpSpPr>
          <p:sp>
            <p:nvSpPr>
              <p:cNvPr id="17" name="Retângulo: Cantos Arredondados 16">
                <a:extLst>
                  <a:ext uri="{FF2B5EF4-FFF2-40B4-BE49-F238E27FC236}">
                    <a16:creationId xmlns:a16="http://schemas.microsoft.com/office/drawing/2014/main" id="{E8AA57CB-D2E2-C4C9-84B5-9C875E582457}"/>
                  </a:ext>
                </a:extLst>
              </p:cNvPr>
              <p:cNvSpPr/>
              <p:nvPr/>
            </p:nvSpPr>
            <p:spPr>
              <a:xfrm>
                <a:off x="1217240" y="1044934"/>
                <a:ext cx="8304515" cy="100946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822FBA94-C0B4-3A12-C9DF-427F6242FC8B}"/>
                  </a:ext>
                </a:extLst>
              </p:cNvPr>
              <p:cNvSpPr txBox="1"/>
              <p:nvPr/>
            </p:nvSpPr>
            <p:spPr>
              <a:xfrm>
                <a:off x="1257647" y="1100295"/>
                <a:ext cx="8051904" cy="954107"/>
              </a:xfrm>
              <a:prstGeom prst="rect">
                <a:avLst/>
              </a:prstGeom>
              <a:noFill/>
            </p:spPr>
            <p:txBody>
              <a:bodyPr wrap="square">
                <a:spAutoFit/>
              </a:bodyPr>
              <a:lstStyle/>
              <a:p>
                <a:r>
                  <a:rPr lang="pt-BR" sz="2000" b="1" dirty="0">
                    <a:effectLst/>
                  </a:rPr>
                  <a:t>Perda de integridade</a:t>
                </a:r>
              </a:p>
              <a:p>
                <a:r>
                  <a:rPr lang="pt-BR" dirty="0">
                    <a:solidFill>
                      <a:schemeClr val="bg2">
                        <a:lumMod val="25000"/>
                      </a:schemeClr>
                    </a:solidFill>
                    <a:effectLst/>
                  </a:rPr>
                  <a:t> Quando uma informação fica exposta e pode ser manuseada por mais de uma pessoa não autorizada.</a:t>
                </a:r>
                <a:endParaRPr lang="pt-BR" dirty="0">
                  <a:solidFill>
                    <a:schemeClr val="bg2">
                      <a:lumMod val="25000"/>
                    </a:schemeClr>
                  </a:solidFill>
                </a:endParaRPr>
              </a:p>
            </p:txBody>
          </p:sp>
        </p:grpSp>
        <p:sp>
          <p:nvSpPr>
            <p:cNvPr id="5" name="Retângulo: Cantos Arredondados 4">
              <a:extLst>
                <a:ext uri="{FF2B5EF4-FFF2-40B4-BE49-F238E27FC236}">
                  <a16:creationId xmlns:a16="http://schemas.microsoft.com/office/drawing/2014/main" id="{3E335070-4059-9EF3-2D07-28D9220B0227}"/>
                </a:ext>
              </a:extLst>
            </p:cNvPr>
            <p:cNvSpPr/>
            <p:nvPr/>
          </p:nvSpPr>
          <p:spPr>
            <a:xfrm>
              <a:off x="1037030" y="4419685"/>
              <a:ext cx="8465059"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2412F98A-67F2-C26E-68CA-8AEF14AFEE5C}"/>
                </a:ext>
              </a:extLst>
            </p:cNvPr>
            <p:cNvSpPr txBox="1"/>
            <p:nvPr/>
          </p:nvSpPr>
          <p:spPr>
            <a:xfrm>
              <a:off x="1043990" y="4466610"/>
              <a:ext cx="8296174" cy="677108"/>
            </a:xfrm>
            <a:prstGeom prst="rect">
              <a:avLst/>
            </a:prstGeom>
            <a:noFill/>
          </p:spPr>
          <p:txBody>
            <a:bodyPr wrap="square">
              <a:spAutoFit/>
            </a:bodyPr>
            <a:lstStyle/>
            <a:p>
              <a:r>
                <a:rPr lang="pt-BR" sz="2000" b="1" dirty="0">
                  <a:effectLst/>
                </a:rPr>
                <a:t>Perda de disponibilidade</a:t>
              </a:r>
            </a:p>
            <a:p>
              <a:r>
                <a:rPr lang="pt-BR" dirty="0">
                  <a:solidFill>
                    <a:schemeClr val="bg2">
                      <a:lumMod val="25000"/>
                    </a:schemeClr>
                  </a:solidFill>
                </a:rPr>
                <a:t>Quando uma informação deixa de estar acessível pelos usuários que necessitam dela.</a:t>
              </a:r>
            </a:p>
          </p:txBody>
        </p:sp>
        <p:sp>
          <p:nvSpPr>
            <p:cNvPr id="7" name="Elipse 6">
              <a:extLst>
                <a:ext uri="{FF2B5EF4-FFF2-40B4-BE49-F238E27FC236}">
                  <a16:creationId xmlns:a16="http://schemas.microsoft.com/office/drawing/2014/main" id="{92465A72-9DFA-8BC8-F85B-334B26C46069}"/>
                </a:ext>
              </a:extLst>
            </p:cNvPr>
            <p:cNvSpPr/>
            <p:nvPr/>
          </p:nvSpPr>
          <p:spPr>
            <a:xfrm>
              <a:off x="405015" y="183357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E059DC85-0EC4-65F0-8029-EE4288425EB2}"/>
                </a:ext>
              </a:extLst>
            </p:cNvPr>
            <p:cNvCxnSpPr>
              <a:cxnSpLocks/>
            </p:cNvCxnSpPr>
            <p:nvPr/>
          </p:nvCxnSpPr>
          <p:spPr>
            <a:xfrm>
              <a:off x="646013" y="2173424"/>
              <a:ext cx="0" cy="1058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eta: para a Direita 8">
              <a:extLst>
                <a:ext uri="{FF2B5EF4-FFF2-40B4-BE49-F238E27FC236}">
                  <a16:creationId xmlns:a16="http://schemas.microsoft.com/office/drawing/2014/main" id="{ACDDF783-762E-4C9D-3AF1-489A42E9E8D5}"/>
                </a:ext>
              </a:extLst>
            </p:cNvPr>
            <p:cNvSpPr/>
            <p:nvPr/>
          </p:nvSpPr>
          <p:spPr>
            <a:xfrm>
              <a:off x="544498" y="199723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D4989056-3F80-3744-FB06-F65B45D9B986}"/>
                </a:ext>
              </a:extLst>
            </p:cNvPr>
            <p:cNvSpPr/>
            <p:nvPr/>
          </p:nvSpPr>
          <p:spPr>
            <a:xfrm>
              <a:off x="984475" y="1659326"/>
              <a:ext cx="8465059" cy="1058088"/>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1" name="CaixaDeTexto 10">
              <a:extLst>
                <a:ext uri="{FF2B5EF4-FFF2-40B4-BE49-F238E27FC236}">
                  <a16:creationId xmlns:a16="http://schemas.microsoft.com/office/drawing/2014/main" id="{42DA518B-743D-3D70-2183-F7A0DF799E0D}"/>
                </a:ext>
              </a:extLst>
            </p:cNvPr>
            <p:cNvSpPr txBox="1"/>
            <p:nvPr/>
          </p:nvSpPr>
          <p:spPr>
            <a:xfrm>
              <a:off x="1032661" y="1713611"/>
              <a:ext cx="8276767" cy="954107"/>
            </a:xfrm>
            <a:prstGeom prst="rect">
              <a:avLst/>
            </a:prstGeom>
            <a:noFill/>
          </p:spPr>
          <p:txBody>
            <a:bodyPr wrap="square">
              <a:spAutoFit/>
            </a:bodyPr>
            <a:lstStyle/>
            <a:p>
              <a:r>
                <a:rPr lang="pt-BR" sz="2000" b="1" dirty="0">
                  <a:effectLst/>
                </a:rPr>
                <a:t>Perda de confidencialidade</a:t>
              </a:r>
            </a:p>
            <a:p>
              <a:r>
                <a:rPr lang="pt-BR" dirty="0">
                  <a:solidFill>
                    <a:schemeClr val="bg2">
                      <a:lumMod val="25000"/>
                    </a:schemeClr>
                  </a:solidFill>
                </a:rPr>
                <a:t>Q</a:t>
              </a:r>
              <a:r>
                <a:rPr lang="pt-BR" dirty="0">
                  <a:solidFill>
                    <a:schemeClr val="bg2">
                      <a:lumMod val="25000"/>
                    </a:schemeClr>
                  </a:solidFill>
                  <a:effectLst/>
                </a:rPr>
                <a:t>uebra de sigilo, permitindo que sejam expostas as informações restritas, acessíveis apenas por um grupo determinado de usuários.</a:t>
              </a:r>
              <a:endParaRPr lang="pt-BR" dirty="0">
                <a:solidFill>
                  <a:schemeClr val="bg2">
                    <a:lumMod val="25000"/>
                  </a:schemeClr>
                </a:solidFill>
              </a:endParaRPr>
            </a:p>
          </p:txBody>
        </p:sp>
        <p:sp>
          <p:nvSpPr>
            <p:cNvPr id="12" name="Elipse 11">
              <a:extLst>
                <a:ext uri="{FF2B5EF4-FFF2-40B4-BE49-F238E27FC236}">
                  <a16:creationId xmlns:a16="http://schemas.microsoft.com/office/drawing/2014/main" id="{83A1C9EB-9DFA-9EA7-2126-118C0C606DF8}"/>
                </a:ext>
              </a:extLst>
            </p:cNvPr>
            <p:cNvSpPr/>
            <p:nvPr/>
          </p:nvSpPr>
          <p:spPr>
            <a:xfrm>
              <a:off x="405015" y="3187099"/>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B8DA86FE-DD8A-20F7-6023-1A6306CE2B5F}"/>
                </a:ext>
              </a:extLst>
            </p:cNvPr>
            <p:cNvSpPr/>
            <p:nvPr/>
          </p:nvSpPr>
          <p:spPr>
            <a:xfrm>
              <a:off x="544498" y="335076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23D75DF7-E2C0-3CB0-BA19-F1DA393E1A5E}"/>
                </a:ext>
              </a:extLst>
            </p:cNvPr>
            <p:cNvSpPr/>
            <p:nvPr/>
          </p:nvSpPr>
          <p:spPr>
            <a:xfrm>
              <a:off x="435751" y="4571029"/>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3A323AFA-8AB0-6F15-BDF1-9F925D2EA499}"/>
                </a:ext>
              </a:extLst>
            </p:cNvPr>
            <p:cNvSpPr/>
            <p:nvPr/>
          </p:nvSpPr>
          <p:spPr>
            <a:xfrm>
              <a:off x="575234" y="473469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reto 15">
              <a:extLst>
                <a:ext uri="{FF2B5EF4-FFF2-40B4-BE49-F238E27FC236}">
                  <a16:creationId xmlns:a16="http://schemas.microsoft.com/office/drawing/2014/main" id="{10BDFA06-8F69-381E-1EC2-554A01DF2CC6}"/>
                </a:ext>
              </a:extLst>
            </p:cNvPr>
            <p:cNvCxnSpPr>
              <a:cxnSpLocks/>
            </p:cNvCxnSpPr>
            <p:nvPr/>
          </p:nvCxnSpPr>
          <p:spPr>
            <a:xfrm>
              <a:off x="639123" y="3543200"/>
              <a:ext cx="0" cy="1058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59342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4" y="1169987"/>
            <a:ext cx="10153649"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Procedimentos Operacionais de Emergência – </a:t>
            </a:r>
            <a:r>
              <a:rPr lang="pt-BR" sz="2800" dirty="0" err="1">
                <a:solidFill>
                  <a:schemeClr val="tx1"/>
                </a:solidFill>
              </a:rPr>
              <a:t>Emergency</a:t>
            </a:r>
            <a:r>
              <a:rPr lang="pt-BR" sz="2800" dirty="0">
                <a:solidFill>
                  <a:schemeClr val="tx1"/>
                </a:solidFill>
              </a:rPr>
              <a:t> </a:t>
            </a:r>
            <a:r>
              <a:rPr lang="pt-BR" sz="2800" dirty="0" err="1">
                <a:solidFill>
                  <a:schemeClr val="tx1"/>
                </a:solidFill>
              </a:rPr>
              <a:t>Operating</a:t>
            </a:r>
            <a:r>
              <a:rPr lang="pt-BR" sz="2800" dirty="0">
                <a:solidFill>
                  <a:schemeClr val="tx1"/>
                </a:solidFill>
              </a:rPr>
              <a:t> Procedures (</a:t>
            </a:r>
            <a:r>
              <a:rPr lang="pt-BR" sz="2800" dirty="0" err="1">
                <a:solidFill>
                  <a:schemeClr val="tx1"/>
                </a:solidFill>
              </a:rPr>
              <a:t>EOP</a:t>
            </a:r>
            <a:r>
              <a:rPr lang="pt-BR" sz="2800" dirty="0">
                <a:solidFill>
                  <a:schemeClr val="tx1"/>
                </a:solidFill>
              </a:rPr>
              <a:t>)</a:t>
            </a:r>
          </a:p>
        </p:txBody>
      </p:sp>
      <p:pic>
        <p:nvPicPr>
          <p:cNvPr id="5" name="Imagem 4">
            <a:extLst>
              <a:ext uri="{FF2B5EF4-FFF2-40B4-BE49-F238E27FC236}">
                <a16:creationId xmlns:a16="http://schemas.microsoft.com/office/drawing/2014/main" id="{87E707A2-1859-461B-D635-DDA6E4C044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9175" y="2927842"/>
            <a:ext cx="10153650" cy="2359768"/>
          </a:xfrm>
          <a:prstGeom prst="rect">
            <a:avLst/>
          </a:prstGeom>
        </p:spPr>
      </p:pic>
    </p:spTree>
    <p:extLst>
      <p:ext uri="{BB962C8B-B14F-4D97-AF65-F5344CB8AC3E}">
        <p14:creationId xmlns:p14="http://schemas.microsoft.com/office/powerpoint/2010/main" val="5204625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Procedimentos Operacionais de Emergência – </a:t>
            </a:r>
            <a:r>
              <a:rPr lang="pt-BR" sz="2800" dirty="0" err="1">
                <a:solidFill>
                  <a:schemeClr val="tx1"/>
                </a:solidFill>
              </a:rPr>
              <a:t>Emergency</a:t>
            </a:r>
            <a:r>
              <a:rPr lang="pt-BR" sz="2800" dirty="0">
                <a:solidFill>
                  <a:schemeClr val="tx1"/>
                </a:solidFill>
              </a:rPr>
              <a:t> </a:t>
            </a:r>
            <a:r>
              <a:rPr lang="pt-BR" sz="2800" dirty="0" err="1">
                <a:solidFill>
                  <a:schemeClr val="tx1"/>
                </a:solidFill>
              </a:rPr>
              <a:t>Operating</a:t>
            </a:r>
            <a:r>
              <a:rPr lang="pt-BR" sz="2800" dirty="0">
                <a:solidFill>
                  <a:schemeClr val="tx1"/>
                </a:solidFill>
              </a:rPr>
              <a:t> Procedures (</a:t>
            </a:r>
            <a:r>
              <a:rPr lang="pt-BR" sz="2800" dirty="0" err="1">
                <a:solidFill>
                  <a:schemeClr val="tx1"/>
                </a:solidFill>
              </a:rPr>
              <a:t>EOP</a:t>
            </a:r>
            <a:r>
              <a:rPr lang="pt-BR" sz="2800" dirty="0">
                <a:solidFill>
                  <a:schemeClr val="tx1"/>
                </a:solidFill>
              </a:rPr>
              <a:t>)</a:t>
            </a:r>
          </a:p>
        </p:txBody>
      </p:sp>
      <p:grpSp>
        <p:nvGrpSpPr>
          <p:cNvPr id="6" name="Agrupar 5">
            <a:extLst>
              <a:ext uri="{FF2B5EF4-FFF2-40B4-BE49-F238E27FC236}">
                <a16:creationId xmlns:a16="http://schemas.microsoft.com/office/drawing/2014/main" id="{DEDBA950-4213-946D-B93B-F7A17F51514D}"/>
              </a:ext>
            </a:extLst>
          </p:cNvPr>
          <p:cNvGrpSpPr/>
          <p:nvPr/>
        </p:nvGrpSpPr>
        <p:grpSpPr>
          <a:xfrm>
            <a:off x="1019175" y="3222954"/>
            <a:ext cx="10153655" cy="1358571"/>
            <a:chOff x="753031" y="2264252"/>
            <a:chExt cx="10373086" cy="1443852"/>
          </a:xfrm>
        </p:grpSpPr>
        <p:sp>
          <p:nvSpPr>
            <p:cNvPr id="7" name="CaixaDeTexto 6">
              <a:extLst>
                <a:ext uri="{FF2B5EF4-FFF2-40B4-BE49-F238E27FC236}">
                  <a16:creationId xmlns:a16="http://schemas.microsoft.com/office/drawing/2014/main" id="{F654F58D-FE4E-24F9-8253-5995320EC360}"/>
                </a:ext>
              </a:extLst>
            </p:cNvPr>
            <p:cNvSpPr txBox="1"/>
            <p:nvPr/>
          </p:nvSpPr>
          <p:spPr>
            <a:xfrm>
              <a:off x="972468" y="2328879"/>
              <a:ext cx="10153649" cy="1275677"/>
            </a:xfrm>
            <a:prstGeom prst="rect">
              <a:avLst/>
            </a:prstGeom>
            <a:noFill/>
          </p:spPr>
          <p:txBody>
            <a:bodyPr wrap="square">
              <a:spAutoFit/>
            </a:bodyPr>
            <a:lstStyle/>
            <a:p>
              <a:r>
                <a:rPr lang="pt-BR" sz="2400" dirty="0">
                  <a:effectLst/>
                </a:rPr>
                <a:t>Os </a:t>
              </a:r>
              <a:r>
                <a:rPr lang="pt-BR" sz="2400" dirty="0" err="1">
                  <a:effectLst/>
                </a:rPr>
                <a:t>EOPs</a:t>
              </a:r>
              <a:r>
                <a:rPr lang="pt-BR" sz="2400" dirty="0">
                  <a:effectLst/>
                </a:rPr>
                <a:t> elaboram planos detalhados para isolar falhas, restaurar serviços ou acionar redundâncias, sendo essencial realizar simulações regulares para avaliar a eficácia da equipe e monitorar a manutenção dos sistemas.</a:t>
              </a:r>
            </a:p>
          </p:txBody>
        </p:sp>
        <p:sp>
          <p:nvSpPr>
            <p:cNvPr id="8" name="Retângulo: Cantos Arredondados 7">
              <a:extLst>
                <a:ext uri="{FF2B5EF4-FFF2-40B4-BE49-F238E27FC236}">
                  <a16:creationId xmlns:a16="http://schemas.microsoft.com/office/drawing/2014/main" id="{F8EEB43E-AF8D-0A98-1E92-0C93FE5C6958}"/>
                </a:ext>
              </a:extLst>
            </p:cNvPr>
            <p:cNvSpPr/>
            <p:nvPr/>
          </p:nvSpPr>
          <p:spPr>
            <a:xfrm flipH="1">
              <a:off x="753031" y="2264252"/>
              <a:ext cx="46709" cy="1443852"/>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037501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11F51BB4-4920-1582-9121-3617428F8B4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791450" y="2574191"/>
            <a:ext cx="3416184" cy="3416184"/>
          </a:xfrm>
          <a:prstGeom prst="rect">
            <a:avLst/>
          </a:prstGeom>
        </p:spPr>
      </p:pic>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Plano de Gestão de Crises – </a:t>
            </a:r>
            <a:r>
              <a:rPr lang="pt-BR" sz="2800" dirty="0" err="1">
                <a:solidFill>
                  <a:schemeClr val="tx1"/>
                </a:solidFill>
              </a:rPr>
              <a:t>Crisis</a:t>
            </a:r>
            <a:r>
              <a:rPr lang="pt-BR" sz="2800" dirty="0">
                <a:solidFill>
                  <a:schemeClr val="tx1"/>
                </a:solidFill>
              </a:rPr>
              <a:t> Management </a:t>
            </a:r>
            <a:r>
              <a:rPr lang="pt-BR" sz="2800" dirty="0" err="1">
                <a:solidFill>
                  <a:schemeClr val="tx1"/>
                </a:solidFill>
              </a:rPr>
              <a:t>Plan</a:t>
            </a:r>
            <a:r>
              <a:rPr lang="pt-BR" sz="2800" dirty="0">
                <a:solidFill>
                  <a:schemeClr val="tx1"/>
                </a:solidFill>
              </a:rPr>
              <a:t> (CMP)</a:t>
            </a:r>
          </a:p>
        </p:txBody>
      </p:sp>
      <p:sp>
        <p:nvSpPr>
          <p:cNvPr id="4" name="CaixaDeTexto 3">
            <a:extLst>
              <a:ext uri="{FF2B5EF4-FFF2-40B4-BE49-F238E27FC236}">
                <a16:creationId xmlns:a16="http://schemas.microsoft.com/office/drawing/2014/main" id="{13755091-D1EB-4F0A-4BED-930F8DC37741}"/>
              </a:ext>
            </a:extLst>
          </p:cNvPr>
          <p:cNvSpPr txBox="1"/>
          <p:nvPr/>
        </p:nvSpPr>
        <p:spPr>
          <a:xfrm>
            <a:off x="1019175" y="2889874"/>
            <a:ext cx="6412233"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Crises prolongadas podem agravar-se sem coordenação.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CMP visa minimizar impacto por meio de plano de gestão de crises.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Desenvolvido pela equipe de operações com cooperação da gestão de clientes.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Procedimentos detalhados e claros são essenciais para a eficácia do plano.</a:t>
            </a:r>
          </a:p>
        </p:txBody>
      </p:sp>
      <p:sp>
        <p:nvSpPr>
          <p:cNvPr id="9" name="CaixaDeTexto 8">
            <a:extLst>
              <a:ext uri="{FF2B5EF4-FFF2-40B4-BE49-F238E27FC236}">
                <a16:creationId xmlns:a16="http://schemas.microsoft.com/office/drawing/2014/main" id="{7ABF266C-E449-E6D0-14B5-9275CAA3BAEE}"/>
              </a:ext>
            </a:extLst>
          </p:cNvPr>
          <p:cNvSpPr txBox="1"/>
          <p:nvPr/>
        </p:nvSpPr>
        <p:spPr>
          <a:xfrm>
            <a:off x="8056552" y="5744313"/>
            <a:ext cx="3116273" cy="307777"/>
          </a:xfrm>
          <a:prstGeom prst="rect">
            <a:avLst/>
          </a:prstGeom>
          <a:noFill/>
        </p:spPr>
        <p:txBody>
          <a:bodyPr wrap="square">
            <a:spAutoFit/>
          </a:bodyPr>
          <a:lstStyle/>
          <a:p>
            <a:r>
              <a:rPr lang="pt-BR" sz="1400" dirty="0">
                <a:effectLst/>
              </a:rPr>
              <a:t>Plano de Gestão de Crises.</a:t>
            </a:r>
            <a:endParaRPr lang="pt-BR" sz="1400" dirty="0"/>
          </a:p>
        </p:txBody>
      </p:sp>
      <p:cxnSp>
        <p:nvCxnSpPr>
          <p:cNvPr id="5" name="Conector reto 4">
            <a:extLst>
              <a:ext uri="{FF2B5EF4-FFF2-40B4-BE49-F238E27FC236}">
                <a16:creationId xmlns:a16="http://schemas.microsoft.com/office/drawing/2014/main" id="{FEEB8003-4ABD-14BE-58D0-508FED589244}"/>
              </a:ext>
            </a:extLst>
          </p:cNvPr>
          <p:cNvCxnSpPr>
            <a:cxnSpLocks/>
          </p:cNvCxnSpPr>
          <p:nvPr/>
        </p:nvCxnSpPr>
        <p:spPr>
          <a:xfrm>
            <a:off x="8148638" y="6047235"/>
            <a:ext cx="263366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382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Continuidade do Negócio (Business </a:t>
            </a:r>
            <a:r>
              <a:rPr lang="pt-BR" sz="2800" dirty="0" err="1">
                <a:solidFill>
                  <a:schemeClr val="tx1"/>
                </a:solidFill>
              </a:rPr>
              <a:t>Continuity</a:t>
            </a:r>
            <a:r>
              <a:rPr lang="pt-BR" sz="2800" dirty="0">
                <a:solidFill>
                  <a:schemeClr val="tx1"/>
                </a:solidFill>
              </a:rPr>
              <a:t>) e Procedimentos de Recuperação de Desastres (</a:t>
            </a:r>
            <a:r>
              <a:rPr lang="pt-BR" sz="2800" dirty="0" err="1">
                <a:solidFill>
                  <a:schemeClr val="tx1"/>
                </a:solidFill>
              </a:rPr>
              <a:t>Disaster</a:t>
            </a:r>
            <a:r>
              <a:rPr lang="pt-BR" sz="2800" dirty="0">
                <a:solidFill>
                  <a:schemeClr val="tx1"/>
                </a:solidFill>
              </a:rPr>
              <a:t> Recovery Procedures)</a:t>
            </a:r>
          </a:p>
        </p:txBody>
      </p:sp>
      <p:sp>
        <p:nvSpPr>
          <p:cNvPr id="4" name="CaixaDeTexto 3">
            <a:extLst>
              <a:ext uri="{FF2B5EF4-FFF2-40B4-BE49-F238E27FC236}">
                <a16:creationId xmlns:a16="http://schemas.microsoft.com/office/drawing/2014/main" id="{13755091-D1EB-4F0A-4BED-930F8DC37741}"/>
              </a:ext>
            </a:extLst>
          </p:cNvPr>
          <p:cNvSpPr txBox="1"/>
          <p:nvPr/>
        </p:nvSpPr>
        <p:spPr>
          <a:xfrm>
            <a:off x="968433" y="2312988"/>
            <a:ext cx="10255134" cy="646331"/>
          </a:xfrm>
          <a:prstGeom prst="rect">
            <a:avLst/>
          </a:prstGeom>
          <a:noFill/>
        </p:spPr>
        <p:txBody>
          <a:bodyPr wrap="square">
            <a:spAutoFit/>
          </a:bodyPr>
          <a:lstStyle/>
          <a:p>
            <a:r>
              <a:rPr lang="pt-BR" dirty="0">
                <a:solidFill>
                  <a:schemeClr val="bg2">
                    <a:lumMod val="25000"/>
                  </a:schemeClr>
                </a:solidFill>
              </a:rPr>
              <a:t>Partes importantes do plano de resposta de emergência e incidentes que será utilizado quando uma emergência for declarada. </a:t>
            </a:r>
          </a:p>
        </p:txBody>
      </p:sp>
      <p:pic>
        <p:nvPicPr>
          <p:cNvPr id="11" name="Imagem 10">
            <a:extLst>
              <a:ext uri="{FF2B5EF4-FFF2-40B4-BE49-F238E27FC236}">
                <a16:creationId xmlns:a16="http://schemas.microsoft.com/office/drawing/2014/main" id="{B88DB05D-6CFA-2BC7-154B-566876BFDB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7850" y="3148506"/>
            <a:ext cx="8496300" cy="3360789"/>
          </a:xfrm>
          <a:prstGeom prst="rect">
            <a:avLst/>
          </a:prstGeom>
        </p:spPr>
      </p:pic>
    </p:spTree>
    <p:extLst>
      <p:ext uri="{BB962C8B-B14F-4D97-AF65-F5344CB8AC3E}">
        <p14:creationId xmlns:p14="http://schemas.microsoft.com/office/powerpoint/2010/main" val="3709878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Gerenciamento de incidentes</a:t>
            </a:r>
          </a:p>
        </p:txBody>
      </p:sp>
      <p:sp>
        <p:nvSpPr>
          <p:cNvPr id="4" name="CaixaDeTexto 3">
            <a:extLst>
              <a:ext uri="{FF2B5EF4-FFF2-40B4-BE49-F238E27FC236}">
                <a16:creationId xmlns:a16="http://schemas.microsoft.com/office/drawing/2014/main" id="{13755091-D1EB-4F0A-4BED-930F8DC37741}"/>
              </a:ext>
            </a:extLst>
          </p:cNvPr>
          <p:cNvSpPr txBox="1"/>
          <p:nvPr/>
        </p:nvSpPr>
        <p:spPr>
          <a:xfrm>
            <a:off x="1019176" y="1886150"/>
            <a:ext cx="10153649"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Protocolos são essenciais para gerenciar respostas a emergências.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Eventos críticos devem ser comunicados à equipe apropriada. Incidentes devem ser relatados imediatamente ao gestor de segurança.</a:t>
            </a:r>
          </a:p>
        </p:txBody>
      </p:sp>
      <p:pic>
        <p:nvPicPr>
          <p:cNvPr id="29" name="Imagem 28">
            <a:extLst>
              <a:ext uri="{FF2B5EF4-FFF2-40B4-BE49-F238E27FC236}">
                <a16:creationId xmlns:a16="http://schemas.microsoft.com/office/drawing/2014/main" id="{AC6711B1-3801-9589-7D9F-7772FF56E3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6435" y="3539062"/>
            <a:ext cx="9461090" cy="2519362"/>
          </a:xfrm>
          <a:prstGeom prst="rect">
            <a:avLst/>
          </a:prstGeom>
        </p:spPr>
      </p:pic>
    </p:spTree>
    <p:extLst>
      <p:ext uri="{BB962C8B-B14F-4D97-AF65-F5344CB8AC3E}">
        <p14:creationId xmlns:p14="http://schemas.microsoft.com/office/powerpoint/2010/main" val="28662224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Gerenciamento de incidentes</a:t>
            </a:r>
          </a:p>
        </p:txBody>
      </p:sp>
      <p:grpSp>
        <p:nvGrpSpPr>
          <p:cNvPr id="4" name="Agrupar 3">
            <a:extLst>
              <a:ext uri="{FF2B5EF4-FFF2-40B4-BE49-F238E27FC236}">
                <a16:creationId xmlns:a16="http://schemas.microsoft.com/office/drawing/2014/main" id="{AA785864-3C0C-F5A8-3BE9-5B0AF9DF3068}"/>
              </a:ext>
            </a:extLst>
          </p:cNvPr>
          <p:cNvGrpSpPr/>
          <p:nvPr/>
        </p:nvGrpSpPr>
        <p:grpSpPr>
          <a:xfrm>
            <a:off x="1902374" y="2443655"/>
            <a:ext cx="8387251" cy="2835110"/>
            <a:chOff x="2565933" y="2701506"/>
            <a:chExt cx="6515001" cy="1837410"/>
          </a:xfrm>
        </p:grpSpPr>
        <p:grpSp>
          <p:nvGrpSpPr>
            <p:cNvPr id="28" name="Agrupar 27">
              <a:extLst>
                <a:ext uri="{FF2B5EF4-FFF2-40B4-BE49-F238E27FC236}">
                  <a16:creationId xmlns:a16="http://schemas.microsoft.com/office/drawing/2014/main" id="{5AB9DD56-CBB4-83D5-E9F8-877DA358B2D6}"/>
                </a:ext>
              </a:extLst>
            </p:cNvPr>
            <p:cNvGrpSpPr/>
            <p:nvPr/>
          </p:nvGrpSpPr>
          <p:grpSpPr>
            <a:xfrm>
              <a:off x="2565933" y="2701506"/>
              <a:ext cx="6515001" cy="1837410"/>
              <a:chOff x="2152138" y="2239838"/>
              <a:chExt cx="7789545" cy="3876474"/>
            </a:xfrm>
          </p:grpSpPr>
          <p:sp>
            <p:nvSpPr>
              <p:cNvPr id="29" name="Retângulo: Cantos Arredondados 28">
                <a:extLst>
                  <a:ext uri="{FF2B5EF4-FFF2-40B4-BE49-F238E27FC236}">
                    <a16:creationId xmlns:a16="http://schemas.microsoft.com/office/drawing/2014/main" id="{4CCA7525-335B-2B31-EFE9-FEFC751BD1C6}"/>
                  </a:ext>
                </a:extLst>
              </p:cNvPr>
              <p:cNvSpPr/>
              <p:nvPr/>
            </p:nvSpPr>
            <p:spPr>
              <a:xfrm>
                <a:off x="2152138" y="2239838"/>
                <a:ext cx="7789545" cy="336279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9D208EBE-0644-FBD9-9438-58B6621FD780}"/>
                  </a:ext>
                </a:extLst>
              </p:cNvPr>
              <p:cNvSpPr txBox="1"/>
              <p:nvPr/>
            </p:nvSpPr>
            <p:spPr>
              <a:xfrm>
                <a:off x="2240033" y="3260301"/>
                <a:ext cx="3554712" cy="2856011"/>
              </a:xfrm>
              <a:prstGeom prst="rect">
                <a:avLst/>
              </a:prstGeom>
              <a:noFill/>
            </p:spPr>
            <p:txBody>
              <a:bodyPr wrap="square">
                <a:spAutoFit/>
              </a:bodyPr>
              <a:lstStyle/>
              <a:p>
                <a:pPr algn="ctr"/>
                <a:r>
                  <a:rPr lang="pt-BR" sz="1600" dirty="0">
                    <a:solidFill>
                      <a:schemeClr val="bg2">
                        <a:lumMod val="25000"/>
                      </a:schemeClr>
                    </a:solidFill>
                    <a:effectLst/>
                  </a:rPr>
                  <a:t>O relatório será apreciado por um comitê formado pelos setores internos da empresa, para definir que tipo de falha ocorreu e onde foi gerada. </a:t>
                </a:r>
              </a:p>
            </p:txBody>
          </p:sp>
          <p:cxnSp>
            <p:nvCxnSpPr>
              <p:cNvPr id="33" name="Conector reto 32">
                <a:extLst>
                  <a:ext uri="{FF2B5EF4-FFF2-40B4-BE49-F238E27FC236}">
                    <a16:creationId xmlns:a16="http://schemas.microsoft.com/office/drawing/2014/main" id="{4A5EADE9-61CB-B1E5-F743-484EDF88EEF4}"/>
                  </a:ext>
                </a:extLst>
              </p:cNvPr>
              <p:cNvCxnSpPr>
                <a:cxnSpLocks/>
                <a:stCxn id="29" idx="0"/>
              </p:cNvCxnSpPr>
              <p:nvPr/>
            </p:nvCxnSpPr>
            <p:spPr>
              <a:xfrm flipH="1">
                <a:off x="6037585" y="2239838"/>
                <a:ext cx="9326" cy="2923134"/>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C35E4FE6-9DA2-5735-2F14-B69EA339DFDC}"/>
                  </a:ext>
                </a:extLst>
              </p:cNvPr>
              <p:cNvSpPr txBox="1"/>
              <p:nvPr/>
            </p:nvSpPr>
            <p:spPr>
              <a:xfrm>
                <a:off x="6168381" y="3729983"/>
                <a:ext cx="3521137" cy="2324660"/>
              </a:xfrm>
              <a:prstGeom prst="rect">
                <a:avLst/>
              </a:prstGeom>
              <a:noFill/>
            </p:spPr>
            <p:txBody>
              <a:bodyPr wrap="square">
                <a:spAutoFit/>
              </a:bodyPr>
              <a:lstStyle/>
              <a:p>
                <a:pPr algn="ctr"/>
                <a:r>
                  <a:rPr lang="pt-BR" sz="1600" dirty="0">
                    <a:solidFill>
                      <a:schemeClr val="bg2">
                        <a:lumMod val="25000"/>
                      </a:schemeClr>
                    </a:solidFill>
                    <a:effectLst/>
                  </a:rPr>
                  <a:t>A documentação da determinação da causa do incidente e de como evitá-lo no futuro. </a:t>
                </a:r>
              </a:p>
            </p:txBody>
          </p:sp>
        </p:grpSp>
        <p:sp>
          <p:nvSpPr>
            <p:cNvPr id="17" name="CaixaDeTexto 16">
              <a:extLst>
                <a:ext uri="{FF2B5EF4-FFF2-40B4-BE49-F238E27FC236}">
                  <a16:creationId xmlns:a16="http://schemas.microsoft.com/office/drawing/2014/main" id="{549E261B-A7BB-495E-6D7C-04146E8E61B7}"/>
                </a:ext>
              </a:extLst>
            </p:cNvPr>
            <p:cNvSpPr txBox="1"/>
            <p:nvPr/>
          </p:nvSpPr>
          <p:spPr>
            <a:xfrm>
              <a:off x="2842552" y="2852774"/>
              <a:ext cx="2704264" cy="369332"/>
            </a:xfrm>
            <a:prstGeom prst="rect">
              <a:avLst/>
            </a:prstGeom>
            <a:noFill/>
          </p:spPr>
          <p:txBody>
            <a:bodyPr wrap="square">
              <a:spAutoFit/>
            </a:bodyPr>
            <a:lstStyle/>
            <a:p>
              <a:pPr algn="ctr"/>
              <a:r>
                <a:rPr lang="pt-BR" b="1" dirty="0">
                  <a:effectLst/>
                </a:rPr>
                <a:t>Fase de análise de falhas</a:t>
              </a:r>
              <a:endParaRPr lang="pt-BR" b="1" dirty="0"/>
            </a:p>
          </p:txBody>
        </p:sp>
        <p:sp>
          <p:nvSpPr>
            <p:cNvPr id="18" name="CaixaDeTexto 17">
              <a:extLst>
                <a:ext uri="{FF2B5EF4-FFF2-40B4-BE49-F238E27FC236}">
                  <a16:creationId xmlns:a16="http://schemas.microsoft.com/office/drawing/2014/main" id="{5EBC819C-BC33-2253-1A99-B975566C147B}"/>
                </a:ext>
              </a:extLst>
            </p:cNvPr>
            <p:cNvSpPr txBox="1"/>
            <p:nvPr/>
          </p:nvSpPr>
          <p:spPr>
            <a:xfrm>
              <a:off x="5905156" y="2798928"/>
              <a:ext cx="2945000" cy="646331"/>
            </a:xfrm>
            <a:prstGeom prst="rect">
              <a:avLst/>
            </a:prstGeom>
            <a:noFill/>
          </p:spPr>
          <p:txBody>
            <a:bodyPr wrap="square">
              <a:spAutoFit/>
            </a:bodyPr>
            <a:lstStyle/>
            <a:p>
              <a:pPr algn="ctr"/>
              <a:r>
                <a:rPr lang="pt-BR" b="1" dirty="0"/>
                <a:t>F</a:t>
              </a:r>
              <a:r>
                <a:rPr lang="pt-BR" b="1" dirty="0">
                  <a:effectLst/>
                </a:rPr>
                <a:t>ase de consolidação das lições aprendidas</a:t>
              </a:r>
              <a:endParaRPr lang="pt-BR" b="1" dirty="0"/>
            </a:p>
          </p:txBody>
        </p:sp>
      </p:grpSp>
      <p:sp>
        <p:nvSpPr>
          <p:cNvPr id="10" name="Elipse 9">
            <a:extLst>
              <a:ext uri="{FF2B5EF4-FFF2-40B4-BE49-F238E27FC236}">
                <a16:creationId xmlns:a16="http://schemas.microsoft.com/office/drawing/2014/main" id="{557CFA0C-A6F9-C84D-5B0A-251F54BBDB51}"/>
              </a:ext>
            </a:extLst>
          </p:cNvPr>
          <p:cNvSpPr/>
          <p:nvPr/>
        </p:nvSpPr>
        <p:spPr>
          <a:xfrm>
            <a:off x="5913824" y="353349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BC22A56F-B82F-9464-A7AE-04941AAFA530}"/>
              </a:ext>
            </a:extLst>
          </p:cNvPr>
          <p:cNvSpPr/>
          <p:nvPr/>
        </p:nvSpPr>
        <p:spPr>
          <a:xfrm>
            <a:off x="6016218" y="365200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09592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14E2247-B8F4-3790-CB81-0A5DFEE000D2}"/>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57BFA820-0B8E-C631-16DD-6ECA54598CA4}"/>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Gerenciamento</a:t>
            </a:r>
          </a:p>
        </p:txBody>
      </p:sp>
      <p:sp>
        <p:nvSpPr>
          <p:cNvPr id="4" name="CaixaDeTexto 3">
            <a:extLst>
              <a:ext uri="{FF2B5EF4-FFF2-40B4-BE49-F238E27FC236}">
                <a16:creationId xmlns:a16="http://schemas.microsoft.com/office/drawing/2014/main" id="{C5265E04-2F5A-D22F-B321-252D713941AA}"/>
              </a:ext>
            </a:extLst>
          </p:cNvPr>
          <p:cNvSpPr txBox="1"/>
          <p:nvPr/>
        </p:nvSpPr>
        <p:spPr>
          <a:xfrm>
            <a:off x="1029621" y="1750430"/>
            <a:ext cx="10153650" cy="369332"/>
          </a:xfrm>
          <a:prstGeom prst="rect">
            <a:avLst/>
          </a:prstGeom>
          <a:noFill/>
        </p:spPr>
        <p:txBody>
          <a:bodyPr wrap="square">
            <a:spAutoFit/>
          </a:bodyPr>
          <a:lstStyle/>
          <a:p>
            <a:r>
              <a:rPr lang="pt-BR" dirty="0">
                <a:solidFill>
                  <a:schemeClr val="bg2">
                    <a:lumMod val="25000"/>
                  </a:schemeClr>
                </a:solidFill>
              </a:rPr>
              <a:t>Ferramenta de gerenciamento de rede </a:t>
            </a:r>
            <a:r>
              <a:rPr lang="pt-BR" dirty="0" err="1">
                <a:solidFill>
                  <a:schemeClr val="bg2">
                    <a:lumMod val="25000"/>
                  </a:schemeClr>
                </a:solidFill>
              </a:rPr>
              <a:t>Zabbix</a:t>
            </a:r>
            <a:r>
              <a:rPr lang="pt-BR" dirty="0">
                <a:solidFill>
                  <a:schemeClr val="bg2">
                    <a:lumMod val="25000"/>
                  </a:schemeClr>
                </a:solidFill>
              </a:rPr>
              <a:t>, baseada em </a:t>
            </a:r>
            <a:r>
              <a:rPr lang="pt-BR" dirty="0" err="1">
                <a:solidFill>
                  <a:schemeClr val="bg2">
                    <a:lumMod val="25000"/>
                  </a:schemeClr>
                </a:solidFill>
              </a:rPr>
              <a:t>SNMP</a:t>
            </a:r>
            <a:r>
              <a:rPr lang="pt-BR" dirty="0">
                <a:solidFill>
                  <a:schemeClr val="bg2">
                    <a:lumMod val="25000"/>
                  </a:schemeClr>
                </a:solidFill>
              </a:rPr>
              <a:t>, que pode ser baixada no portal </a:t>
            </a:r>
            <a:r>
              <a:rPr lang="pt-BR" dirty="0" err="1">
                <a:solidFill>
                  <a:schemeClr val="bg2">
                    <a:lumMod val="25000"/>
                  </a:schemeClr>
                </a:solidFill>
              </a:rPr>
              <a:t>Zabbix</a:t>
            </a:r>
            <a:r>
              <a:rPr lang="pt-BR" dirty="0">
                <a:solidFill>
                  <a:schemeClr val="bg2">
                    <a:lumMod val="25000"/>
                  </a:schemeClr>
                </a:solidFill>
              </a:rPr>
              <a:t>.</a:t>
            </a:r>
          </a:p>
        </p:txBody>
      </p:sp>
      <p:pic>
        <p:nvPicPr>
          <p:cNvPr id="5" name="Imagem 4">
            <a:extLst>
              <a:ext uri="{FF2B5EF4-FFF2-40B4-BE49-F238E27FC236}">
                <a16:creationId xmlns:a16="http://schemas.microsoft.com/office/drawing/2014/main" id="{B31D9C94-B41B-F07E-49EA-9A68958EDCB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664238" y="2213062"/>
            <a:ext cx="6884416" cy="3864935"/>
          </a:xfrm>
          <a:prstGeom prst="rect">
            <a:avLst/>
          </a:prstGeom>
        </p:spPr>
      </p:pic>
      <p:grpSp>
        <p:nvGrpSpPr>
          <p:cNvPr id="6" name="Agrupar 5">
            <a:extLst>
              <a:ext uri="{FF2B5EF4-FFF2-40B4-BE49-F238E27FC236}">
                <a16:creationId xmlns:a16="http://schemas.microsoft.com/office/drawing/2014/main" id="{9BBC636C-9557-18EF-87DB-A0252B936863}"/>
              </a:ext>
            </a:extLst>
          </p:cNvPr>
          <p:cNvGrpSpPr/>
          <p:nvPr/>
        </p:nvGrpSpPr>
        <p:grpSpPr>
          <a:xfrm>
            <a:off x="2581167" y="6073261"/>
            <a:ext cx="8591658" cy="401077"/>
            <a:chOff x="1800171" y="4205848"/>
            <a:chExt cx="8591658" cy="401077"/>
          </a:xfrm>
        </p:grpSpPr>
        <p:cxnSp>
          <p:nvCxnSpPr>
            <p:cNvPr id="7" name="Conector reto 6">
              <a:extLst>
                <a:ext uri="{FF2B5EF4-FFF2-40B4-BE49-F238E27FC236}">
                  <a16:creationId xmlns:a16="http://schemas.microsoft.com/office/drawing/2014/main" id="{DB8197DC-1B3A-D624-6D01-91799E48B808}"/>
                </a:ext>
              </a:extLst>
            </p:cNvPr>
            <p:cNvCxnSpPr>
              <a:cxnSpLocks/>
            </p:cNvCxnSpPr>
            <p:nvPr/>
          </p:nvCxnSpPr>
          <p:spPr>
            <a:xfrm>
              <a:off x="1825572" y="4606925"/>
              <a:ext cx="707346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DBA4BC13-8B8E-A18B-69C3-159F714E76A1}"/>
                </a:ext>
              </a:extLst>
            </p:cNvPr>
            <p:cNvSpPr txBox="1"/>
            <p:nvPr/>
          </p:nvSpPr>
          <p:spPr>
            <a:xfrm>
              <a:off x="1800171" y="4205848"/>
              <a:ext cx="8591658" cy="307777"/>
            </a:xfrm>
            <a:prstGeom prst="rect">
              <a:avLst/>
            </a:prstGeom>
            <a:noFill/>
          </p:spPr>
          <p:txBody>
            <a:bodyPr wrap="square">
              <a:spAutoFit/>
            </a:bodyPr>
            <a:lstStyle/>
            <a:p>
              <a:r>
                <a:rPr lang="pt-BR" sz="1400" dirty="0">
                  <a:effectLst/>
                </a:rPr>
                <a:t>Ferramenta de gerenciamento de rede </a:t>
              </a:r>
              <a:r>
                <a:rPr lang="pt-BR" sz="1400" dirty="0" err="1">
                  <a:effectLst/>
                </a:rPr>
                <a:t>Zabbix</a:t>
              </a:r>
              <a:r>
                <a:rPr lang="pt-BR" sz="1400" dirty="0">
                  <a:effectLst/>
                </a:rPr>
                <a:t>.</a:t>
              </a:r>
              <a:endParaRPr lang="pt-BR" sz="1400" dirty="0"/>
            </a:p>
          </p:txBody>
        </p:sp>
      </p:grpSp>
    </p:spTree>
    <p:extLst>
      <p:ext uri="{BB962C8B-B14F-4D97-AF65-F5344CB8AC3E}">
        <p14:creationId xmlns:p14="http://schemas.microsoft.com/office/powerpoint/2010/main" val="11226474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FF3292E-A0BC-83CA-3E94-31492CD637BA}"/>
              </a:ext>
            </a:extLst>
          </p:cNvPr>
          <p:cNvSpPr>
            <a:spLocks noGrp="1"/>
          </p:cNvSpPr>
          <p:nvPr>
            <p:ph type="body" sz="quarter" idx="10"/>
          </p:nvPr>
        </p:nvSpPr>
        <p:spPr/>
        <p:txBody>
          <a:bodyPr/>
          <a:lstStyle/>
          <a:p>
            <a:r>
              <a:rPr lang="pt-BR" dirty="0"/>
              <a:t>Protocolos de segurança</a:t>
            </a:r>
          </a:p>
        </p:txBody>
      </p:sp>
      <p:sp>
        <p:nvSpPr>
          <p:cNvPr id="3" name="Espaço Reservado para Texto 26">
            <a:extLst>
              <a:ext uri="{FF2B5EF4-FFF2-40B4-BE49-F238E27FC236}">
                <a16:creationId xmlns:a16="http://schemas.microsoft.com/office/drawing/2014/main" id="{F73DFB81-148D-60BE-94DE-A0F9DAD77B41}"/>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Gerenciamento de incidentes</a:t>
            </a:r>
          </a:p>
        </p:txBody>
      </p:sp>
      <p:grpSp>
        <p:nvGrpSpPr>
          <p:cNvPr id="5" name="Agrupar 4">
            <a:extLst>
              <a:ext uri="{FF2B5EF4-FFF2-40B4-BE49-F238E27FC236}">
                <a16:creationId xmlns:a16="http://schemas.microsoft.com/office/drawing/2014/main" id="{EC49EE02-EC22-D51C-A2D6-772634AFC359}"/>
              </a:ext>
            </a:extLst>
          </p:cNvPr>
          <p:cNvGrpSpPr/>
          <p:nvPr/>
        </p:nvGrpSpPr>
        <p:grpSpPr>
          <a:xfrm flipH="1">
            <a:off x="2533586" y="4695608"/>
            <a:ext cx="57263" cy="343117"/>
            <a:chOff x="2152138" y="2648870"/>
            <a:chExt cx="7789545" cy="3467442"/>
          </a:xfrm>
          <a:noFill/>
        </p:grpSpPr>
        <p:sp>
          <p:nvSpPr>
            <p:cNvPr id="6" name="Retângulo: Cantos Arredondados 5">
              <a:extLst>
                <a:ext uri="{FF2B5EF4-FFF2-40B4-BE49-F238E27FC236}">
                  <a16:creationId xmlns:a16="http://schemas.microsoft.com/office/drawing/2014/main" id="{4A6E271F-5D3E-1E5E-3D0D-13651EC96311}"/>
                </a:ext>
              </a:extLst>
            </p:cNvPr>
            <p:cNvSpPr/>
            <p:nvPr/>
          </p:nvSpPr>
          <p:spPr>
            <a:xfrm>
              <a:off x="2152138" y="2648870"/>
              <a:ext cx="7789545" cy="3467442"/>
            </a:xfrm>
            <a:prstGeom prst="roundRect">
              <a:avLst>
                <a:gd name="adj" fmla="val 19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Seta: para a Direita 12">
              <a:extLst>
                <a:ext uri="{FF2B5EF4-FFF2-40B4-BE49-F238E27FC236}">
                  <a16:creationId xmlns:a16="http://schemas.microsoft.com/office/drawing/2014/main" id="{34D4C3E0-7B8A-076C-59E9-51164335030D}"/>
                </a:ext>
              </a:extLst>
            </p:cNvPr>
            <p:cNvSpPr/>
            <p:nvPr/>
          </p:nvSpPr>
          <p:spPr>
            <a:xfrm>
              <a:off x="5963212" y="4245556"/>
              <a:ext cx="226148" cy="280417"/>
            </a:xfrm>
            <a:prstGeom prst="rightArrow">
              <a:avLst>
                <a:gd name="adj1" fmla="val 50000"/>
                <a:gd name="adj2" fmla="val 791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 name="Agrupar 35">
            <a:extLst>
              <a:ext uri="{FF2B5EF4-FFF2-40B4-BE49-F238E27FC236}">
                <a16:creationId xmlns:a16="http://schemas.microsoft.com/office/drawing/2014/main" id="{AC6E6FE5-97A9-EDA1-CFAC-091C3DFF94D9}"/>
              </a:ext>
            </a:extLst>
          </p:cNvPr>
          <p:cNvGrpSpPr/>
          <p:nvPr/>
        </p:nvGrpSpPr>
        <p:grpSpPr>
          <a:xfrm>
            <a:off x="1513774" y="4041745"/>
            <a:ext cx="8764076" cy="1233136"/>
            <a:chOff x="1175316" y="1020030"/>
            <a:chExt cx="9062392" cy="927492"/>
          </a:xfrm>
        </p:grpSpPr>
        <p:sp>
          <p:nvSpPr>
            <p:cNvPr id="38" name="CaixaDeTexto 37">
              <a:extLst>
                <a:ext uri="{FF2B5EF4-FFF2-40B4-BE49-F238E27FC236}">
                  <a16:creationId xmlns:a16="http://schemas.microsoft.com/office/drawing/2014/main" id="{861747D5-3A2F-1D2C-57CF-07D075FDFFDF}"/>
                </a:ext>
              </a:extLst>
            </p:cNvPr>
            <p:cNvSpPr txBox="1"/>
            <p:nvPr/>
          </p:nvSpPr>
          <p:spPr>
            <a:xfrm>
              <a:off x="1175316" y="1355910"/>
              <a:ext cx="8991601" cy="369331"/>
            </a:xfrm>
            <a:prstGeom prst="rect">
              <a:avLst/>
            </a:prstGeom>
            <a:noFill/>
          </p:spPr>
          <p:txBody>
            <a:bodyPr wrap="square" rtlCol="0">
              <a:spAutoFit/>
            </a:bodyPr>
            <a:lstStyle/>
            <a:p>
              <a:r>
                <a:rPr lang="pt-BR" b="1" dirty="0">
                  <a:solidFill>
                    <a:schemeClr val="bg1"/>
                  </a:solidFill>
                </a:rPr>
                <a:t>Atenção!</a:t>
              </a:r>
            </a:p>
          </p:txBody>
        </p:sp>
        <p:sp>
          <p:nvSpPr>
            <p:cNvPr id="39" name="CaixaDeTexto 38">
              <a:extLst>
                <a:ext uri="{FF2B5EF4-FFF2-40B4-BE49-F238E27FC236}">
                  <a16:creationId xmlns:a16="http://schemas.microsoft.com/office/drawing/2014/main" id="{8BFDC3FC-9570-9131-AD14-4620AB1FA198}"/>
                </a:ext>
              </a:extLst>
            </p:cNvPr>
            <p:cNvSpPr txBox="1"/>
            <p:nvPr/>
          </p:nvSpPr>
          <p:spPr>
            <a:xfrm>
              <a:off x="1308403" y="1669732"/>
              <a:ext cx="8929305" cy="277790"/>
            </a:xfrm>
            <a:prstGeom prst="rect">
              <a:avLst/>
            </a:prstGeom>
            <a:noFill/>
          </p:spPr>
          <p:txBody>
            <a:bodyPr wrap="square" rtlCol="0">
              <a:spAutoFit/>
            </a:bodyPr>
            <a:lstStyle/>
            <a:p>
              <a:endParaRPr lang="pt-BR" dirty="0">
                <a:solidFill>
                  <a:schemeClr val="bg1"/>
                </a:solidFill>
              </a:endParaRPr>
            </a:p>
          </p:txBody>
        </p:sp>
        <p:pic>
          <p:nvPicPr>
            <p:cNvPr id="40" name="Imagem 39">
              <a:extLst>
                <a:ext uri="{FF2B5EF4-FFF2-40B4-BE49-F238E27FC236}">
                  <a16:creationId xmlns:a16="http://schemas.microsoft.com/office/drawing/2014/main" id="{6330C49D-4C1A-17F6-E6CD-6E0FAE87B761}"/>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308403" y="1020030"/>
              <a:ext cx="474087" cy="344999"/>
            </a:xfrm>
            <a:prstGeom prst="ellipse">
              <a:avLst/>
            </a:prstGeom>
          </p:spPr>
        </p:pic>
      </p:grpSp>
      <p:grpSp>
        <p:nvGrpSpPr>
          <p:cNvPr id="7" name="Agrupar 6">
            <a:extLst>
              <a:ext uri="{FF2B5EF4-FFF2-40B4-BE49-F238E27FC236}">
                <a16:creationId xmlns:a16="http://schemas.microsoft.com/office/drawing/2014/main" id="{7F5C09CD-0E9C-248E-9A64-0B7CCFF24546}"/>
              </a:ext>
            </a:extLst>
          </p:cNvPr>
          <p:cNvGrpSpPr/>
          <p:nvPr/>
        </p:nvGrpSpPr>
        <p:grpSpPr>
          <a:xfrm>
            <a:off x="1019175" y="2263089"/>
            <a:ext cx="10153650" cy="3011792"/>
            <a:chOff x="1025525" y="248637"/>
            <a:chExt cx="10153650" cy="3011792"/>
          </a:xfrm>
        </p:grpSpPr>
        <p:sp>
          <p:nvSpPr>
            <p:cNvPr id="8" name="Retângulo 7">
              <a:extLst>
                <a:ext uri="{FF2B5EF4-FFF2-40B4-BE49-F238E27FC236}">
                  <a16:creationId xmlns:a16="http://schemas.microsoft.com/office/drawing/2014/main" id="{D3A9B59D-E0F8-0B3F-AC8C-7794B2F31258}"/>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1A73937-289E-141F-3AA2-C4D87D7455E7}"/>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0" name="CaixaDeTexto 9">
              <a:extLst>
                <a:ext uri="{FF2B5EF4-FFF2-40B4-BE49-F238E27FC236}">
                  <a16:creationId xmlns:a16="http://schemas.microsoft.com/office/drawing/2014/main" id="{84FA71BB-52EC-C6E9-009E-F90787A7DB85}"/>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O plano de preparação de respostas à emergência é o elemento fundamental para a adoção desse processo e abrange a integração de pessoas, os procedimentos e sistemas que levam os operadores de missão crítica a executarem ações de forma previsível e totalmente eficaz.</a:t>
              </a:r>
              <a:endParaRPr lang="pt-BR" dirty="0">
                <a:solidFill>
                  <a:schemeClr val="bg1"/>
                </a:solidFill>
              </a:endParaRPr>
            </a:p>
          </p:txBody>
        </p:sp>
        <p:pic>
          <p:nvPicPr>
            <p:cNvPr id="11" name="Imagem 10">
              <a:extLst>
                <a:ext uri="{FF2B5EF4-FFF2-40B4-BE49-F238E27FC236}">
                  <a16:creationId xmlns:a16="http://schemas.microsoft.com/office/drawing/2014/main" id="{397379AE-4CA8-B678-02B8-2D1418CE3E19}"/>
                </a:ext>
              </a:extLst>
            </p:cNvPr>
            <p:cNvPicPr preferRelativeResize="0">
              <a:picLocks/>
            </p:cNvPicPr>
            <p:nvPr/>
          </p:nvPicPr>
          <p:blipFill rotWithShape="1">
            <a:blip r:embed="rId4"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24173008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9B58AF-0BC4-FE20-D4BE-B92EE91D3D7C}"/>
              </a:ext>
            </a:extLst>
          </p:cNvPr>
          <p:cNvSpPr>
            <a:spLocks noGrp="1"/>
          </p:cNvSpPr>
          <p:nvPr>
            <p:ph type="body" sz="quarter" idx="10"/>
          </p:nvPr>
        </p:nvSpPr>
        <p:spPr/>
        <p:txBody>
          <a:bodyPr/>
          <a:lstStyle/>
          <a:p>
            <a:r>
              <a:rPr lang="pt-BR" dirty="0"/>
              <a:t>Conceito da gestão de riscos</a:t>
            </a:r>
          </a:p>
        </p:txBody>
      </p:sp>
      <p:sp>
        <p:nvSpPr>
          <p:cNvPr id="3" name="CaixaDeTexto 2">
            <a:extLst>
              <a:ext uri="{FF2B5EF4-FFF2-40B4-BE49-F238E27FC236}">
                <a16:creationId xmlns:a16="http://schemas.microsoft.com/office/drawing/2014/main" id="{F9B57FBF-627F-B0EF-9C56-366B79EAB812}"/>
              </a:ext>
            </a:extLst>
          </p:cNvPr>
          <p:cNvSpPr txBox="1"/>
          <p:nvPr/>
        </p:nvSpPr>
        <p:spPr>
          <a:xfrm>
            <a:off x="1019175" y="1905471"/>
            <a:ext cx="10153649"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Gestão de risco busca comportamento ativo e ágil dos gestores.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Uso de sistema de monitoramento de indicadores é essencial.</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Gestão de riscos de segurança aplica controles diante dos perfis de risco - Norma ISO/IEC 27005.</a:t>
            </a:r>
          </a:p>
        </p:txBody>
      </p:sp>
      <p:grpSp>
        <p:nvGrpSpPr>
          <p:cNvPr id="5" name="Agrupar 4">
            <a:extLst>
              <a:ext uri="{FF2B5EF4-FFF2-40B4-BE49-F238E27FC236}">
                <a16:creationId xmlns:a16="http://schemas.microsoft.com/office/drawing/2014/main" id="{65923A9F-F828-26AA-1545-F369A7214535}"/>
              </a:ext>
            </a:extLst>
          </p:cNvPr>
          <p:cNvGrpSpPr/>
          <p:nvPr/>
        </p:nvGrpSpPr>
        <p:grpSpPr>
          <a:xfrm>
            <a:off x="8811839" y="3920535"/>
            <a:ext cx="2422414" cy="954829"/>
            <a:chOff x="3016265" y="3383408"/>
            <a:chExt cx="3121093" cy="2169997"/>
          </a:xfrm>
        </p:grpSpPr>
        <p:sp>
          <p:nvSpPr>
            <p:cNvPr id="10" name="Retângulo: Cantos Arredondados 9">
              <a:extLst>
                <a:ext uri="{FF2B5EF4-FFF2-40B4-BE49-F238E27FC236}">
                  <a16:creationId xmlns:a16="http://schemas.microsoft.com/office/drawing/2014/main" id="{FFB2513F-9A88-AD4C-FF00-01874AD6A848}"/>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1034F33-70C7-5B46-E99B-85A7E4E71CD7}"/>
                </a:ext>
              </a:extLst>
            </p:cNvPr>
            <p:cNvSpPr txBox="1"/>
            <p:nvPr/>
          </p:nvSpPr>
          <p:spPr>
            <a:xfrm>
              <a:off x="3156463" y="3733961"/>
              <a:ext cx="2702801" cy="1468887"/>
            </a:xfrm>
            <a:prstGeom prst="rect">
              <a:avLst/>
            </a:prstGeom>
            <a:noFill/>
          </p:spPr>
          <p:txBody>
            <a:bodyPr wrap="square">
              <a:spAutoFit/>
            </a:bodyPr>
            <a:lstStyle/>
            <a:p>
              <a:pPr algn="ctr"/>
              <a:r>
                <a:rPr lang="pt-BR" b="1" dirty="0"/>
                <a:t>Norma de conformidade</a:t>
              </a:r>
            </a:p>
          </p:txBody>
        </p:sp>
      </p:grpSp>
      <p:grpSp>
        <p:nvGrpSpPr>
          <p:cNvPr id="22" name="Agrupar 21">
            <a:extLst>
              <a:ext uri="{FF2B5EF4-FFF2-40B4-BE49-F238E27FC236}">
                <a16:creationId xmlns:a16="http://schemas.microsoft.com/office/drawing/2014/main" id="{2CDEFC10-CD51-4FB5-45EB-B96B1A1EDF43}"/>
              </a:ext>
            </a:extLst>
          </p:cNvPr>
          <p:cNvGrpSpPr/>
          <p:nvPr/>
        </p:nvGrpSpPr>
        <p:grpSpPr>
          <a:xfrm>
            <a:off x="3637403" y="3920533"/>
            <a:ext cx="2422414" cy="954829"/>
            <a:chOff x="3016265" y="3383408"/>
            <a:chExt cx="3121093" cy="2169997"/>
          </a:xfrm>
        </p:grpSpPr>
        <p:sp>
          <p:nvSpPr>
            <p:cNvPr id="23" name="Retângulo: Cantos Arredondados 22">
              <a:extLst>
                <a:ext uri="{FF2B5EF4-FFF2-40B4-BE49-F238E27FC236}">
                  <a16:creationId xmlns:a16="http://schemas.microsoft.com/office/drawing/2014/main" id="{EC78BF85-1F16-4F1C-A23A-AE928694954F}"/>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45CA9BEA-D2AF-43B5-6428-81F9FE30DC0A}"/>
                </a:ext>
              </a:extLst>
            </p:cNvPr>
            <p:cNvSpPr txBox="1"/>
            <p:nvPr/>
          </p:nvSpPr>
          <p:spPr>
            <a:xfrm>
              <a:off x="3156463" y="3733961"/>
              <a:ext cx="2702801" cy="1468887"/>
            </a:xfrm>
            <a:prstGeom prst="rect">
              <a:avLst/>
            </a:prstGeom>
            <a:noFill/>
          </p:spPr>
          <p:txBody>
            <a:bodyPr wrap="square">
              <a:spAutoFit/>
            </a:bodyPr>
            <a:lstStyle/>
            <a:p>
              <a:pPr algn="ctr"/>
              <a:r>
                <a:rPr lang="pt-BR" b="1" dirty="0"/>
                <a:t>Guia para gestão de riscos</a:t>
              </a:r>
            </a:p>
          </p:txBody>
        </p:sp>
      </p:grpSp>
      <p:grpSp>
        <p:nvGrpSpPr>
          <p:cNvPr id="25" name="Agrupar 24">
            <a:extLst>
              <a:ext uri="{FF2B5EF4-FFF2-40B4-BE49-F238E27FC236}">
                <a16:creationId xmlns:a16="http://schemas.microsoft.com/office/drawing/2014/main" id="{F5040DB2-FFE5-78F3-8B32-479E8B45EC08}"/>
              </a:ext>
            </a:extLst>
          </p:cNvPr>
          <p:cNvGrpSpPr/>
          <p:nvPr/>
        </p:nvGrpSpPr>
        <p:grpSpPr>
          <a:xfrm>
            <a:off x="6126715" y="3920534"/>
            <a:ext cx="2733783" cy="954829"/>
            <a:chOff x="2815677" y="3383408"/>
            <a:chExt cx="3522268" cy="2169997"/>
          </a:xfrm>
        </p:grpSpPr>
        <p:sp>
          <p:nvSpPr>
            <p:cNvPr id="26" name="Retângulo: Cantos Arredondados 25">
              <a:extLst>
                <a:ext uri="{FF2B5EF4-FFF2-40B4-BE49-F238E27FC236}">
                  <a16:creationId xmlns:a16="http://schemas.microsoft.com/office/drawing/2014/main" id="{81A79927-DCED-FE47-28FA-33A44DB933E3}"/>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A4D0CCB5-5E7E-DB1F-26A5-0D1226B52765}"/>
                </a:ext>
              </a:extLst>
            </p:cNvPr>
            <p:cNvSpPr txBox="1"/>
            <p:nvPr/>
          </p:nvSpPr>
          <p:spPr>
            <a:xfrm>
              <a:off x="2815677" y="3383408"/>
              <a:ext cx="3522268" cy="2098411"/>
            </a:xfrm>
            <a:prstGeom prst="rect">
              <a:avLst/>
            </a:prstGeom>
            <a:noFill/>
          </p:spPr>
          <p:txBody>
            <a:bodyPr wrap="square">
              <a:spAutoFit/>
            </a:bodyPr>
            <a:lstStyle/>
            <a:p>
              <a:pPr algn="ctr"/>
              <a:r>
                <a:rPr lang="pt-BR" b="1" dirty="0"/>
                <a:t>Guia para o desenvolvimento de práticas e metodologias</a:t>
              </a:r>
            </a:p>
          </p:txBody>
        </p:sp>
      </p:grpSp>
      <p:grpSp>
        <p:nvGrpSpPr>
          <p:cNvPr id="28" name="Agrupar 27">
            <a:extLst>
              <a:ext uri="{FF2B5EF4-FFF2-40B4-BE49-F238E27FC236}">
                <a16:creationId xmlns:a16="http://schemas.microsoft.com/office/drawing/2014/main" id="{A31D7286-64D5-D21D-EB80-DEFF8DB71011}"/>
              </a:ext>
            </a:extLst>
          </p:cNvPr>
          <p:cNvGrpSpPr/>
          <p:nvPr/>
        </p:nvGrpSpPr>
        <p:grpSpPr>
          <a:xfrm>
            <a:off x="1019175" y="3920533"/>
            <a:ext cx="2422414" cy="954829"/>
            <a:chOff x="3016265" y="3383408"/>
            <a:chExt cx="3121093" cy="2169997"/>
          </a:xfrm>
        </p:grpSpPr>
        <p:sp>
          <p:nvSpPr>
            <p:cNvPr id="29" name="Retângulo: Cantos Arredondados 28">
              <a:extLst>
                <a:ext uri="{FF2B5EF4-FFF2-40B4-BE49-F238E27FC236}">
                  <a16:creationId xmlns:a16="http://schemas.microsoft.com/office/drawing/2014/main" id="{5D7DFB46-2B42-FEFF-CA0F-86C3199E35F6}"/>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07115763-18B9-5584-8BF8-D935E688C080}"/>
                </a:ext>
              </a:extLst>
            </p:cNvPr>
            <p:cNvSpPr txBox="1"/>
            <p:nvPr/>
          </p:nvSpPr>
          <p:spPr>
            <a:xfrm>
              <a:off x="3156463" y="3733960"/>
              <a:ext cx="2702801" cy="1468888"/>
            </a:xfrm>
            <a:prstGeom prst="rect">
              <a:avLst/>
            </a:prstGeom>
            <a:noFill/>
          </p:spPr>
          <p:txBody>
            <a:bodyPr wrap="square">
              <a:spAutoFit/>
            </a:bodyPr>
            <a:lstStyle/>
            <a:p>
              <a:pPr algn="ctr"/>
              <a:r>
                <a:rPr lang="pt-BR" b="1" dirty="0"/>
                <a:t>Definição de processos</a:t>
              </a:r>
            </a:p>
          </p:txBody>
        </p:sp>
      </p:grpSp>
    </p:spTree>
    <p:extLst>
      <p:ext uri="{BB962C8B-B14F-4D97-AF65-F5344CB8AC3E}">
        <p14:creationId xmlns:p14="http://schemas.microsoft.com/office/powerpoint/2010/main" val="4160059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9B58AF-0BC4-FE20-D4BE-B92EE91D3D7C}"/>
              </a:ext>
            </a:extLst>
          </p:cNvPr>
          <p:cNvSpPr>
            <a:spLocks noGrp="1"/>
          </p:cNvSpPr>
          <p:nvPr>
            <p:ph type="body" sz="quarter" idx="10"/>
          </p:nvPr>
        </p:nvSpPr>
        <p:spPr/>
        <p:txBody>
          <a:bodyPr/>
          <a:lstStyle/>
          <a:p>
            <a:r>
              <a:rPr lang="pt-BR" dirty="0"/>
              <a:t>Conceito da gestão de riscos</a:t>
            </a:r>
          </a:p>
        </p:txBody>
      </p:sp>
      <p:sp>
        <p:nvSpPr>
          <p:cNvPr id="3" name="CaixaDeTexto 2">
            <a:extLst>
              <a:ext uri="{FF2B5EF4-FFF2-40B4-BE49-F238E27FC236}">
                <a16:creationId xmlns:a16="http://schemas.microsoft.com/office/drawing/2014/main" id="{F9B57FBF-627F-B0EF-9C56-366B79EAB812}"/>
              </a:ext>
            </a:extLst>
          </p:cNvPr>
          <p:cNvSpPr txBox="1"/>
          <p:nvPr/>
        </p:nvSpPr>
        <p:spPr>
          <a:xfrm>
            <a:off x="1019175" y="1467756"/>
            <a:ext cx="10153649"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Norma 27005:</a:t>
            </a:r>
          </a:p>
        </p:txBody>
      </p:sp>
      <p:pic>
        <p:nvPicPr>
          <p:cNvPr id="4" name="Imagem 3">
            <a:extLst>
              <a:ext uri="{FF2B5EF4-FFF2-40B4-BE49-F238E27FC236}">
                <a16:creationId xmlns:a16="http://schemas.microsoft.com/office/drawing/2014/main" id="{8B42FB1C-C93F-7608-5AB0-3BFF9D5B5A6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249962" y="1810781"/>
            <a:ext cx="7275038" cy="4092449"/>
          </a:xfrm>
          <a:prstGeom prst="rect">
            <a:avLst/>
          </a:prstGeom>
        </p:spPr>
      </p:pic>
      <p:grpSp>
        <p:nvGrpSpPr>
          <p:cNvPr id="6" name="Agrupar 5">
            <a:extLst>
              <a:ext uri="{FF2B5EF4-FFF2-40B4-BE49-F238E27FC236}">
                <a16:creationId xmlns:a16="http://schemas.microsoft.com/office/drawing/2014/main" id="{09B8F3E1-CC48-2B48-5D9F-1C07F386F080}"/>
              </a:ext>
            </a:extLst>
          </p:cNvPr>
          <p:cNvGrpSpPr/>
          <p:nvPr/>
        </p:nvGrpSpPr>
        <p:grpSpPr>
          <a:xfrm>
            <a:off x="2181225" y="5888658"/>
            <a:ext cx="7486650" cy="385142"/>
            <a:chOff x="-4799546" y="4221783"/>
            <a:chExt cx="29863820" cy="385142"/>
          </a:xfrm>
        </p:grpSpPr>
        <p:cxnSp>
          <p:nvCxnSpPr>
            <p:cNvPr id="7" name="Conector reto 6">
              <a:extLst>
                <a:ext uri="{FF2B5EF4-FFF2-40B4-BE49-F238E27FC236}">
                  <a16:creationId xmlns:a16="http://schemas.microsoft.com/office/drawing/2014/main" id="{26D21B80-CEC1-9636-13E0-2227C9715027}"/>
                </a:ext>
              </a:extLst>
            </p:cNvPr>
            <p:cNvCxnSpPr>
              <a:cxnSpLocks/>
            </p:cNvCxnSpPr>
            <p:nvPr/>
          </p:nvCxnSpPr>
          <p:spPr>
            <a:xfrm flipV="1">
              <a:off x="-4799546" y="4579380"/>
              <a:ext cx="29863820" cy="27545"/>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6576645-AF3D-6EF8-CF32-9B8A9A0A2CB4}"/>
                </a:ext>
              </a:extLst>
            </p:cNvPr>
            <p:cNvSpPr txBox="1"/>
            <p:nvPr/>
          </p:nvSpPr>
          <p:spPr>
            <a:xfrm>
              <a:off x="-4525358" y="4221783"/>
              <a:ext cx="17135709" cy="307777"/>
            </a:xfrm>
            <a:prstGeom prst="rect">
              <a:avLst/>
            </a:prstGeom>
            <a:noFill/>
          </p:spPr>
          <p:txBody>
            <a:bodyPr wrap="square">
              <a:spAutoFit/>
            </a:bodyPr>
            <a:lstStyle/>
            <a:p>
              <a:r>
                <a:rPr lang="pt-BR" sz="1400" dirty="0"/>
                <a:t>Mapa conceitual sobre gestão de riscos de segurança.</a:t>
              </a:r>
            </a:p>
          </p:txBody>
        </p:sp>
      </p:grpSp>
    </p:spTree>
    <p:extLst>
      <p:ext uri="{BB962C8B-B14F-4D97-AF65-F5344CB8AC3E}">
        <p14:creationId xmlns:p14="http://schemas.microsoft.com/office/powerpoint/2010/main" val="10316258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9B58AF-0BC4-FE20-D4BE-B92EE91D3D7C}"/>
              </a:ext>
            </a:extLst>
          </p:cNvPr>
          <p:cNvSpPr>
            <a:spLocks noGrp="1"/>
          </p:cNvSpPr>
          <p:nvPr>
            <p:ph type="body" sz="quarter" idx="10"/>
          </p:nvPr>
        </p:nvSpPr>
        <p:spPr/>
        <p:txBody>
          <a:bodyPr/>
          <a:lstStyle/>
          <a:p>
            <a:r>
              <a:rPr lang="pt-BR" dirty="0"/>
              <a:t>Conceito da gestão de riscos</a:t>
            </a:r>
          </a:p>
        </p:txBody>
      </p:sp>
      <p:cxnSp>
        <p:nvCxnSpPr>
          <p:cNvPr id="7" name="Conector reto 6">
            <a:extLst>
              <a:ext uri="{FF2B5EF4-FFF2-40B4-BE49-F238E27FC236}">
                <a16:creationId xmlns:a16="http://schemas.microsoft.com/office/drawing/2014/main" id="{26D21B80-CEC1-9636-13E0-2227C9715027}"/>
              </a:ext>
            </a:extLst>
          </p:cNvPr>
          <p:cNvCxnSpPr>
            <a:cxnSpLocks/>
          </p:cNvCxnSpPr>
          <p:nvPr/>
        </p:nvCxnSpPr>
        <p:spPr>
          <a:xfrm>
            <a:off x="5544982" y="6397332"/>
            <a:ext cx="214750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48" name="Elipse 47">
            <a:extLst>
              <a:ext uri="{FF2B5EF4-FFF2-40B4-BE49-F238E27FC236}">
                <a16:creationId xmlns:a16="http://schemas.microsoft.com/office/drawing/2014/main" id="{324DC9B2-8262-30AD-C782-4C0178677585}"/>
              </a:ext>
            </a:extLst>
          </p:cNvPr>
          <p:cNvSpPr/>
          <p:nvPr/>
        </p:nvSpPr>
        <p:spPr>
          <a:xfrm>
            <a:off x="6852618" y="3361887"/>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AF4ACE4D-83F1-379B-4729-345288C5AC6E}"/>
              </a:ext>
            </a:extLst>
          </p:cNvPr>
          <p:cNvSpPr txBox="1"/>
          <p:nvPr/>
        </p:nvSpPr>
        <p:spPr>
          <a:xfrm>
            <a:off x="7019940" y="2421614"/>
            <a:ext cx="938374" cy="369332"/>
          </a:xfrm>
          <a:prstGeom prst="rect">
            <a:avLst/>
          </a:prstGeom>
          <a:noFill/>
        </p:spPr>
        <p:txBody>
          <a:bodyPr wrap="square">
            <a:spAutoFit/>
          </a:bodyPr>
          <a:lstStyle/>
          <a:p>
            <a:r>
              <a:rPr lang="pt-BR" b="1" dirty="0">
                <a:effectLst/>
              </a:rPr>
              <a:t>Ativo</a:t>
            </a:r>
            <a:endParaRPr lang="pt-BR" b="1" dirty="0"/>
          </a:p>
        </p:txBody>
      </p:sp>
      <p:grpSp>
        <p:nvGrpSpPr>
          <p:cNvPr id="50" name="Agrupar 49">
            <a:extLst>
              <a:ext uri="{FF2B5EF4-FFF2-40B4-BE49-F238E27FC236}">
                <a16:creationId xmlns:a16="http://schemas.microsoft.com/office/drawing/2014/main" id="{AA4C5410-3D18-5F85-9CA9-9842D32EF17B}"/>
              </a:ext>
            </a:extLst>
          </p:cNvPr>
          <p:cNvGrpSpPr/>
          <p:nvPr/>
        </p:nvGrpSpPr>
        <p:grpSpPr>
          <a:xfrm>
            <a:off x="1164632" y="2267770"/>
            <a:ext cx="9862736" cy="532934"/>
            <a:chOff x="1401828" y="1236297"/>
            <a:chExt cx="12184408" cy="658812"/>
          </a:xfrm>
        </p:grpSpPr>
        <p:sp>
          <p:nvSpPr>
            <p:cNvPr id="51" name="CaixaDeTexto 50">
              <a:extLst>
                <a:ext uri="{FF2B5EF4-FFF2-40B4-BE49-F238E27FC236}">
                  <a16:creationId xmlns:a16="http://schemas.microsoft.com/office/drawing/2014/main" id="{542F02FE-02E1-CB98-DAD8-8E70F43EE202}"/>
                </a:ext>
              </a:extLst>
            </p:cNvPr>
            <p:cNvSpPr txBox="1"/>
            <p:nvPr/>
          </p:nvSpPr>
          <p:spPr>
            <a:xfrm>
              <a:off x="1501422" y="1438541"/>
              <a:ext cx="2801990" cy="456568"/>
            </a:xfrm>
            <a:prstGeom prst="rect">
              <a:avLst/>
            </a:prstGeom>
            <a:noFill/>
          </p:spPr>
          <p:txBody>
            <a:bodyPr wrap="square">
              <a:spAutoFit/>
            </a:bodyPr>
            <a:lstStyle/>
            <a:p>
              <a:r>
                <a:rPr lang="pt-BR" b="1" dirty="0">
                  <a:effectLst/>
                </a:rPr>
                <a:t>Organização</a:t>
              </a:r>
              <a:endParaRPr lang="pt-BR" b="1" dirty="0"/>
            </a:p>
          </p:txBody>
        </p:sp>
        <p:grpSp>
          <p:nvGrpSpPr>
            <p:cNvPr id="52" name="Agrupar 51">
              <a:extLst>
                <a:ext uri="{FF2B5EF4-FFF2-40B4-BE49-F238E27FC236}">
                  <a16:creationId xmlns:a16="http://schemas.microsoft.com/office/drawing/2014/main" id="{A66578C0-7175-4BD4-82F5-29C6F3DDA38A}"/>
                </a:ext>
              </a:extLst>
            </p:cNvPr>
            <p:cNvGrpSpPr/>
            <p:nvPr/>
          </p:nvGrpSpPr>
          <p:grpSpPr>
            <a:xfrm>
              <a:off x="1401828" y="1236297"/>
              <a:ext cx="12184408" cy="200573"/>
              <a:chOff x="1372331" y="1157790"/>
              <a:chExt cx="12184408" cy="200573"/>
            </a:xfrm>
            <a:solidFill>
              <a:schemeClr val="tx1"/>
            </a:solidFill>
          </p:grpSpPr>
          <p:sp>
            <p:nvSpPr>
              <p:cNvPr id="55" name="Elipse 54">
                <a:extLst>
                  <a:ext uri="{FF2B5EF4-FFF2-40B4-BE49-F238E27FC236}">
                    <a16:creationId xmlns:a16="http://schemas.microsoft.com/office/drawing/2014/main" id="{7A4CCA1A-AE74-9BE4-F494-B81C7DCFC55C}"/>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Elipse 55">
                <a:extLst>
                  <a:ext uri="{FF2B5EF4-FFF2-40B4-BE49-F238E27FC236}">
                    <a16:creationId xmlns:a16="http://schemas.microsoft.com/office/drawing/2014/main" id="{269D61DA-5B0E-C539-593F-7C1D60E7F073}"/>
                  </a:ext>
                </a:extLst>
              </p:cNvPr>
              <p:cNvSpPr/>
              <p:nvPr/>
            </p:nvSpPr>
            <p:spPr>
              <a:xfrm>
                <a:off x="3772044" y="1157790"/>
                <a:ext cx="164462"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Elipse 56">
                <a:extLst>
                  <a:ext uri="{FF2B5EF4-FFF2-40B4-BE49-F238E27FC236}">
                    <a16:creationId xmlns:a16="http://schemas.microsoft.com/office/drawing/2014/main" id="{CC4772DA-92A3-0877-6057-94F84A135292}"/>
                  </a:ext>
                </a:extLst>
              </p:cNvPr>
              <p:cNvSpPr/>
              <p:nvPr/>
            </p:nvSpPr>
            <p:spPr>
              <a:xfrm>
                <a:off x="6141887" y="1193900"/>
                <a:ext cx="164462"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AA009A59-4732-1235-6FA0-702892AA5E55}"/>
                  </a:ext>
                </a:extLst>
              </p:cNvPr>
              <p:cNvCxnSpPr>
                <a:cxnSpLocks/>
              </p:cNvCxnSpPr>
              <p:nvPr/>
            </p:nvCxnSpPr>
            <p:spPr>
              <a:xfrm>
                <a:off x="1454562" y="1263452"/>
                <a:ext cx="1210217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CaixaDeTexto 52">
              <a:extLst>
                <a:ext uri="{FF2B5EF4-FFF2-40B4-BE49-F238E27FC236}">
                  <a16:creationId xmlns:a16="http://schemas.microsoft.com/office/drawing/2014/main" id="{DD9AFF89-F214-C79A-A4CC-6A1983DA482E}"/>
                </a:ext>
              </a:extLst>
            </p:cNvPr>
            <p:cNvSpPr txBox="1"/>
            <p:nvPr/>
          </p:nvSpPr>
          <p:spPr>
            <a:xfrm>
              <a:off x="3765144" y="1400893"/>
              <a:ext cx="1378693" cy="456568"/>
            </a:xfrm>
            <a:prstGeom prst="rect">
              <a:avLst/>
            </a:prstGeom>
            <a:noFill/>
          </p:spPr>
          <p:txBody>
            <a:bodyPr wrap="square">
              <a:spAutoFit/>
            </a:bodyPr>
            <a:lstStyle/>
            <a:p>
              <a:r>
                <a:rPr lang="pt-BR" b="1" dirty="0">
                  <a:effectLst/>
                </a:rPr>
                <a:t>Impacto</a:t>
              </a:r>
              <a:endParaRPr lang="pt-BR" b="1" dirty="0"/>
            </a:p>
          </p:txBody>
        </p:sp>
        <p:sp>
          <p:nvSpPr>
            <p:cNvPr id="54" name="CaixaDeTexto 53">
              <a:extLst>
                <a:ext uri="{FF2B5EF4-FFF2-40B4-BE49-F238E27FC236}">
                  <a16:creationId xmlns:a16="http://schemas.microsoft.com/office/drawing/2014/main" id="{35A76802-2488-642F-E967-3DE60B19EF95}"/>
                </a:ext>
              </a:extLst>
            </p:cNvPr>
            <p:cNvSpPr txBox="1"/>
            <p:nvPr/>
          </p:nvSpPr>
          <p:spPr>
            <a:xfrm>
              <a:off x="6268170" y="1427835"/>
              <a:ext cx="1292935" cy="456568"/>
            </a:xfrm>
            <a:prstGeom prst="rect">
              <a:avLst/>
            </a:prstGeom>
            <a:noFill/>
          </p:spPr>
          <p:txBody>
            <a:bodyPr wrap="square">
              <a:spAutoFit/>
            </a:bodyPr>
            <a:lstStyle/>
            <a:p>
              <a:r>
                <a:rPr lang="pt-BR" b="1" dirty="0">
                  <a:effectLst/>
                </a:rPr>
                <a:t>Ameaça</a:t>
              </a:r>
              <a:endParaRPr lang="pt-BR" sz="1200" b="1" dirty="0"/>
            </a:p>
          </p:txBody>
        </p:sp>
      </p:grpSp>
      <p:sp>
        <p:nvSpPr>
          <p:cNvPr id="83" name="Elipse 82">
            <a:extLst>
              <a:ext uri="{FF2B5EF4-FFF2-40B4-BE49-F238E27FC236}">
                <a16:creationId xmlns:a16="http://schemas.microsoft.com/office/drawing/2014/main" id="{40673BD5-4FD7-37AA-0E5A-9B21B76DA472}"/>
              </a:ext>
            </a:extLst>
          </p:cNvPr>
          <p:cNvSpPr/>
          <p:nvPr/>
        </p:nvSpPr>
        <p:spPr>
          <a:xfrm>
            <a:off x="8558030" y="2287218"/>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Elipse 83">
            <a:extLst>
              <a:ext uri="{FF2B5EF4-FFF2-40B4-BE49-F238E27FC236}">
                <a16:creationId xmlns:a16="http://schemas.microsoft.com/office/drawing/2014/main" id="{7F467CE8-A5EB-EE91-E8D8-05DF8B2B53C1}"/>
              </a:ext>
            </a:extLst>
          </p:cNvPr>
          <p:cNvSpPr/>
          <p:nvPr/>
        </p:nvSpPr>
        <p:spPr>
          <a:xfrm>
            <a:off x="10385956" y="2287217"/>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aixaDeTexto 84">
            <a:extLst>
              <a:ext uri="{FF2B5EF4-FFF2-40B4-BE49-F238E27FC236}">
                <a16:creationId xmlns:a16="http://schemas.microsoft.com/office/drawing/2014/main" id="{E7FC563B-6DC1-7D4D-9315-70B8D6AFDB24}"/>
              </a:ext>
            </a:extLst>
          </p:cNvPr>
          <p:cNvSpPr txBox="1"/>
          <p:nvPr/>
        </p:nvSpPr>
        <p:spPr>
          <a:xfrm>
            <a:off x="8148638" y="2437012"/>
            <a:ext cx="1446985" cy="923330"/>
          </a:xfrm>
          <a:prstGeom prst="rect">
            <a:avLst/>
          </a:prstGeom>
          <a:noFill/>
        </p:spPr>
        <p:txBody>
          <a:bodyPr wrap="square">
            <a:spAutoFit/>
          </a:bodyPr>
          <a:lstStyle/>
          <a:p>
            <a:r>
              <a:rPr lang="pt-BR" b="1" dirty="0">
                <a:effectLst/>
              </a:rPr>
              <a:t>Evento de seg. da informação</a:t>
            </a:r>
            <a:endParaRPr lang="pt-BR" b="1" dirty="0"/>
          </a:p>
        </p:txBody>
      </p:sp>
      <p:sp>
        <p:nvSpPr>
          <p:cNvPr id="86" name="CaixaDeTexto 85">
            <a:extLst>
              <a:ext uri="{FF2B5EF4-FFF2-40B4-BE49-F238E27FC236}">
                <a16:creationId xmlns:a16="http://schemas.microsoft.com/office/drawing/2014/main" id="{9AF6D40D-61F8-16D7-A417-071DABC7D2B6}"/>
              </a:ext>
            </a:extLst>
          </p:cNvPr>
          <p:cNvSpPr txBox="1"/>
          <p:nvPr/>
        </p:nvSpPr>
        <p:spPr>
          <a:xfrm>
            <a:off x="9758614" y="2416957"/>
            <a:ext cx="1517575" cy="923330"/>
          </a:xfrm>
          <a:prstGeom prst="rect">
            <a:avLst/>
          </a:prstGeom>
          <a:noFill/>
        </p:spPr>
        <p:txBody>
          <a:bodyPr wrap="square">
            <a:spAutoFit/>
          </a:bodyPr>
          <a:lstStyle/>
          <a:p>
            <a:r>
              <a:rPr lang="pt-BR" b="1" dirty="0">
                <a:effectLst/>
              </a:rPr>
              <a:t>Consequência de um evento de segurança</a:t>
            </a:r>
          </a:p>
        </p:txBody>
      </p:sp>
      <p:grpSp>
        <p:nvGrpSpPr>
          <p:cNvPr id="87" name="Agrupar 86">
            <a:extLst>
              <a:ext uri="{FF2B5EF4-FFF2-40B4-BE49-F238E27FC236}">
                <a16:creationId xmlns:a16="http://schemas.microsoft.com/office/drawing/2014/main" id="{E306CD39-73CF-301C-C007-82BB954CEADB}"/>
              </a:ext>
            </a:extLst>
          </p:cNvPr>
          <p:cNvGrpSpPr/>
          <p:nvPr/>
        </p:nvGrpSpPr>
        <p:grpSpPr>
          <a:xfrm>
            <a:off x="1164632" y="3371216"/>
            <a:ext cx="9829454" cy="1074179"/>
            <a:chOff x="1401828" y="1248568"/>
            <a:chExt cx="12143292" cy="1327897"/>
          </a:xfrm>
        </p:grpSpPr>
        <p:sp>
          <p:nvSpPr>
            <p:cNvPr id="88" name="CaixaDeTexto 87">
              <a:extLst>
                <a:ext uri="{FF2B5EF4-FFF2-40B4-BE49-F238E27FC236}">
                  <a16:creationId xmlns:a16="http://schemas.microsoft.com/office/drawing/2014/main" id="{F2172948-A588-1ACD-C88B-9A1D9F4F0702}"/>
                </a:ext>
              </a:extLst>
            </p:cNvPr>
            <p:cNvSpPr txBox="1"/>
            <p:nvPr/>
          </p:nvSpPr>
          <p:spPr>
            <a:xfrm>
              <a:off x="1501422" y="1438539"/>
              <a:ext cx="2300119" cy="456567"/>
            </a:xfrm>
            <a:prstGeom prst="rect">
              <a:avLst/>
            </a:prstGeom>
            <a:noFill/>
          </p:spPr>
          <p:txBody>
            <a:bodyPr wrap="square">
              <a:spAutoFit/>
            </a:bodyPr>
            <a:lstStyle/>
            <a:p>
              <a:r>
                <a:rPr lang="pt-BR" b="1" dirty="0">
                  <a:effectLst/>
                </a:rPr>
                <a:t>Vulnerabilidade</a:t>
              </a:r>
            </a:p>
          </p:txBody>
        </p:sp>
        <p:grpSp>
          <p:nvGrpSpPr>
            <p:cNvPr id="89" name="Agrupar 88">
              <a:extLst>
                <a:ext uri="{FF2B5EF4-FFF2-40B4-BE49-F238E27FC236}">
                  <a16:creationId xmlns:a16="http://schemas.microsoft.com/office/drawing/2014/main" id="{FCC839A0-1E48-8D3D-249A-CA8286CF434A}"/>
                </a:ext>
              </a:extLst>
            </p:cNvPr>
            <p:cNvGrpSpPr/>
            <p:nvPr/>
          </p:nvGrpSpPr>
          <p:grpSpPr>
            <a:xfrm>
              <a:off x="1401828" y="1248568"/>
              <a:ext cx="12143292" cy="186480"/>
              <a:chOff x="1372331" y="1170061"/>
              <a:chExt cx="12143292" cy="186480"/>
            </a:xfrm>
            <a:solidFill>
              <a:schemeClr val="tx1"/>
            </a:solidFill>
          </p:grpSpPr>
          <p:sp>
            <p:nvSpPr>
              <p:cNvPr id="92" name="Elipse 91">
                <a:extLst>
                  <a:ext uri="{FF2B5EF4-FFF2-40B4-BE49-F238E27FC236}">
                    <a16:creationId xmlns:a16="http://schemas.microsoft.com/office/drawing/2014/main" id="{4B282459-31F0-A5D1-E6E3-751B466B13ED}"/>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Elipse 92">
                <a:extLst>
                  <a:ext uri="{FF2B5EF4-FFF2-40B4-BE49-F238E27FC236}">
                    <a16:creationId xmlns:a16="http://schemas.microsoft.com/office/drawing/2014/main" id="{93FEFCB4-A994-D446-A197-C2ED6B11A751}"/>
                  </a:ext>
                </a:extLst>
              </p:cNvPr>
              <p:cNvSpPr/>
              <p:nvPr/>
            </p:nvSpPr>
            <p:spPr>
              <a:xfrm>
                <a:off x="3772044" y="1170061"/>
                <a:ext cx="164462"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Elipse 93">
                <a:extLst>
                  <a:ext uri="{FF2B5EF4-FFF2-40B4-BE49-F238E27FC236}">
                    <a16:creationId xmlns:a16="http://schemas.microsoft.com/office/drawing/2014/main" id="{C2008D76-57C1-630C-1CF2-32E61EA77621}"/>
                  </a:ext>
                </a:extLst>
              </p:cNvPr>
              <p:cNvSpPr/>
              <p:nvPr/>
            </p:nvSpPr>
            <p:spPr>
              <a:xfrm>
                <a:off x="6140302" y="1192078"/>
                <a:ext cx="164462"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Conector reto 94">
                <a:extLst>
                  <a:ext uri="{FF2B5EF4-FFF2-40B4-BE49-F238E27FC236}">
                    <a16:creationId xmlns:a16="http://schemas.microsoft.com/office/drawing/2014/main" id="{D7A3A389-00F9-D82C-C732-4F26D50C5CF4}"/>
                  </a:ext>
                </a:extLst>
              </p:cNvPr>
              <p:cNvCxnSpPr>
                <a:cxnSpLocks/>
              </p:cNvCxnSpPr>
              <p:nvPr/>
            </p:nvCxnSpPr>
            <p:spPr>
              <a:xfrm>
                <a:off x="1413446" y="1271484"/>
                <a:ext cx="1210217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CaixaDeTexto 89">
              <a:extLst>
                <a:ext uri="{FF2B5EF4-FFF2-40B4-BE49-F238E27FC236}">
                  <a16:creationId xmlns:a16="http://schemas.microsoft.com/office/drawing/2014/main" id="{2C9A5D80-5C35-8C50-F05D-847441D50602}"/>
                </a:ext>
              </a:extLst>
            </p:cNvPr>
            <p:cNvSpPr txBox="1"/>
            <p:nvPr/>
          </p:nvSpPr>
          <p:spPr>
            <a:xfrm>
              <a:off x="3883772" y="1435047"/>
              <a:ext cx="2045249" cy="1141418"/>
            </a:xfrm>
            <a:prstGeom prst="rect">
              <a:avLst/>
            </a:prstGeom>
            <a:noFill/>
          </p:spPr>
          <p:txBody>
            <a:bodyPr wrap="square">
              <a:spAutoFit/>
            </a:bodyPr>
            <a:lstStyle/>
            <a:p>
              <a:r>
                <a:rPr lang="pt-BR" b="1" dirty="0">
                  <a:effectLst/>
                </a:rPr>
                <a:t>Risco de segurança da informação</a:t>
              </a:r>
            </a:p>
          </p:txBody>
        </p:sp>
        <p:sp>
          <p:nvSpPr>
            <p:cNvPr id="91" name="CaixaDeTexto 90">
              <a:extLst>
                <a:ext uri="{FF2B5EF4-FFF2-40B4-BE49-F238E27FC236}">
                  <a16:creationId xmlns:a16="http://schemas.microsoft.com/office/drawing/2014/main" id="{AD7CB159-36ED-D037-2EE6-A0C4696C5DB7}"/>
                </a:ext>
              </a:extLst>
            </p:cNvPr>
            <p:cNvSpPr txBox="1"/>
            <p:nvPr/>
          </p:nvSpPr>
          <p:spPr>
            <a:xfrm>
              <a:off x="6237690" y="1438538"/>
              <a:ext cx="1917378" cy="456567"/>
            </a:xfrm>
            <a:prstGeom prst="rect">
              <a:avLst/>
            </a:prstGeom>
            <a:noFill/>
          </p:spPr>
          <p:txBody>
            <a:bodyPr wrap="square">
              <a:spAutoFit/>
            </a:bodyPr>
            <a:lstStyle/>
            <a:p>
              <a:r>
                <a:rPr lang="pt-BR" b="1" dirty="0"/>
                <a:t>Evitar</a:t>
              </a:r>
              <a:r>
                <a:rPr lang="pt-BR" b="1" dirty="0">
                  <a:effectLst/>
                </a:rPr>
                <a:t> o risco</a:t>
              </a:r>
              <a:endParaRPr lang="pt-BR" sz="1200" b="1" dirty="0"/>
            </a:p>
          </p:txBody>
        </p:sp>
      </p:grpSp>
      <p:sp>
        <p:nvSpPr>
          <p:cNvPr id="96" name="Elipse 95">
            <a:extLst>
              <a:ext uri="{FF2B5EF4-FFF2-40B4-BE49-F238E27FC236}">
                <a16:creationId xmlns:a16="http://schemas.microsoft.com/office/drawing/2014/main" id="{B6750D6A-2C53-0AFA-CF2D-86BCDC6DF2FF}"/>
              </a:ext>
            </a:extLst>
          </p:cNvPr>
          <p:cNvSpPr/>
          <p:nvPr/>
        </p:nvSpPr>
        <p:spPr>
          <a:xfrm>
            <a:off x="6861425" y="2256858"/>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CaixaDeTexto 96">
            <a:extLst>
              <a:ext uri="{FF2B5EF4-FFF2-40B4-BE49-F238E27FC236}">
                <a16:creationId xmlns:a16="http://schemas.microsoft.com/office/drawing/2014/main" id="{0F6D7B79-C343-A855-23A5-D2F235F30B7A}"/>
              </a:ext>
            </a:extLst>
          </p:cNvPr>
          <p:cNvSpPr txBox="1"/>
          <p:nvPr/>
        </p:nvSpPr>
        <p:spPr>
          <a:xfrm>
            <a:off x="6943656" y="3526350"/>
            <a:ext cx="1418838" cy="646331"/>
          </a:xfrm>
          <a:prstGeom prst="rect">
            <a:avLst/>
          </a:prstGeom>
          <a:noFill/>
        </p:spPr>
        <p:txBody>
          <a:bodyPr wrap="square">
            <a:spAutoFit/>
          </a:bodyPr>
          <a:lstStyle/>
          <a:p>
            <a:r>
              <a:rPr lang="pt-BR" b="1" dirty="0">
                <a:effectLst/>
              </a:rPr>
              <a:t>Comunicar o risco</a:t>
            </a:r>
            <a:endParaRPr lang="pt-BR" b="1" dirty="0"/>
          </a:p>
        </p:txBody>
      </p:sp>
      <p:sp>
        <p:nvSpPr>
          <p:cNvPr id="98" name="Elipse 97">
            <a:extLst>
              <a:ext uri="{FF2B5EF4-FFF2-40B4-BE49-F238E27FC236}">
                <a16:creationId xmlns:a16="http://schemas.microsoft.com/office/drawing/2014/main" id="{A0A178AE-7C49-D754-7660-3E35BF95EFCD}"/>
              </a:ext>
            </a:extLst>
          </p:cNvPr>
          <p:cNvSpPr/>
          <p:nvPr/>
        </p:nvSpPr>
        <p:spPr>
          <a:xfrm>
            <a:off x="8635096" y="3389548"/>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CaixaDeTexto 98">
            <a:extLst>
              <a:ext uri="{FF2B5EF4-FFF2-40B4-BE49-F238E27FC236}">
                <a16:creationId xmlns:a16="http://schemas.microsoft.com/office/drawing/2014/main" id="{4B2B9B19-A31B-35E4-95BC-92D341AD135A}"/>
              </a:ext>
            </a:extLst>
          </p:cNvPr>
          <p:cNvSpPr txBox="1"/>
          <p:nvPr/>
        </p:nvSpPr>
        <p:spPr>
          <a:xfrm>
            <a:off x="8300855" y="3551502"/>
            <a:ext cx="1556496" cy="646331"/>
          </a:xfrm>
          <a:prstGeom prst="rect">
            <a:avLst/>
          </a:prstGeom>
          <a:noFill/>
        </p:spPr>
        <p:txBody>
          <a:bodyPr wrap="square">
            <a:spAutoFit/>
          </a:bodyPr>
          <a:lstStyle/>
          <a:p>
            <a:r>
              <a:rPr lang="pt-BR" b="1" dirty="0"/>
              <a:t>Estimar o risco</a:t>
            </a:r>
            <a:endParaRPr lang="pt-BR" b="1" dirty="0">
              <a:effectLst/>
            </a:endParaRPr>
          </a:p>
        </p:txBody>
      </p:sp>
      <p:sp>
        <p:nvSpPr>
          <p:cNvPr id="100" name="CaixaDeTexto 99">
            <a:extLst>
              <a:ext uri="{FF2B5EF4-FFF2-40B4-BE49-F238E27FC236}">
                <a16:creationId xmlns:a16="http://schemas.microsoft.com/office/drawing/2014/main" id="{FA8A0D06-820B-9D9A-BC5C-74682EFE3ACE}"/>
              </a:ext>
            </a:extLst>
          </p:cNvPr>
          <p:cNvSpPr txBox="1"/>
          <p:nvPr/>
        </p:nvSpPr>
        <p:spPr>
          <a:xfrm>
            <a:off x="10172827" y="3510821"/>
            <a:ext cx="1089400" cy="646331"/>
          </a:xfrm>
          <a:prstGeom prst="rect">
            <a:avLst/>
          </a:prstGeom>
          <a:noFill/>
        </p:spPr>
        <p:txBody>
          <a:bodyPr wrap="square">
            <a:spAutoFit/>
          </a:bodyPr>
          <a:lstStyle/>
          <a:p>
            <a:r>
              <a:rPr lang="pt-BR" b="1" dirty="0"/>
              <a:t>Reduzir </a:t>
            </a:r>
            <a:r>
              <a:rPr lang="pt-BR" b="1" dirty="0">
                <a:effectLst/>
              </a:rPr>
              <a:t>o risco</a:t>
            </a:r>
            <a:endParaRPr lang="pt-BR" b="1" dirty="0"/>
          </a:p>
        </p:txBody>
      </p:sp>
      <p:sp>
        <p:nvSpPr>
          <p:cNvPr id="101" name="Elipse 100">
            <a:extLst>
              <a:ext uri="{FF2B5EF4-FFF2-40B4-BE49-F238E27FC236}">
                <a16:creationId xmlns:a16="http://schemas.microsoft.com/office/drawing/2014/main" id="{4F8A118E-2C85-40C6-613F-05C9EA47FE6A}"/>
              </a:ext>
            </a:extLst>
          </p:cNvPr>
          <p:cNvSpPr/>
          <p:nvPr/>
        </p:nvSpPr>
        <p:spPr>
          <a:xfrm>
            <a:off x="10385955" y="3380244"/>
            <a:ext cx="164463" cy="1644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3" name="Agrupar 102">
            <a:extLst>
              <a:ext uri="{FF2B5EF4-FFF2-40B4-BE49-F238E27FC236}">
                <a16:creationId xmlns:a16="http://schemas.microsoft.com/office/drawing/2014/main" id="{6AB3150D-76C6-1A30-1DF6-F1D48857ED4C}"/>
              </a:ext>
            </a:extLst>
          </p:cNvPr>
          <p:cNvGrpSpPr/>
          <p:nvPr/>
        </p:nvGrpSpPr>
        <p:grpSpPr>
          <a:xfrm>
            <a:off x="1164632" y="4619960"/>
            <a:ext cx="3859459" cy="523007"/>
            <a:chOff x="1401828" y="1248568"/>
            <a:chExt cx="4767970" cy="646539"/>
          </a:xfrm>
        </p:grpSpPr>
        <p:sp>
          <p:nvSpPr>
            <p:cNvPr id="104" name="CaixaDeTexto 103">
              <a:extLst>
                <a:ext uri="{FF2B5EF4-FFF2-40B4-BE49-F238E27FC236}">
                  <a16:creationId xmlns:a16="http://schemas.microsoft.com/office/drawing/2014/main" id="{79436154-A370-A56C-1D03-D54587A66FC2}"/>
                </a:ext>
              </a:extLst>
            </p:cNvPr>
            <p:cNvSpPr txBox="1"/>
            <p:nvPr/>
          </p:nvSpPr>
          <p:spPr>
            <a:xfrm>
              <a:off x="1501422" y="1438540"/>
              <a:ext cx="2300119" cy="456567"/>
            </a:xfrm>
            <a:prstGeom prst="rect">
              <a:avLst/>
            </a:prstGeom>
            <a:noFill/>
          </p:spPr>
          <p:txBody>
            <a:bodyPr wrap="square">
              <a:spAutoFit/>
            </a:bodyPr>
            <a:lstStyle/>
            <a:p>
              <a:r>
                <a:rPr lang="pt-BR" b="1" dirty="0">
                  <a:effectLst/>
                </a:rPr>
                <a:t>Reter o risco</a:t>
              </a:r>
            </a:p>
          </p:txBody>
        </p:sp>
        <p:grpSp>
          <p:nvGrpSpPr>
            <p:cNvPr id="105" name="Agrupar 104">
              <a:extLst>
                <a:ext uri="{FF2B5EF4-FFF2-40B4-BE49-F238E27FC236}">
                  <a16:creationId xmlns:a16="http://schemas.microsoft.com/office/drawing/2014/main" id="{E46D893D-C168-738D-5D4F-984220FB8141}"/>
                </a:ext>
              </a:extLst>
            </p:cNvPr>
            <p:cNvGrpSpPr/>
            <p:nvPr/>
          </p:nvGrpSpPr>
          <p:grpSpPr>
            <a:xfrm>
              <a:off x="1401828" y="1248568"/>
              <a:ext cx="2564176" cy="175623"/>
              <a:chOff x="1372331" y="1170061"/>
              <a:chExt cx="2564176" cy="175623"/>
            </a:xfrm>
            <a:solidFill>
              <a:schemeClr val="tx1"/>
            </a:solidFill>
          </p:grpSpPr>
          <p:sp>
            <p:nvSpPr>
              <p:cNvPr id="108" name="Elipse 107">
                <a:extLst>
                  <a:ext uri="{FF2B5EF4-FFF2-40B4-BE49-F238E27FC236}">
                    <a16:creationId xmlns:a16="http://schemas.microsoft.com/office/drawing/2014/main" id="{494FAF34-4322-AF7D-3B4B-8CD775C42574}"/>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Elipse 108">
                <a:extLst>
                  <a:ext uri="{FF2B5EF4-FFF2-40B4-BE49-F238E27FC236}">
                    <a16:creationId xmlns:a16="http://schemas.microsoft.com/office/drawing/2014/main" id="{72A9A809-4A66-6E5A-09DC-0F91F9592F30}"/>
                  </a:ext>
                </a:extLst>
              </p:cNvPr>
              <p:cNvSpPr/>
              <p:nvPr/>
            </p:nvSpPr>
            <p:spPr>
              <a:xfrm>
                <a:off x="3772045" y="1170061"/>
                <a:ext cx="164462"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1" name="Conector reto 110">
                <a:extLst>
                  <a:ext uri="{FF2B5EF4-FFF2-40B4-BE49-F238E27FC236}">
                    <a16:creationId xmlns:a16="http://schemas.microsoft.com/office/drawing/2014/main" id="{E98E52A6-AE7C-AA9E-E89D-A590728C4126}"/>
                  </a:ext>
                </a:extLst>
              </p:cNvPr>
              <p:cNvCxnSpPr>
                <a:cxnSpLocks/>
                <a:endCxn id="109" idx="2"/>
              </p:cNvCxnSpPr>
              <p:nvPr/>
            </p:nvCxnSpPr>
            <p:spPr>
              <a:xfrm>
                <a:off x="1413449" y="1236572"/>
                <a:ext cx="2358597" cy="1571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CaixaDeTexto 105">
              <a:extLst>
                <a:ext uri="{FF2B5EF4-FFF2-40B4-BE49-F238E27FC236}">
                  <a16:creationId xmlns:a16="http://schemas.microsoft.com/office/drawing/2014/main" id="{28AE4037-031C-AFDD-8EC7-BCAAD226E7D0}"/>
                </a:ext>
              </a:extLst>
            </p:cNvPr>
            <p:cNvSpPr txBox="1"/>
            <p:nvPr/>
          </p:nvSpPr>
          <p:spPr>
            <a:xfrm>
              <a:off x="3883771" y="1435047"/>
              <a:ext cx="2286027" cy="456567"/>
            </a:xfrm>
            <a:prstGeom prst="rect">
              <a:avLst/>
            </a:prstGeom>
            <a:noFill/>
          </p:spPr>
          <p:txBody>
            <a:bodyPr wrap="square">
              <a:spAutoFit/>
            </a:bodyPr>
            <a:lstStyle/>
            <a:p>
              <a:r>
                <a:rPr lang="pt-BR" b="1" dirty="0">
                  <a:effectLst/>
                </a:rPr>
                <a:t>Transferir o risco</a:t>
              </a:r>
            </a:p>
          </p:txBody>
        </p:sp>
      </p:grpSp>
    </p:spTree>
    <p:extLst>
      <p:ext uri="{BB962C8B-B14F-4D97-AF65-F5344CB8AC3E}">
        <p14:creationId xmlns:p14="http://schemas.microsoft.com/office/powerpoint/2010/main" val="19434688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029013-5D8A-FE9D-D849-0A057019B083}"/>
              </a:ext>
            </a:extLst>
          </p:cNvPr>
          <p:cNvSpPr>
            <a:spLocks noGrp="1"/>
          </p:cNvSpPr>
          <p:nvPr>
            <p:ph type="body" sz="quarter" idx="10"/>
          </p:nvPr>
        </p:nvSpPr>
        <p:spPr/>
        <p:txBody>
          <a:bodyPr/>
          <a:lstStyle/>
          <a:p>
            <a:r>
              <a:rPr lang="pt-BR" dirty="0"/>
              <a:t>Ativos de informação</a:t>
            </a:r>
          </a:p>
        </p:txBody>
      </p:sp>
      <p:sp>
        <p:nvSpPr>
          <p:cNvPr id="3" name="Espaço Reservado para Texto 26">
            <a:extLst>
              <a:ext uri="{FF2B5EF4-FFF2-40B4-BE49-F238E27FC236}">
                <a16:creationId xmlns:a16="http://schemas.microsoft.com/office/drawing/2014/main" id="{663F789A-0549-B866-2782-C4234EF4E20C}"/>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Classificação de ativos</a:t>
            </a:r>
          </a:p>
        </p:txBody>
      </p:sp>
      <p:grpSp>
        <p:nvGrpSpPr>
          <p:cNvPr id="4" name="Agrupar 3">
            <a:extLst>
              <a:ext uri="{FF2B5EF4-FFF2-40B4-BE49-F238E27FC236}">
                <a16:creationId xmlns:a16="http://schemas.microsoft.com/office/drawing/2014/main" id="{9F144472-7AA9-91A0-61CC-ABB4CCA816E1}"/>
              </a:ext>
            </a:extLst>
          </p:cNvPr>
          <p:cNvGrpSpPr/>
          <p:nvPr/>
        </p:nvGrpSpPr>
        <p:grpSpPr>
          <a:xfrm>
            <a:off x="2529664" y="2561399"/>
            <a:ext cx="6637372" cy="867601"/>
            <a:chOff x="1019174" y="1676603"/>
            <a:chExt cx="6637372" cy="1859779"/>
          </a:xfrm>
        </p:grpSpPr>
        <p:grpSp>
          <p:nvGrpSpPr>
            <p:cNvPr id="5" name="Agrupar 4">
              <a:extLst>
                <a:ext uri="{FF2B5EF4-FFF2-40B4-BE49-F238E27FC236}">
                  <a16:creationId xmlns:a16="http://schemas.microsoft.com/office/drawing/2014/main" id="{AAE0921A-E7B8-83A0-FDEA-F6934F17E0D3}"/>
                </a:ext>
              </a:extLst>
            </p:cNvPr>
            <p:cNvGrpSpPr/>
            <p:nvPr/>
          </p:nvGrpSpPr>
          <p:grpSpPr>
            <a:xfrm>
              <a:off x="1019174" y="1676603"/>
              <a:ext cx="3121093" cy="1859779"/>
              <a:chOff x="1019174" y="1676603"/>
              <a:chExt cx="3121093" cy="1859779"/>
            </a:xfrm>
          </p:grpSpPr>
          <p:sp>
            <p:nvSpPr>
              <p:cNvPr id="9" name="Retângulo: Cantos Arredondados 8">
                <a:extLst>
                  <a:ext uri="{FF2B5EF4-FFF2-40B4-BE49-F238E27FC236}">
                    <a16:creationId xmlns:a16="http://schemas.microsoft.com/office/drawing/2014/main" id="{1024A3EC-CC2E-32EE-5CFF-F55C3CA05CAB}"/>
                  </a:ext>
                </a:extLst>
              </p:cNvPr>
              <p:cNvSpPr/>
              <p:nvPr/>
            </p:nvSpPr>
            <p:spPr>
              <a:xfrm>
                <a:off x="1019174"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9BFB7128-E996-9EA3-EA95-B9B0F3DBC3F5}"/>
                  </a:ext>
                </a:extLst>
              </p:cNvPr>
              <p:cNvSpPr txBox="1"/>
              <p:nvPr/>
            </p:nvSpPr>
            <p:spPr>
              <a:xfrm>
                <a:off x="1160495" y="1904434"/>
                <a:ext cx="2979772" cy="1385467"/>
              </a:xfrm>
              <a:prstGeom prst="rect">
                <a:avLst/>
              </a:prstGeom>
              <a:noFill/>
            </p:spPr>
            <p:txBody>
              <a:bodyPr wrap="square">
                <a:spAutoFit/>
              </a:bodyPr>
              <a:lstStyle/>
              <a:p>
                <a:pPr algn="ctr"/>
                <a:r>
                  <a:rPr lang="pt-BR" b="1" dirty="0">
                    <a:effectLst/>
                  </a:rPr>
                  <a:t>Processos e atividades do negócio</a:t>
                </a:r>
              </a:p>
            </p:txBody>
          </p:sp>
        </p:grpSp>
        <p:grpSp>
          <p:nvGrpSpPr>
            <p:cNvPr id="6" name="Agrupar 5">
              <a:extLst>
                <a:ext uri="{FF2B5EF4-FFF2-40B4-BE49-F238E27FC236}">
                  <a16:creationId xmlns:a16="http://schemas.microsoft.com/office/drawing/2014/main" id="{B563BA8D-037F-6E44-116C-4CD95DD64F03}"/>
                </a:ext>
              </a:extLst>
            </p:cNvPr>
            <p:cNvGrpSpPr/>
            <p:nvPr/>
          </p:nvGrpSpPr>
          <p:grpSpPr>
            <a:xfrm>
              <a:off x="4535453" y="1676603"/>
              <a:ext cx="3121093" cy="1859779"/>
              <a:chOff x="4535453" y="1676603"/>
              <a:chExt cx="3121093" cy="1859779"/>
            </a:xfrm>
          </p:grpSpPr>
          <p:sp>
            <p:nvSpPr>
              <p:cNvPr id="7" name="Retângulo: Cantos Arredondados 6">
                <a:extLst>
                  <a:ext uri="{FF2B5EF4-FFF2-40B4-BE49-F238E27FC236}">
                    <a16:creationId xmlns:a16="http://schemas.microsoft.com/office/drawing/2014/main" id="{1AA9221F-8AA0-BFA1-B1D0-39772A7097CB}"/>
                  </a:ext>
                </a:extLst>
              </p:cNvPr>
              <p:cNvSpPr/>
              <p:nvPr/>
            </p:nvSpPr>
            <p:spPr>
              <a:xfrm>
                <a:off x="4535453"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16B57A0-8326-6C00-889E-F6C4D431E7F3}"/>
                  </a:ext>
                </a:extLst>
              </p:cNvPr>
              <p:cNvSpPr txBox="1"/>
              <p:nvPr/>
            </p:nvSpPr>
            <p:spPr>
              <a:xfrm>
                <a:off x="4535453" y="1904434"/>
                <a:ext cx="3034206" cy="791696"/>
              </a:xfrm>
              <a:prstGeom prst="rect">
                <a:avLst/>
              </a:prstGeom>
              <a:noFill/>
            </p:spPr>
            <p:txBody>
              <a:bodyPr wrap="square">
                <a:spAutoFit/>
              </a:bodyPr>
              <a:lstStyle/>
              <a:p>
                <a:pPr algn="ctr"/>
                <a:r>
                  <a:rPr lang="pt-BR" b="1" dirty="0">
                    <a:effectLst/>
                  </a:rPr>
                  <a:t>Informações</a:t>
                </a:r>
              </a:p>
            </p:txBody>
          </p:sp>
        </p:grpSp>
      </p:grpSp>
      <p:sp>
        <p:nvSpPr>
          <p:cNvPr id="12" name="CaixaDeTexto 11">
            <a:extLst>
              <a:ext uri="{FF2B5EF4-FFF2-40B4-BE49-F238E27FC236}">
                <a16:creationId xmlns:a16="http://schemas.microsoft.com/office/drawing/2014/main" id="{57D68377-B510-844E-5999-61C8999A220F}"/>
              </a:ext>
            </a:extLst>
          </p:cNvPr>
          <p:cNvSpPr txBox="1"/>
          <p:nvPr/>
        </p:nvSpPr>
        <p:spPr>
          <a:xfrm>
            <a:off x="945503" y="1931136"/>
            <a:ext cx="10153649"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Ativos principais de uma organização:</a:t>
            </a:r>
          </a:p>
        </p:txBody>
      </p:sp>
      <p:sp>
        <p:nvSpPr>
          <p:cNvPr id="13" name="CaixaDeTexto 12">
            <a:extLst>
              <a:ext uri="{FF2B5EF4-FFF2-40B4-BE49-F238E27FC236}">
                <a16:creationId xmlns:a16="http://schemas.microsoft.com/office/drawing/2014/main" id="{70A7CEFA-CEC3-B49A-884D-DA5037BA9C3A}"/>
              </a:ext>
            </a:extLst>
          </p:cNvPr>
          <p:cNvSpPr txBox="1"/>
          <p:nvPr/>
        </p:nvSpPr>
        <p:spPr>
          <a:xfrm>
            <a:off x="1019176" y="3820985"/>
            <a:ext cx="10153649"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Classificação de ativos de suporte, combinada por seis classes (anexo B da 27005 (ISO/IEC, 2007):</a:t>
            </a:r>
          </a:p>
        </p:txBody>
      </p:sp>
      <p:grpSp>
        <p:nvGrpSpPr>
          <p:cNvPr id="18" name="Agrupar 17">
            <a:extLst>
              <a:ext uri="{FF2B5EF4-FFF2-40B4-BE49-F238E27FC236}">
                <a16:creationId xmlns:a16="http://schemas.microsoft.com/office/drawing/2014/main" id="{3775D3E9-7D96-A5C5-6C06-1B5D545B0A11}"/>
              </a:ext>
            </a:extLst>
          </p:cNvPr>
          <p:cNvGrpSpPr/>
          <p:nvPr/>
        </p:nvGrpSpPr>
        <p:grpSpPr>
          <a:xfrm>
            <a:off x="4797702" y="4580185"/>
            <a:ext cx="2121891" cy="394100"/>
            <a:chOff x="3016265" y="3237891"/>
            <a:chExt cx="3121093" cy="2315514"/>
          </a:xfrm>
        </p:grpSpPr>
        <p:sp>
          <p:nvSpPr>
            <p:cNvPr id="19" name="Retângulo: Cantos Arredondados 18">
              <a:extLst>
                <a:ext uri="{FF2B5EF4-FFF2-40B4-BE49-F238E27FC236}">
                  <a16:creationId xmlns:a16="http://schemas.microsoft.com/office/drawing/2014/main" id="{4AAE78B7-D844-B46F-A6AC-331D79F4A440}"/>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70F52BB-B9C7-0727-0C20-4C5572F219CB}"/>
                </a:ext>
              </a:extLst>
            </p:cNvPr>
            <p:cNvSpPr txBox="1"/>
            <p:nvPr/>
          </p:nvSpPr>
          <p:spPr>
            <a:xfrm>
              <a:off x="3221256" y="3237891"/>
              <a:ext cx="2702801" cy="2169991"/>
            </a:xfrm>
            <a:prstGeom prst="rect">
              <a:avLst/>
            </a:prstGeom>
            <a:noFill/>
          </p:spPr>
          <p:txBody>
            <a:bodyPr wrap="square">
              <a:spAutoFit/>
            </a:bodyPr>
            <a:lstStyle/>
            <a:p>
              <a:pPr algn="ctr"/>
              <a:r>
                <a:rPr lang="pt-BR" b="1" dirty="0"/>
                <a:t>Software</a:t>
              </a:r>
            </a:p>
          </p:txBody>
        </p:sp>
      </p:grpSp>
      <p:grpSp>
        <p:nvGrpSpPr>
          <p:cNvPr id="21" name="Agrupar 20">
            <a:extLst>
              <a:ext uri="{FF2B5EF4-FFF2-40B4-BE49-F238E27FC236}">
                <a16:creationId xmlns:a16="http://schemas.microsoft.com/office/drawing/2014/main" id="{7694652D-91C1-051F-53A0-7FFA0E932042}"/>
              </a:ext>
            </a:extLst>
          </p:cNvPr>
          <p:cNvGrpSpPr/>
          <p:nvPr/>
        </p:nvGrpSpPr>
        <p:grpSpPr>
          <a:xfrm>
            <a:off x="7355200" y="4581525"/>
            <a:ext cx="2394632" cy="392761"/>
            <a:chOff x="2915970" y="3245758"/>
            <a:chExt cx="3522268" cy="2307648"/>
          </a:xfrm>
        </p:grpSpPr>
        <p:sp>
          <p:nvSpPr>
            <p:cNvPr id="22" name="Retângulo: Cantos Arredondados 21">
              <a:extLst>
                <a:ext uri="{FF2B5EF4-FFF2-40B4-BE49-F238E27FC236}">
                  <a16:creationId xmlns:a16="http://schemas.microsoft.com/office/drawing/2014/main" id="{BF3AF0B1-69A5-FDF3-FF38-17B51D456FA0}"/>
                </a:ext>
              </a:extLst>
            </p:cNvPr>
            <p:cNvSpPr/>
            <p:nvPr/>
          </p:nvSpPr>
          <p:spPr>
            <a:xfrm>
              <a:off x="3016265" y="3383414"/>
              <a:ext cx="3321680" cy="216999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4B45809A-E224-8297-9767-25FCCB21761D}"/>
                </a:ext>
              </a:extLst>
            </p:cNvPr>
            <p:cNvSpPr txBox="1"/>
            <p:nvPr/>
          </p:nvSpPr>
          <p:spPr>
            <a:xfrm>
              <a:off x="2915970" y="3245758"/>
              <a:ext cx="3522268" cy="2169992"/>
            </a:xfrm>
            <a:prstGeom prst="rect">
              <a:avLst/>
            </a:prstGeom>
            <a:noFill/>
          </p:spPr>
          <p:txBody>
            <a:bodyPr wrap="square">
              <a:spAutoFit/>
            </a:bodyPr>
            <a:lstStyle/>
            <a:p>
              <a:pPr algn="ctr"/>
              <a:r>
                <a:rPr lang="pt-BR" b="1" dirty="0"/>
                <a:t>Rede de computadores</a:t>
              </a:r>
            </a:p>
          </p:txBody>
        </p:sp>
      </p:grpSp>
      <p:grpSp>
        <p:nvGrpSpPr>
          <p:cNvPr id="24" name="Agrupar 23">
            <a:extLst>
              <a:ext uri="{FF2B5EF4-FFF2-40B4-BE49-F238E27FC236}">
                <a16:creationId xmlns:a16="http://schemas.microsoft.com/office/drawing/2014/main" id="{923E7199-353C-0EBC-237B-CD20400A5458}"/>
              </a:ext>
            </a:extLst>
          </p:cNvPr>
          <p:cNvGrpSpPr/>
          <p:nvPr/>
        </p:nvGrpSpPr>
        <p:grpSpPr>
          <a:xfrm>
            <a:off x="2179474" y="4592770"/>
            <a:ext cx="2121891" cy="381515"/>
            <a:chOff x="3016265" y="3311834"/>
            <a:chExt cx="3121093" cy="2241571"/>
          </a:xfrm>
        </p:grpSpPr>
        <p:sp>
          <p:nvSpPr>
            <p:cNvPr id="25" name="Retângulo: Cantos Arredondados 24">
              <a:extLst>
                <a:ext uri="{FF2B5EF4-FFF2-40B4-BE49-F238E27FC236}">
                  <a16:creationId xmlns:a16="http://schemas.microsoft.com/office/drawing/2014/main" id="{D9C7FF14-EB25-0967-9E62-CC1575E2DF07}"/>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2CFFBE12-BCD5-3F13-80BC-2EEA92DEC7C1}"/>
                </a:ext>
              </a:extLst>
            </p:cNvPr>
            <p:cNvSpPr txBox="1"/>
            <p:nvPr/>
          </p:nvSpPr>
          <p:spPr>
            <a:xfrm>
              <a:off x="3219928" y="3311834"/>
              <a:ext cx="2702801" cy="2169991"/>
            </a:xfrm>
            <a:prstGeom prst="rect">
              <a:avLst/>
            </a:prstGeom>
            <a:noFill/>
          </p:spPr>
          <p:txBody>
            <a:bodyPr wrap="square">
              <a:spAutoFit/>
            </a:bodyPr>
            <a:lstStyle/>
            <a:p>
              <a:pPr algn="ctr"/>
              <a:r>
                <a:rPr lang="pt-BR" b="1" dirty="0"/>
                <a:t>Hardware</a:t>
              </a:r>
            </a:p>
          </p:txBody>
        </p:sp>
      </p:grpSp>
      <p:grpSp>
        <p:nvGrpSpPr>
          <p:cNvPr id="36" name="Agrupar 35">
            <a:extLst>
              <a:ext uri="{FF2B5EF4-FFF2-40B4-BE49-F238E27FC236}">
                <a16:creationId xmlns:a16="http://schemas.microsoft.com/office/drawing/2014/main" id="{645DA269-A3B0-B0F3-2B8F-27AEAEDF3927}"/>
              </a:ext>
            </a:extLst>
          </p:cNvPr>
          <p:cNvGrpSpPr/>
          <p:nvPr/>
        </p:nvGrpSpPr>
        <p:grpSpPr>
          <a:xfrm>
            <a:off x="4797702" y="5617777"/>
            <a:ext cx="2121891" cy="375424"/>
            <a:chOff x="3016265" y="3347621"/>
            <a:chExt cx="3121093" cy="2205784"/>
          </a:xfrm>
        </p:grpSpPr>
        <p:sp>
          <p:nvSpPr>
            <p:cNvPr id="37" name="Retângulo: Cantos Arredondados 36">
              <a:extLst>
                <a:ext uri="{FF2B5EF4-FFF2-40B4-BE49-F238E27FC236}">
                  <a16:creationId xmlns:a16="http://schemas.microsoft.com/office/drawing/2014/main" id="{928088F6-F0A5-4207-2AA1-D8713B9A11A2}"/>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D67D9CA0-1D44-1C1D-04C7-48BA59170917}"/>
                </a:ext>
              </a:extLst>
            </p:cNvPr>
            <p:cNvSpPr txBox="1"/>
            <p:nvPr/>
          </p:nvSpPr>
          <p:spPr>
            <a:xfrm>
              <a:off x="3230895" y="3347621"/>
              <a:ext cx="2702801" cy="2169991"/>
            </a:xfrm>
            <a:prstGeom prst="rect">
              <a:avLst/>
            </a:prstGeom>
            <a:noFill/>
          </p:spPr>
          <p:txBody>
            <a:bodyPr wrap="square">
              <a:spAutoFit/>
            </a:bodyPr>
            <a:lstStyle/>
            <a:p>
              <a:pPr algn="ctr"/>
              <a:r>
                <a:rPr lang="pt-BR" b="1" dirty="0"/>
                <a:t>Site (sítio)</a:t>
              </a:r>
            </a:p>
          </p:txBody>
        </p:sp>
      </p:grpSp>
      <p:grpSp>
        <p:nvGrpSpPr>
          <p:cNvPr id="39" name="Agrupar 38">
            <a:extLst>
              <a:ext uri="{FF2B5EF4-FFF2-40B4-BE49-F238E27FC236}">
                <a16:creationId xmlns:a16="http://schemas.microsoft.com/office/drawing/2014/main" id="{21CEFFA2-2D7E-72C4-9F87-B95E17D1F5BD}"/>
              </a:ext>
            </a:extLst>
          </p:cNvPr>
          <p:cNvGrpSpPr/>
          <p:nvPr/>
        </p:nvGrpSpPr>
        <p:grpSpPr>
          <a:xfrm>
            <a:off x="7287015" y="5600440"/>
            <a:ext cx="2587051" cy="392762"/>
            <a:chOff x="2815676" y="3245752"/>
            <a:chExt cx="3805297" cy="2307653"/>
          </a:xfrm>
        </p:grpSpPr>
        <p:sp>
          <p:nvSpPr>
            <p:cNvPr id="40" name="Retângulo: Cantos Arredondados 39">
              <a:extLst>
                <a:ext uri="{FF2B5EF4-FFF2-40B4-BE49-F238E27FC236}">
                  <a16:creationId xmlns:a16="http://schemas.microsoft.com/office/drawing/2014/main" id="{8385BCF6-FC48-7866-64EF-AA6EF3069CD6}"/>
                </a:ext>
              </a:extLst>
            </p:cNvPr>
            <p:cNvSpPr/>
            <p:nvPr/>
          </p:nvSpPr>
          <p:spPr>
            <a:xfrm>
              <a:off x="3016265" y="3383408"/>
              <a:ext cx="3421971"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42E5F6C7-98B1-2A63-8528-799661818BC1}"/>
                </a:ext>
              </a:extLst>
            </p:cNvPr>
            <p:cNvSpPr txBox="1"/>
            <p:nvPr/>
          </p:nvSpPr>
          <p:spPr>
            <a:xfrm>
              <a:off x="2815676" y="3245752"/>
              <a:ext cx="3805297" cy="2169991"/>
            </a:xfrm>
            <a:prstGeom prst="rect">
              <a:avLst/>
            </a:prstGeom>
            <a:noFill/>
          </p:spPr>
          <p:txBody>
            <a:bodyPr wrap="square">
              <a:spAutoFit/>
            </a:bodyPr>
            <a:lstStyle/>
            <a:p>
              <a:pPr algn="ctr"/>
              <a:r>
                <a:rPr lang="pt-BR" b="1" dirty="0"/>
                <a:t>Estrutura organizacional</a:t>
              </a:r>
            </a:p>
          </p:txBody>
        </p:sp>
      </p:grpSp>
      <p:grpSp>
        <p:nvGrpSpPr>
          <p:cNvPr id="42" name="Agrupar 41">
            <a:extLst>
              <a:ext uri="{FF2B5EF4-FFF2-40B4-BE49-F238E27FC236}">
                <a16:creationId xmlns:a16="http://schemas.microsoft.com/office/drawing/2014/main" id="{57253E27-6D56-3725-94ED-BD9863B33BF7}"/>
              </a:ext>
            </a:extLst>
          </p:cNvPr>
          <p:cNvGrpSpPr/>
          <p:nvPr/>
        </p:nvGrpSpPr>
        <p:grpSpPr>
          <a:xfrm>
            <a:off x="2179474" y="5623868"/>
            <a:ext cx="2121891" cy="381408"/>
            <a:chOff x="3016265" y="3383408"/>
            <a:chExt cx="3121093" cy="2240943"/>
          </a:xfrm>
        </p:grpSpPr>
        <p:sp>
          <p:nvSpPr>
            <p:cNvPr id="43" name="Retângulo: Cantos Arredondados 42">
              <a:extLst>
                <a:ext uri="{FF2B5EF4-FFF2-40B4-BE49-F238E27FC236}">
                  <a16:creationId xmlns:a16="http://schemas.microsoft.com/office/drawing/2014/main" id="{B523A9AD-E190-41FE-A52B-E97B1F431B62}"/>
                </a:ext>
              </a:extLst>
            </p:cNvPr>
            <p:cNvSpPr/>
            <p:nvPr/>
          </p:nvSpPr>
          <p:spPr>
            <a:xfrm>
              <a:off x="3016265" y="3383408"/>
              <a:ext cx="3121093" cy="2169997"/>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1E0097BE-E7DB-BE6B-3CD0-21821583C5C7}"/>
                </a:ext>
              </a:extLst>
            </p:cNvPr>
            <p:cNvSpPr txBox="1"/>
            <p:nvPr/>
          </p:nvSpPr>
          <p:spPr>
            <a:xfrm>
              <a:off x="3219926" y="3454360"/>
              <a:ext cx="2702801" cy="2169991"/>
            </a:xfrm>
            <a:prstGeom prst="rect">
              <a:avLst/>
            </a:prstGeom>
            <a:noFill/>
          </p:spPr>
          <p:txBody>
            <a:bodyPr wrap="square">
              <a:spAutoFit/>
            </a:bodyPr>
            <a:lstStyle/>
            <a:p>
              <a:pPr algn="ctr"/>
              <a:r>
                <a:rPr lang="pt-BR" b="1" dirty="0"/>
                <a:t>Pessoal</a:t>
              </a:r>
            </a:p>
          </p:txBody>
        </p:sp>
      </p:grpSp>
    </p:spTree>
    <p:extLst>
      <p:ext uri="{BB962C8B-B14F-4D97-AF65-F5344CB8AC3E}">
        <p14:creationId xmlns:p14="http://schemas.microsoft.com/office/powerpoint/2010/main" val="40977489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pic>
        <p:nvPicPr>
          <p:cNvPr id="3" name="Imagem 2">
            <a:extLst>
              <a:ext uri="{FF2B5EF4-FFF2-40B4-BE49-F238E27FC236}">
                <a16:creationId xmlns:a16="http://schemas.microsoft.com/office/drawing/2014/main" id="{E473F3EF-950C-B5FD-6D30-488D35E025C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079875" y="1300692"/>
            <a:ext cx="3833581" cy="4682630"/>
          </a:xfrm>
          <a:prstGeom prst="rect">
            <a:avLst/>
          </a:prstGeom>
        </p:spPr>
      </p:pic>
      <p:grpSp>
        <p:nvGrpSpPr>
          <p:cNvPr id="4" name="Agrupar 3">
            <a:extLst>
              <a:ext uri="{FF2B5EF4-FFF2-40B4-BE49-F238E27FC236}">
                <a16:creationId xmlns:a16="http://schemas.microsoft.com/office/drawing/2014/main" id="{3C8B5A4E-7018-E482-3327-3FB51E40FE6E}"/>
              </a:ext>
            </a:extLst>
          </p:cNvPr>
          <p:cNvGrpSpPr/>
          <p:nvPr/>
        </p:nvGrpSpPr>
        <p:grpSpPr>
          <a:xfrm>
            <a:off x="4030431" y="5937155"/>
            <a:ext cx="4295802" cy="307777"/>
            <a:chOff x="-4172460" y="4299148"/>
            <a:chExt cx="17135709" cy="307777"/>
          </a:xfrm>
        </p:grpSpPr>
        <p:cxnSp>
          <p:nvCxnSpPr>
            <p:cNvPr id="5" name="Conector reto 4">
              <a:extLst>
                <a:ext uri="{FF2B5EF4-FFF2-40B4-BE49-F238E27FC236}">
                  <a16:creationId xmlns:a16="http://schemas.microsoft.com/office/drawing/2014/main" id="{9DF5CB32-7ADD-040B-EA3C-99D857276706}"/>
                </a:ext>
              </a:extLst>
            </p:cNvPr>
            <p:cNvCxnSpPr>
              <a:cxnSpLocks/>
            </p:cNvCxnSpPr>
            <p:nvPr/>
          </p:nvCxnSpPr>
          <p:spPr>
            <a:xfrm>
              <a:off x="-3975231" y="4606925"/>
              <a:ext cx="1529193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35F7F975-8CB3-8CBA-EC91-FE72B9A9051F}"/>
                </a:ext>
              </a:extLst>
            </p:cNvPr>
            <p:cNvSpPr txBox="1"/>
            <p:nvPr/>
          </p:nvSpPr>
          <p:spPr>
            <a:xfrm>
              <a:off x="-4172460" y="4299148"/>
              <a:ext cx="17135709" cy="307777"/>
            </a:xfrm>
            <a:prstGeom prst="rect">
              <a:avLst/>
            </a:prstGeom>
            <a:noFill/>
          </p:spPr>
          <p:txBody>
            <a:bodyPr wrap="square">
              <a:spAutoFit/>
            </a:bodyPr>
            <a:lstStyle/>
            <a:p>
              <a:r>
                <a:rPr lang="pt-BR" sz="1400" dirty="0"/>
                <a:t>O processo de gestão do risco da ISO 27005.</a:t>
              </a:r>
            </a:p>
          </p:txBody>
        </p:sp>
      </p:grpSp>
    </p:spTree>
    <p:extLst>
      <p:ext uri="{BB962C8B-B14F-4D97-AF65-F5344CB8AC3E}">
        <p14:creationId xmlns:p14="http://schemas.microsoft.com/office/powerpoint/2010/main" val="2550639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Definição do contexto</a:t>
            </a:r>
          </a:p>
        </p:txBody>
      </p:sp>
      <p:sp>
        <p:nvSpPr>
          <p:cNvPr id="10" name="CaixaDeTexto 9">
            <a:extLst>
              <a:ext uri="{FF2B5EF4-FFF2-40B4-BE49-F238E27FC236}">
                <a16:creationId xmlns:a16="http://schemas.microsoft.com/office/drawing/2014/main" id="{2BA6B156-41A7-6E35-A327-F1CDF9FE26A9}"/>
              </a:ext>
            </a:extLst>
          </p:cNvPr>
          <p:cNvSpPr txBox="1"/>
          <p:nvPr/>
        </p:nvSpPr>
        <p:spPr>
          <a:xfrm>
            <a:off x="945503" y="1931136"/>
            <a:ext cx="10153649"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Fase de preparo para implementação da gestão de riscos.</a:t>
            </a:r>
          </a:p>
          <a:p>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Abrange de três aspectos:</a:t>
            </a:r>
          </a:p>
        </p:txBody>
      </p:sp>
      <p:grpSp>
        <p:nvGrpSpPr>
          <p:cNvPr id="11" name="Agrupar 10">
            <a:extLst>
              <a:ext uri="{FF2B5EF4-FFF2-40B4-BE49-F238E27FC236}">
                <a16:creationId xmlns:a16="http://schemas.microsoft.com/office/drawing/2014/main" id="{BBBC7CFB-24BC-1B2E-4CEC-FC5551504209}"/>
              </a:ext>
            </a:extLst>
          </p:cNvPr>
          <p:cNvGrpSpPr/>
          <p:nvPr/>
        </p:nvGrpSpPr>
        <p:grpSpPr>
          <a:xfrm>
            <a:off x="1790117" y="3173780"/>
            <a:ext cx="8116466" cy="3100020"/>
            <a:chOff x="405015" y="1659326"/>
            <a:chExt cx="9097074" cy="3563159"/>
          </a:xfrm>
        </p:grpSpPr>
        <p:grpSp>
          <p:nvGrpSpPr>
            <p:cNvPr id="12" name="Agrupar 11">
              <a:extLst>
                <a:ext uri="{FF2B5EF4-FFF2-40B4-BE49-F238E27FC236}">
                  <a16:creationId xmlns:a16="http://schemas.microsoft.com/office/drawing/2014/main" id="{A2C7C904-D32B-5C09-6A2D-DBA641D3E8CF}"/>
                </a:ext>
              </a:extLst>
            </p:cNvPr>
            <p:cNvGrpSpPr/>
            <p:nvPr/>
          </p:nvGrpSpPr>
          <p:grpSpPr>
            <a:xfrm>
              <a:off x="1015211" y="3037035"/>
              <a:ext cx="8465059" cy="962026"/>
              <a:chOff x="1217240" y="1044935"/>
              <a:chExt cx="8304515" cy="962026"/>
            </a:xfrm>
          </p:grpSpPr>
          <p:sp>
            <p:nvSpPr>
              <p:cNvPr id="25" name="Retângulo: Cantos Arredondados 24">
                <a:extLst>
                  <a:ext uri="{FF2B5EF4-FFF2-40B4-BE49-F238E27FC236}">
                    <a16:creationId xmlns:a16="http://schemas.microsoft.com/office/drawing/2014/main" id="{5466BF45-C27E-4127-DDDF-3C2E0CD31D42}"/>
                  </a:ext>
                </a:extLst>
              </p:cNvPr>
              <p:cNvSpPr/>
              <p:nvPr/>
            </p:nvSpPr>
            <p:spPr>
              <a:xfrm>
                <a:off x="1217240" y="1044935"/>
                <a:ext cx="8304515" cy="96202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6" name="CaixaDeTexto 25">
                <a:extLst>
                  <a:ext uri="{FF2B5EF4-FFF2-40B4-BE49-F238E27FC236}">
                    <a16:creationId xmlns:a16="http://schemas.microsoft.com/office/drawing/2014/main" id="{A00E2697-59ED-793D-677D-259475E7025F}"/>
                  </a:ext>
                </a:extLst>
              </p:cNvPr>
              <p:cNvSpPr txBox="1"/>
              <p:nvPr/>
            </p:nvSpPr>
            <p:spPr>
              <a:xfrm>
                <a:off x="1269658" y="1239412"/>
                <a:ext cx="8051904" cy="400110"/>
              </a:xfrm>
              <a:prstGeom prst="rect">
                <a:avLst/>
              </a:prstGeom>
              <a:noFill/>
            </p:spPr>
            <p:txBody>
              <a:bodyPr wrap="square">
                <a:spAutoFit/>
              </a:bodyPr>
              <a:lstStyle/>
              <a:p>
                <a:r>
                  <a:rPr lang="pt-BR" sz="2000" b="1" dirty="0">
                    <a:effectLst/>
                  </a:rPr>
                  <a:t>Escopo e alcances do </a:t>
                </a:r>
                <a:r>
                  <a:rPr lang="pt-BR" sz="2000" b="1" dirty="0" err="1">
                    <a:effectLst/>
                  </a:rPr>
                  <a:t>GRSI</a:t>
                </a:r>
                <a:r>
                  <a:rPr lang="pt-BR" sz="2000" b="1" dirty="0">
                    <a:effectLst/>
                  </a:rPr>
                  <a:t> (Gestão de Riscos de Segurança da Informação)</a:t>
                </a:r>
              </a:p>
            </p:txBody>
          </p:sp>
        </p:grpSp>
        <p:sp>
          <p:nvSpPr>
            <p:cNvPr id="13" name="Retângulo: Cantos Arredondados 12">
              <a:extLst>
                <a:ext uri="{FF2B5EF4-FFF2-40B4-BE49-F238E27FC236}">
                  <a16:creationId xmlns:a16="http://schemas.microsoft.com/office/drawing/2014/main" id="{F75823BB-FE0C-0EE5-8A7C-BDFC783E69B0}"/>
                </a:ext>
              </a:extLst>
            </p:cNvPr>
            <p:cNvSpPr/>
            <p:nvPr/>
          </p:nvSpPr>
          <p:spPr>
            <a:xfrm>
              <a:off x="1037030" y="4419685"/>
              <a:ext cx="8465059"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4" name="CaixaDeTexto 13">
              <a:extLst>
                <a:ext uri="{FF2B5EF4-FFF2-40B4-BE49-F238E27FC236}">
                  <a16:creationId xmlns:a16="http://schemas.microsoft.com/office/drawing/2014/main" id="{F7A47391-7420-36E2-A644-7A53370E46F8}"/>
                </a:ext>
              </a:extLst>
            </p:cNvPr>
            <p:cNvSpPr txBox="1"/>
            <p:nvPr/>
          </p:nvSpPr>
          <p:spPr>
            <a:xfrm>
              <a:off x="1043990" y="4466610"/>
              <a:ext cx="8296174" cy="707886"/>
            </a:xfrm>
            <a:prstGeom prst="rect">
              <a:avLst/>
            </a:prstGeom>
            <a:noFill/>
          </p:spPr>
          <p:txBody>
            <a:bodyPr wrap="square">
              <a:spAutoFit/>
            </a:bodyPr>
            <a:lstStyle/>
            <a:p>
              <a:r>
                <a:rPr lang="pt-BR" sz="2000" b="1" dirty="0">
                  <a:effectLst/>
                </a:rPr>
                <a:t>Organização que vai atuar a </a:t>
              </a:r>
              <a:r>
                <a:rPr lang="pt-BR" sz="2000" b="1" dirty="0" err="1">
                  <a:effectLst/>
                </a:rPr>
                <a:t>GRSI</a:t>
              </a:r>
              <a:r>
                <a:rPr lang="pt-BR" sz="2000" b="1" dirty="0">
                  <a:effectLst/>
                </a:rPr>
                <a:t> (Gestão de Riscos de Segurança da Informação)</a:t>
              </a:r>
              <a:endParaRPr lang="pt-BR" dirty="0">
                <a:solidFill>
                  <a:schemeClr val="bg2">
                    <a:lumMod val="25000"/>
                  </a:schemeClr>
                </a:solidFill>
              </a:endParaRPr>
            </a:p>
          </p:txBody>
        </p:sp>
        <p:sp>
          <p:nvSpPr>
            <p:cNvPr id="15" name="Elipse 14">
              <a:extLst>
                <a:ext uri="{FF2B5EF4-FFF2-40B4-BE49-F238E27FC236}">
                  <a16:creationId xmlns:a16="http://schemas.microsoft.com/office/drawing/2014/main" id="{1C27F3BE-AB79-9709-5ECD-FE817F62B0FF}"/>
                </a:ext>
              </a:extLst>
            </p:cNvPr>
            <p:cNvSpPr/>
            <p:nvPr/>
          </p:nvSpPr>
          <p:spPr>
            <a:xfrm>
              <a:off x="405015" y="183357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reto 15">
              <a:extLst>
                <a:ext uri="{FF2B5EF4-FFF2-40B4-BE49-F238E27FC236}">
                  <a16:creationId xmlns:a16="http://schemas.microsoft.com/office/drawing/2014/main" id="{87C3B59D-56D0-3DC1-BC30-8284212EB8E7}"/>
                </a:ext>
              </a:extLst>
            </p:cNvPr>
            <p:cNvCxnSpPr>
              <a:cxnSpLocks/>
            </p:cNvCxnSpPr>
            <p:nvPr/>
          </p:nvCxnSpPr>
          <p:spPr>
            <a:xfrm>
              <a:off x="646013" y="2173424"/>
              <a:ext cx="0" cy="1058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eta: para a Direita 16">
              <a:extLst>
                <a:ext uri="{FF2B5EF4-FFF2-40B4-BE49-F238E27FC236}">
                  <a16:creationId xmlns:a16="http://schemas.microsoft.com/office/drawing/2014/main" id="{9706F6E2-AC58-BE95-EE00-442EF115B038}"/>
                </a:ext>
              </a:extLst>
            </p:cNvPr>
            <p:cNvSpPr/>
            <p:nvPr/>
          </p:nvSpPr>
          <p:spPr>
            <a:xfrm>
              <a:off x="544498" y="199723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DF21B5D4-C6A3-CBE8-52D2-8B34BC65EC5B}"/>
                </a:ext>
              </a:extLst>
            </p:cNvPr>
            <p:cNvSpPr/>
            <p:nvPr/>
          </p:nvSpPr>
          <p:spPr>
            <a:xfrm>
              <a:off x="984475" y="1659326"/>
              <a:ext cx="8465059" cy="1058088"/>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9" name="CaixaDeTexto 18">
              <a:extLst>
                <a:ext uri="{FF2B5EF4-FFF2-40B4-BE49-F238E27FC236}">
                  <a16:creationId xmlns:a16="http://schemas.microsoft.com/office/drawing/2014/main" id="{08C01F6F-5114-F561-FCA1-0E76272AF922}"/>
                </a:ext>
              </a:extLst>
            </p:cNvPr>
            <p:cNvSpPr txBox="1"/>
            <p:nvPr/>
          </p:nvSpPr>
          <p:spPr>
            <a:xfrm>
              <a:off x="999439" y="1896679"/>
              <a:ext cx="8276767" cy="400110"/>
            </a:xfrm>
            <a:prstGeom prst="rect">
              <a:avLst/>
            </a:prstGeom>
            <a:noFill/>
          </p:spPr>
          <p:txBody>
            <a:bodyPr wrap="square">
              <a:spAutoFit/>
            </a:bodyPr>
            <a:lstStyle/>
            <a:p>
              <a:r>
                <a:rPr lang="pt-BR" sz="2000" b="1" dirty="0">
                  <a:effectLst/>
                </a:rPr>
                <a:t>Critérios básicos para </a:t>
              </a:r>
              <a:r>
                <a:rPr lang="pt-BR" sz="2000" b="1" dirty="0" err="1">
                  <a:effectLst/>
                </a:rPr>
                <a:t>GRSI</a:t>
              </a:r>
              <a:r>
                <a:rPr lang="pt-BR" sz="2000" b="1" dirty="0">
                  <a:effectLst/>
                </a:rPr>
                <a:t> (Gestão de Riscos de Segurança da Informação)</a:t>
              </a:r>
            </a:p>
          </p:txBody>
        </p:sp>
        <p:sp>
          <p:nvSpPr>
            <p:cNvPr id="20" name="Elipse 19">
              <a:extLst>
                <a:ext uri="{FF2B5EF4-FFF2-40B4-BE49-F238E27FC236}">
                  <a16:creationId xmlns:a16="http://schemas.microsoft.com/office/drawing/2014/main" id="{1382ACF9-490D-D30A-21D9-9811D74D9731}"/>
                </a:ext>
              </a:extLst>
            </p:cNvPr>
            <p:cNvSpPr/>
            <p:nvPr/>
          </p:nvSpPr>
          <p:spPr>
            <a:xfrm>
              <a:off x="405015" y="3187099"/>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a:extLst>
                <a:ext uri="{FF2B5EF4-FFF2-40B4-BE49-F238E27FC236}">
                  <a16:creationId xmlns:a16="http://schemas.microsoft.com/office/drawing/2014/main" id="{115966E2-CA39-2C6B-8E11-4D83E6F608F3}"/>
                </a:ext>
              </a:extLst>
            </p:cNvPr>
            <p:cNvSpPr/>
            <p:nvPr/>
          </p:nvSpPr>
          <p:spPr>
            <a:xfrm>
              <a:off x="544498" y="335076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8062F1B1-3A00-ED0F-820F-67CEC5588CEF}"/>
                </a:ext>
              </a:extLst>
            </p:cNvPr>
            <p:cNvSpPr/>
            <p:nvPr/>
          </p:nvSpPr>
          <p:spPr>
            <a:xfrm>
              <a:off x="435751" y="4571029"/>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8672CB12-91C4-FAB6-8282-EA6E40C3C577}"/>
                </a:ext>
              </a:extLst>
            </p:cNvPr>
            <p:cNvSpPr/>
            <p:nvPr/>
          </p:nvSpPr>
          <p:spPr>
            <a:xfrm>
              <a:off x="575234" y="473469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4" name="Conector reto 23">
              <a:extLst>
                <a:ext uri="{FF2B5EF4-FFF2-40B4-BE49-F238E27FC236}">
                  <a16:creationId xmlns:a16="http://schemas.microsoft.com/office/drawing/2014/main" id="{F822C3D7-5440-3909-1A9A-A2168114A1F6}"/>
                </a:ext>
              </a:extLst>
            </p:cNvPr>
            <p:cNvCxnSpPr>
              <a:cxnSpLocks/>
            </p:cNvCxnSpPr>
            <p:nvPr/>
          </p:nvCxnSpPr>
          <p:spPr>
            <a:xfrm>
              <a:off x="639123" y="3543200"/>
              <a:ext cx="0" cy="1058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32546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Análise do risco</a:t>
            </a:r>
          </a:p>
        </p:txBody>
      </p:sp>
      <p:sp>
        <p:nvSpPr>
          <p:cNvPr id="3" name="CaixaDeTexto 2">
            <a:extLst>
              <a:ext uri="{FF2B5EF4-FFF2-40B4-BE49-F238E27FC236}">
                <a16:creationId xmlns:a16="http://schemas.microsoft.com/office/drawing/2014/main" id="{A1E56DCE-B900-029D-00FB-3E0345929240}"/>
              </a:ext>
            </a:extLst>
          </p:cNvPr>
          <p:cNvSpPr txBox="1"/>
          <p:nvPr/>
        </p:nvSpPr>
        <p:spPr>
          <a:xfrm>
            <a:off x="945503" y="1931136"/>
            <a:ext cx="10153649" cy="369332"/>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25000"/>
                  </a:schemeClr>
                </a:solidFill>
              </a:rPr>
              <a:t>Identificação do risco</a:t>
            </a:r>
          </a:p>
        </p:txBody>
      </p:sp>
      <p:grpSp>
        <p:nvGrpSpPr>
          <p:cNvPr id="4" name="Agrupar 3">
            <a:extLst>
              <a:ext uri="{FF2B5EF4-FFF2-40B4-BE49-F238E27FC236}">
                <a16:creationId xmlns:a16="http://schemas.microsoft.com/office/drawing/2014/main" id="{63A01E0D-03F5-D450-B511-AA7642B93946}"/>
              </a:ext>
            </a:extLst>
          </p:cNvPr>
          <p:cNvGrpSpPr/>
          <p:nvPr/>
        </p:nvGrpSpPr>
        <p:grpSpPr>
          <a:xfrm>
            <a:off x="1911804" y="2790154"/>
            <a:ext cx="7508137" cy="2483225"/>
            <a:chOff x="1006360" y="3031625"/>
            <a:chExt cx="8125999" cy="3420767"/>
          </a:xfrm>
        </p:grpSpPr>
        <p:grpSp>
          <p:nvGrpSpPr>
            <p:cNvPr id="5" name="Agrupar 4">
              <a:extLst>
                <a:ext uri="{FF2B5EF4-FFF2-40B4-BE49-F238E27FC236}">
                  <a16:creationId xmlns:a16="http://schemas.microsoft.com/office/drawing/2014/main" id="{C3F26517-6717-B9CE-FC84-01A1A77D43C0}"/>
                </a:ext>
              </a:extLst>
            </p:cNvPr>
            <p:cNvGrpSpPr/>
            <p:nvPr/>
          </p:nvGrpSpPr>
          <p:grpSpPr>
            <a:xfrm>
              <a:off x="1029217" y="3031625"/>
              <a:ext cx="8103142" cy="2744976"/>
              <a:chOff x="1024795" y="2890289"/>
              <a:chExt cx="4574013" cy="2744976"/>
            </a:xfrm>
          </p:grpSpPr>
          <p:grpSp>
            <p:nvGrpSpPr>
              <p:cNvPr id="9" name="Agrupar 8">
                <a:extLst>
                  <a:ext uri="{FF2B5EF4-FFF2-40B4-BE49-F238E27FC236}">
                    <a16:creationId xmlns:a16="http://schemas.microsoft.com/office/drawing/2014/main" id="{994F12FC-EC95-65B3-C85F-DFA885608C3D}"/>
                  </a:ext>
                </a:extLst>
              </p:cNvPr>
              <p:cNvGrpSpPr/>
              <p:nvPr/>
            </p:nvGrpSpPr>
            <p:grpSpPr>
              <a:xfrm>
                <a:off x="1029217" y="2890289"/>
                <a:ext cx="4569591" cy="583434"/>
                <a:chOff x="1024669" y="3473464"/>
                <a:chExt cx="3121093" cy="939626"/>
              </a:xfrm>
            </p:grpSpPr>
            <p:sp>
              <p:nvSpPr>
                <p:cNvPr id="36" name="Retângulo: Cantos Arredondados 35">
                  <a:extLst>
                    <a:ext uri="{FF2B5EF4-FFF2-40B4-BE49-F238E27FC236}">
                      <a16:creationId xmlns:a16="http://schemas.microsoft.com/office/drawing/2014/main" id="{6B550D2F-1AFB-FAA7-B5A3-C45573CD0DB7}"/>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A54A588A-443B-F2FB-577E-A9F07EADCD45}"/>
                    </a:ext>
                  </a:extLst>
                </p:cNvPr>
                <p:cNvSpPr txBox="1"/>
                <p:nvPr/>
              </p:nvSpPr>
              <p:spPr>
                <a:xfrm>
                  <a:off x="1110451" y="3593705"/>
                  <a:ext cx="2702801" cy="819385"/>
                </a:xfrm>
                <a:prstGeom prst="rect">
                  <a:avLst/>
                </a:prstGeom>
                <a:noFill/>
              </p:spPr>
              <p:txBody>
                <a:bodyPr wrap="square">
                  <a:spAutoFit/>
                </a:bodyPr>
                <a:lstStyle/>
                <a:p>
                  <a:r>
                    <a:rPr lang="pt-BR" b="1" dirty="0">
                      <a:effectLst/>
                    </a:rPr>
                    <a:t>Identificação de ativos</a:t>
                  </a:r>
                </a:p>
              </p:txBody>
            </p:sp>
          </p:grpSp>
          <p:grpSp>
            <p:nvGrpSpPr>
              <p:cNvPr id="27" name="Agrupar 26">
                <a:extLst>
                  <a:ext uri="{FF2B5EF4-FFF2-40B4-BE49-F238E27FC236}">
                    <a16:creationId xmlns:a16="http://schemas.microsoft.com/office/drawing/2014/main" id="{6BB9DE80-8051-5147-2596-627BFCD3B82C}"/>
                  </a:ext>
                </a:extLst>
              </p:cNvPr>
              <p:cNvGrpSpPr/>
              <p:nvPr/>
            </p:nvGrpSpPr>
            <p:grpSpPr>
              <a:xfrm>
                <a:off x="1024795" y="3610803"/>
                <a:ext cx="4569591" cy="583434"/>
                <a:chOff x="1024669" y="3473464"/>
                <a:chExt cx="3121093" cy="939626"/>
              </a:xfrm>
            </p:grpSpPr>
            <p:sp>
              <p:nvSpPr>
                <p:cNvPr id="34" name="Retângulo: Cantos Arredondados 33">
                  <a:extLst>
                    <a:ext uri="{FF2B5EF4-FFF2-40B4-BE49-F238E27FC236}">
                      <a16:creationId xmlns:a16="http://schemas.microsoft.com/office/drawing/2014/main" id="{03533EE4-DEA8-EAD6-371D-539BF429788F}"/>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7CE7C46B-D9DE-9B42-4992-6BF9A7216ED2}"/>
                    </a:ext>
                  </a:extLst>
                </p:cNvPr>
                <p:cNvSpPr txBox="1"/>
                <p:nvPr/>
              </p:nvSpPr>
              <p:spPr>
                <a:xfrm>
                  <a:off x="1110451" y="3593705"/>
                  <a:ext cx="2702801" cy="819385"/>
                </a:xfrm>
                <a:prstGeom prst="rect">
                  <a:avLst/>
                </a:prstGeom>
                <a:noFill/>
              </p:spPr>
              <p:txBody>
                <a:bodyPr wrap="square">
                  <a:spAutoFit/>
                </a:bodyPr>
                <a:lstStyle/>
                <a:p>
                  <a:r>
                    <a:rPr lang="pt-BR" b="1" dirty="0">
                      <a:effectLst/>
                    </a:rPr>
                    <a:t>Identificação de ameaças</a:t>
                  </a:r>
                </a:p>
              </p:txBody>
            </p:sp>
          </p:grpSp>
          <p:grpSp>
            <p:nvGrpSpPr>
              <p:cNvPr id="28" name="Agrupar 27">
                <a:extLst>
                  <a:ext uri="{FF2B5EF4-FFF2-40B4-BE49-F238E27FC236}">
                    <a16:creationId xmlns:a16="http://schemas.microsoft.com/office/drawing/2014/main" id="{4C5AB187-72B6-FB41-E9FC-9764FF6E16E9}"/>
                  </a:ext>
                </a:extLst>
              </p:cNvPr>
              <p:cNvGrpSpPr/>
              <p:nvPr/>
            </p:nvGrpSpPr>
            <p:grpSpPr>
              <a:xfrm>
                <a:off x="1024795" y="4331317"/>
                <a:ext cx="4569591" cy="583434"/>
                <a:chOff x="1024669" y="3473464"/>
                <a:chExt cx="3121093" cy="939626"/>
              </a:xfrm>
            </p:grpSpPr>
            <p:sp>
              <p:nvSpPr>
                <p:cNvPr id="32" name="Retângulo: Cantos Arredondados 31">
                  <a:extLst>
                    <a:ext uri="{FF2B5EF4-FFF2-40B4-BE49-F238E27FC236}">
                      <a16:creationId xmlns:a16="http://schemas.microsoft.com/office/drawing/2014/main" id="{8BA38CC5-27E7-B4B3-75E8-608825BEFC76}"/>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7A10389D-4B7A-2034-0FC5-D4B0930D252A}"/>
                    </a:ext>
                  </a:extLst>
                </p:cNvPr>
                <p:cNvSpPr txBox="1"/>
                <p:nvPr/>
              </p:nvSpPr>
              <p:spPr>
                <a:xfrm>
                  <a:off x="1110451" y="3593705"/>
                  <a:ext cx="2702801" cy="819385"/>
                </a:xfrm>
                <a:prstGeom prst="rect">
                  <a:avLst/>
                </a:prstGeom>
                <a:noFill/>
              </p:spPr>
              <p:txBody>
                <a:bodyPr wrap="square">
                  <a:spAutoFit/>
                </a:bodyPr>
                <a:lstStyle/>
                <a:p>
                  <a:r>
                    <a:rPr lang="pt-BR" b="1" dirty="0">
                      <a:effectLst/>
                    </a:rPr>
                    <a:t>Identificação de controles</a:t>
                  </a:r>
                </a:p>
              </p:txBody>
            </p:sp>
          </p:grpSp>
          <p:grpSp>
            <p:nvGrpSpPr>
              <p:cNvPr id="29" name="Agrupar 28">
                <a:extLst>
                  <a:ext uri="{FF2B5EF4-FFF2-40B4-BE49-F238E27FC236}">
                    <a16:creationId xmlns:a16="http://schemas.microsoft.com/office/drawing/2014/main" id="{71652B5A-385C-7A4C-0190-40B7C2C7B295}"/>
                  </a:ext>
                </a:extLst>
              </p:cNvPr>
              <p:cNvGrpSpPr/>
              <p:nvPr/>
            </p:nvGrpSpPr>
            <p:grpSpPr>
              <a:xfrm>
                <a:off x="1024795" y="5051831"/>
                <a:ext cx="4569591" cy="583434"/>
                <a:chOff x="1024669" y="3473464"/>
                <a:chExt cx="3121093" cy="939626"/>
              </a:xfrm>
            </p:grpSpPr>
            <p:sp>
              <p:nvSpPr>
                <p:cNvPr id="30" name="Retângulo: Cantos Arredondados 29">
                  <a:extLst>
                    <a:ext uri="{FF2B5EF4-FFF2-40B4-BE49-F238E27FC236}">
                      <a16:creationId xmlns:a16="http://schemas.microsoft.com/office/drawing/2014/main" id="{CEC2E503-EED5-99B5-D5E3-7CA4923722E8}"/>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760FA49F-B770-270B-7348-472CA2461112}"/>
                    </a:ext>
                  </a:extLst>
                </p:cNvPr>
                <p:cNvSpPr txBox="1"/>
                <p:nvPr/>
              </p:nvSpPr>
              <p:spPr>
                <a:xfrm>
                  <a:off x="1110451" y="3593705"/>
                  <a:ext cx="2702801" cy="819385"/>
                </a:xfrm>
                <a:prstGeom prst="rect">
                  <a:avLst/>
                </a:prstGeom>
                <a:noFill/>
              </p:spPr>
              <p:txBody>
                <a:bodyPr wrap="square">
                  <a:spAutoFit/>
                </a:bodyPr>
                <a:lstStyle/>
                <a:p>
                  <a:r>
                    <a:rPr lang="pt-BR" b="1" dirty="0">
                      <a:effectLst/>
                    </a:rPr>
                    <a:t>Identificação de vulnerabilidades</a:t>
                  </a:r>
                </a:p>
              </p:txBody>
            </p:sp>
          </p:grpSp>
        </p:grpSp>
        <p:sp>
          <p:nvSpPr>
            <p:cNvPr id="6" name="Retângulo: Cantos Arredondados 5">
              <a:extLst>
                <a:ext uri="{FF2B5EF4-FFF2-40B4-BE49-F238E27FC236}">
                  <a16:creationId xmlns:a16="http://schemas.microsoft.com/office/drawing/2014/main" id="{8C0CA36E-9991-26CD-782A-2DDDE1A59D52}"/>
                </a:ext>
              </a:extLst>
            </p:cNvPr>
            <p:cNvSpPr/>
            <p:nvPr/>
          </p:nvSpPr>
          <p:spPr>
            <a:xfrm>
              <a:off x="1006360" y="5913680"/>
              <a:ext cx="8095308" cy="53871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AA36423-4FDC-4E59-39E6-78539F6FABBD}"/>
                </a:ext>
              </a:extLst>
            </p:cNvPr>
            <p:cNvSpPr txBox="1"/>
            <p:nvPr/>
          </p:nvSpPr>
          <p:spPr>
            <a:xfrm>
              <a:off x="1251714" y="5928649"/>
              <a:ext cx="7410319" cy="508773"/>
            </a:xfrm>
            <a:prstGeom prst="rect">
              <a:avLst/>
            </a:prstGeom>
            <a:noFill/>
          </p:spPr>
          <p:txBody>
            <a:bodyPr wrap="square">
              <a:spAutoFit/>
            </a:bodyPr>
            <a:lstStyle/>
            <a:p>
              <a:r>
                <a:rPr lang="pt-BR" b="1" dirty="0">
                  <a:effectLst/>
                </a:rPr>
                <a:t>Identificação de consequências</a:t>
              </a:r>
            </a:p>
          </p:txBody>
        </p:sp>
      </p:grpSp>
    </p:spTree>
    <p:extLst>
      <p:ext uri="{BB962C8B-B14F-4D97-AF65-F5344CB8AC3E}">
        <p14:creationId xmlns:p14="http://schemas.microsoft.com/office/powerpoint/2010/main" val="16710468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Análise do risco</a:t>
            </a:r>
          </a:p>
        </p:txBody>
      </p:sp>
      <p:sp>
        <p:nvSpPr>
          <p:cNvPr id="3" name="CaixaDeTexto 2">
            <a:extLst>
              <a:ext uri="{FF2B5EF4-FFF2-40B4-BE49-F238E27FC236}">
                <a16:creationId xmlns:a16="http://schemas.microsoft.com/office/drawing/2014/main" id="{A1E56DCE-B900-029D-00FB-3E0345929240}"/>
              </a:ext>
            </a:extLst>
          </p:cNvPr>
          <p:cNvSpPr txBox="1"/>
          <p:nvPr/>
        </p:nvSpPr>
        <p:spPr>
          <a:xfrm>
            <a:off x="945503" y="1931136"/>
            <a:ext cx="10153649" cy="369332"/>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25000"/>
                  </a:schemeClr>
                </a:solidFill>
              </a:rPr>
              <a:t>Estimativa de risco</a:t>
            </a:r>
          </a:p>
        </p:txBody>
      </p:sp>
      <p:grpSp>
        <p:nvGrpSpPr>
          <p:cNvPr id="10" name="Agrupar 9">
            <a:extLst>
              <a:ext uri="{FF2B5EF4-FFF2-40B4-BE49-F238E27FC236}">
                <a16:creationId xmlns:a16="http://schemas.microsoft.com/office/drawing/2014/main" id="{5CA522F9-2DDC-3672-6B79-BD3EC49BF6C6}"/>
              </a:ext>
            </a:extLst>
          </p:cNvPr>
          <p:cNvGrpSpPr/>
          <p:nvPr/>
        </p:nvGrpSpPr>
        <p:grpSpPr>
          <a:xfrm>
            <a:off x="2127554" y="2518692"/>
            <a:ext cx="7789545" cy="3467442"/>
            <a:chOff x="2201227" y="1114084"/>
            <a:chExt cx="7789545" cy="3467442"/>
          </a:xfrm>
        </p:grpSpPr>
        <p:sp>
          <p:nvSpPr>
            <p:cNvPr id="11" name="Retângulo: Cantos Arredondados 10">
              <a:extLst>
                <a:ext uri="{FF2B5EF4-FFF2-40B4-BE49-F238E27FC236}">
                  <a16:creationId xmlns:a16="http://schemas.microsoft.com/office/drawing/2014/main" id="{62A28858-DCE0-46B5-1B0C-E3A918C4ACB3}"/>
                </a:ext>
              </a:extLst>
            </p:cNvPr>
            <p:cNvSpPr/>
            <p:nvPr/>
          </p:nvSpPr>
          <p:spPr>
            <a:xfrm>
              <a:off x="2201227" y="111408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0A3FCA08-9DBC-20DF-9E01-DB56F0C5DB68}"/>
                </a:ext>
              </a:extLst>
            </p:cNvPr>
            <p:cNvSpPr txBox="1"/>
            <p:nvPr/>
          </p:nvSpPr>
          <p:spPr>
            <a:xfrm>
              <a:off x="2382989" y="1441146"/>
              <a:ext cx="3121092" cy="369332"/>
            </a:xfrm>
            <a:prstGeom prst="rect">
              <a:avLst/>
            </a:prstGeom>
            <a:noFill/>
          </p:spPr>
          <p:txBody>
            <a:bodyPr wrap="square">
              <a:spAutoFit/>
            </a:bodyPr>
            <a:lstStyle/>
            <a:p>
              <a:r>
                <a:rPr lang="pt-BR" b="1" dirty="0">
                  <a:effectLst/>
                </a:rPr>
                <a:t>Entradas</a:t>
              </a:r>
              <a:endParaRPr lang="pt-BR" b="1" dirty="0"/>
            </a:p>
          </p:txBody>
        </p:sp>
        <p:sp>
          <p:nvSpPr>
            <p:cNvPr id="13" name="CaixaDeTexto 12">
              <a:extLst>
                <a:ext uri="{FF2B5EF4-FFF2-40B4-BE49-F238E27FC236}">
                  <a16:creationId xmlns:a16="http://schemas.microsoft.com/office/drawing/2014/main" id="{5C94A617-F737-D353-2BA6-D877B00B6F08}"/>
                </a:ext>
              </a:extLst>
            </p:cNvPr>
            <p:cNvSpPr txBox="1"/>
            <p:nvPr/>
          </p:nvSpPr>
          <p:spPr>
            <a:xfrm>
              <a:off x="2382988" y="2157649"/>
              <a:ext cx="3121093" cy="1569660"/>
            </a:xfrm>
            <a:prstGeom prst="rect">
              <a:avLst/>
            </a:prstGeom>
            <a:noFill/>
          </p:spPr>
          <p:txBody>
            <a:bodyPr wrap="square">
              <a:spAutoFit/>
            </a:bodyPr>
            <a:lstStyle/>
            <a:p>
              <a:r>
                <a:rPr lang="pt-BR" sz="1600" dirty="0">
                  <a:solidFill>
                    <a:schemeClr val="bg2">
                      <a:lumMod val="25000"/>
                    </a:schemeClr>
                  </a:solidFill>
                  <a:effectLst/>
                </a:rPr>
                <a:t>Critérios básicos, escopo e limites, bem como a organização responsável pelo processo de </a:t>
              </a:r>
              <a:r>
                <a:rPr lang="pt-BR" sz="1600" dirty="0" err="1">
                  <a:solidFill>
                    <a:schemeClr val="bg2">
                      <a:lumMod val="25000"/>
                    </a:schemeClr>
                  </a:solidFill>
                  <a:effectLst/>
                </a:rPr>
                <a:t>GRSI</a:t>
              </a:r>
              <a:r>
                <a:rPr lang="pt-BR" sz="1600" dirty="0">
                  <a:solidFill>
                    <a:schemeClr val="bg2">
                      <a:lumMod val="25000"/>
                    </a:schemeClr>
                  </a:solidFill>
                  <a:effectLst/>
                </a:rPr>
                <a:t> (gestão de risco e segurança da informação), definidos na fase de definição dos conceitos.</a:t>
              </a:r>
            </a:p>
          </p:txBody>
        </p:sp>
        <p:grpSp>
          <p:nvGrpSpPr>
            <p:cNvPr id="14" name="Agrupar 13">
              <a:extLst>
                <a:ext uri="{FF2B5EF4-FFF2-40B4-BE49-F238E27FC236}">
                  <a16:creationId xmlns:a16="http://schemas.microsoft.com/office/drawing/2014/main" id="{8B0E3EF6-C13D-DF49-B149-284B3EBA94C9}"/>
                </a:ext>
              </a:extLst>
            </p:cNvPr>
            <p:cNvGrpSpPr/>
            <p:nvPr/>
          </p:nvGrpSpPr>
          <p:grpSpPr>
            <a:xfrm>
              <a:off x="5882639" y="1315717"/>
              <a:ext cx="371475" cy="3122933"/>
              <a:chOff x="4700587" y="1534451"/>
              <a:chExt cx="371475" cy="3122933"/>
            </a:xfrm>
          </p:grpSpPr>
          <p:cxnSp>
            <p:nvCxnSpPr>
              <p:cNvPr id="17" name="Conector reto 16">
                <a:extLst>
                  <a:ext uri="{FF2B5EF4-FFF2-40B4-BE49-F238E27FC236}">
                    <a16:creationId xmlns:a16="http://schemas.microsoft.com/office/drawing/2014/main" id="{3BDE1A24-D841-FCC8-DAF4-24D0F6CFD166}"/>
                  </a:ext>
                </a:extLst>
              </p:cNvPr>
              <p:cNvCxnSpPr>
                <a:cxnSpLocks/>
              </p:cNvCxnSpPr>
              <p:nvPr/>
            </p:nvCxnSpPr>
            <p:spPr>
              <a:xfrm>
                <a:off x="4886325" y="1534451"/>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E73BD148-B537-8F63-FC63-1A1A25C8E71E}"/>
                  </a:ext>
                </a:extLst>
              </p:cNvPr>
              <p:cNvSpPr/>
              <p:nvPr/>
            </p:nvSpPr>
            <p:spPr>
              <a:xfrm>
                <a:off x="4700587" y="2910180"/>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5471A604-AF9A-5BCE-329D-909DFD343146}"/>
                  </a:ext>
                </a:extLst>
              </p:cNvPr>
              <p:cNvSpPr/>
              <p:nvPr/>
            </p:nvSpPr>
            <p:spPr>
              <a:xfrm>
                <a:off x="4802981" y="30286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B674B613-D5AB-1518-1747-11AB408F2749}"/>
                </a:ext>
              </a:extLst>
            </p:cNvPr>
            <p:cNvSpPr txBox="1"/>
            <p:nvPr/>
          </p:nvSpPr>
          <p:spPr>
            <a:xfrm>
              <a:off x="6633275" y="1441146"/>
              <a:ext cx="3121092" cy="369332"/>
            </a:xfrm>
            <a:prstGeom prst="rect">
              <a:avLst/>
            </a:prstGeom>
            <a:noFill/>
          </p:spPr>
          <p:txBody>
            <a:bodyPr wrap="square">
              <a:spAutoFit/>
            </a:bodyPr>
            <a:lstStyle/>
            <a:p>
              <a:r>
                <a:rPr lang="pt-BR" b="1" dirty="0">
                  <a:effectLst/>
                </a:rPr>
                <a:t>Saída</a:t>
              </a:r>
              <a:endParaRPr lang="pt-BR" b="1" dirty="0"/>
            </a:p>
          </p:txBody>
        </p:sp>
        <p:sp>
          <p:nvSpPr>
            <p:cNvPr id="16" name="CaixaDeTexto 15">
              <a:extLst>
                <a:ext uri="{FF2B5EF4-FFF2-40B4-BE49-F238E27FC236}">
                  <a16:creationId xmlns:a16="http://schemas.microsoft.com/office/drawing/2014/main" id="{51159FF0-C78C-DD62-0B42-D104F221EA75}"/>
                </a:ext>
              </a:extLst>
            </p:cNvPr>
            <p:cNvSpPr txBox="1"/>
            <p:nvPr/>
          </p:nvSpPr>
          <p:spPr>
            <a:xfrm>
              <a:off x="6654764" y="2403870"/>
              <a:ext cx="3121093" cy="1077218"/>
            </a:xfrm>
            <a:prstGeom prst="rect">
              <a:avLst/>
            </a:prstGeom>
            <a:noFill/>
          </p:spPr>
          <p:txBody>
            <a:bodyPr wrap="square">
              <a:spAutoFit/>
            </a:bodyPr>
            <a:lstStyle/>
            <a:p>
              <a:r>
                <a:rPr lang="pt-BR" sz="1600" dirty="0">
                  <a:solidFill>
                    <a:schemeClr val="bg2">
                      <a:lumMod val="25000"/>
                    </a:schemeClr>
                  </a:solidFill>
                  <a:effectLst/>
                </a:rPr>
                <a:t>É uma classificação de riscos avaliados e considerados em níveis e priorizados de acordo com os critérios formados na fase anterior.</a:t>
              </a:r>
            </a:p>
          </p:txBody>
        </p:sp>
      </p:grpSp>
    </p:spTree>
    <p:extLst>
      <p:ext uri="{BB962C8B-B14F-4D97-AF65-F5344CB8AC3E}">
        <p14:creationId xmlns:p14="http://schemas.microsoft.com/office/powerpoint/2010/main" val="6996908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Análise do risco</a:t>
            </a:r>
          </a:p>
        </p:txBody>
      </p:sp>
      <p:sp>
        <p:nvSpPr>
          <p:cNvPr id="3" name="CaixaDeTexto 2">
            <a:extLst>
              <a:ext uri="{FF2B5EF4-FFF2-40B4-BE49-F238E27FC236}">
                <a16:creationId xmlns:a16="http://schemas.microsoft.com/office/drawing/2014/main" id="{A1E56DCE-B900-029D-00FB-3E0345929240}"/>
              </a:ext>
            </a:extLst>
          </p:cNvPr>
          <p:cNvSpPr txBox="1"/>
          <p:nvPr/>
        </p:nvSpPr>
        <p:spPr>
          <a:xfrm>
            <a:off x="945503" y="1931136"/>
            <a:ext cx="10153649" cy="369332"/>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25000"/>
                  </a:schemeClr>
                </a:solidFill>
              </a:rPr>
              <a:t>Avaliação de risco</a:t>
            </a:r>
          </a:p>
        </p:txBody>
      </p:sp>
      <p:sp>
        <p:nvSpPr>
          <p:cNvPr id="4" name="CaixaDeTexto 3">
            <a:extLst>
              <a:ext uri="{FF2B5EF4-FFF2-40B4-BE49-F238E27FC236}">
                <a16:creationId xmlns:a16="http://schemas.microsoft.com/office/drawing/2014/main" id="{DEDCAAA3-9F4D-D6FB-F11F-338C977A6003}"/>
              </a:ext>
            </a:extLst>
          </p:cNvPr>
          <p:cNvSpPr txBox="1"/>
          <p:nvPr/>
        </p:nvSpPr>
        <p:spPr>
          <a:xfrm>
            <a:off x="945503" y="2670412"/>
            <a:ext cx="6938282" cy="313932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Avaliação de risco visa priorizar riscos com base em critérios e objetivos.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Início da avaliação envolve classificação, critérios de estimativa e de aceite de riscos.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Estados dos riscos valorados confrontados com critérios de estimativa.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Saída: classificação de riscos priorizados conforme critérios de avaliação.</a:t>
            </a:r>
          </a:p>
        </p:txBody>
      </p:sp>
      <p:pic>
        <p:nvPicPr>
          <p:cNvPr id="5" name="Imagem 4">
            <a:extLst>
              <a:ext uri="{FF2B5EF4-FFF2-40B4-BE49-F238E27FC236}">
                <a16:creationId xmlns:a16="http://schemas.microsoft.com/office/drawing/2014/main" id="{9AE3102B-3854-90D8-B68A-462A946628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148638" y="2115802"/>
            <a:ext cx="3416184" cy="3416184"/>
          </a:xfrm>
          <a:prstGeom prst="rect">
            <a:avLst/>
          </a:prstGeom>
        </p:spPr>
      </p:pic>
      <p:sp>
        <p:nvSpPr>
          <p:cNvPr id="6" name="CaixaDeTexto 5">
            <a:extLst>
              <a:ext uri="{FF2B5EF4-FFF2-40B4-BE49-F238E27FC236}">
                <a16:creationId xmlns:a16="http://schemas.microsoft.com/office/drawing/2014/main" id="{EA308091-EE98-2051-2441-8B570837B1D4}"/>
              </a:ext>
            </a:extLst>
          </p:cNvPr>
          <p:cNvSpPr txBox="1"/>
          <p:nvPr/>
        </p:nvSpPr>
        <p:spPr>
          <a:xfrm>
            <a:off x="8298593" y="5269795"/>
            <a:ext cx="3116273" cy="307777"/>
          </a:xfrm>
          <a:prstGeom prst="rect">
            <a:avLst/>
          </a:prstGeom>
          <a:noFill/>
        </p:spPr>
        <p:txBody>
          <a:bodyPr wrap="square">
            <a:spAutoFit/>
          </a:bodyPr>
          <a:lstStyle/>
          <a:p>
            <a:r>
              <a:rPr lang="pt-BR" sz="1400" dirty="0">
                <a:effectLst/>
              </a:rPr>
              <a:t>Avaliação do risco.</a:t>
            </a:r>
            <a:endParaRPr lang="pt-BR" sz="1400" dirty="0"/>
          </a:p>
        </p:txBody>
      </p:sp>
      <p:cxnSp>
        <p:nvCxnSpPr>
          <p:cNvPr id="8" name="Conector reto 7">
            <a:extLst>
              <a:ext uri="{FF2B5EF4-FFF2-40B4-BE49-F238E27FC236}">
                <a16:creationId xmlns:a16="http://schemas.microsoft.com/office/drawing/2014/main" id="{40FBFC44-C22E-7C7E-A59F-57D14D8E532D}"/>
              </a:ext>
            </a:extLst>
          </p:cNvPr>
          <p:cNvCxnSpPr>
            <a:cxnSpLocks/>
          </p:cNvCxnSpPr>
          <p:nvPr/>
        </p:nvCxnSpPr>
        <p:spPr>
          <a:xfrm>
            <a:off x="8344193" y="5577572"/>
            <a:ext cx="307067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93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B468708E-BD75-245D-BFE6-FCA8DE7A9D8E}"/>
              </a:ext>
            </a:extLst>
          </p:cNvPr>
          <p:cNvSpPr>
            <a:spLocks noGrp="1"/>
          </p:cNvSpPr>
          <p:nvPr>
            <p:ph type="body" sz="quarter" idx="10"/>
          </p:nvPr>
        </p:nvSpPr>
        <p:spPr>
          <a:xfrm>
            <a:off x="1019175" y="2586831"/>
            <a:ext cx="4880180" cy="1684337"/>
          </a:xfrm>
        </p:spPr>
        <p:txBody>
          <a:bodyPr/>
          <a:lstStyle/>
          <a:p>
            <a:r>
              <a:rPr lang="pt-BR" dirty="0"/>
              <a:t>Gestão de infraestrutura de datacenter</a:t>
            </a:r>
          </a:p>
        </p:txBody>
      </p:sp>
    </p:spTree>
    <p:extLst>
      <p:ext uri="{BB962C8B-B14F-4D97-AF65-F5344CB8AC3E}">
        <p14:creationId xmlns:p14="http://schemas.microsoft.com/office/powerpoint/2010/main" val="60371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1439C23-0D4A-9989-7FC4-1E4E99791F0B}"/>
              </a:ext>
            </a:extLst>
          </p:cNvPr>
          <p:cNvSpPr>
            <a:spLocks noGrp="1"/>
          </p:cNvSpPr>
          <p:nvPr>
            <p:ph type="body" sz="quarter" idx="10"/>
          </p:nvPr>
        </p:nvSpPr>
        <p:spPr/>
        <p:txBody>
          <a:bodyPr/>
          <a:lstStyle/>
          <a:p>
            <a:r>
              <a:rPr lang="pt-BR" dirty="0"/>
              <a:t>Serviços externos ao datacenter</a:t>
            </a:r>
          </a:p>
        </p:txBody>
      </p:sp>
      <p:sp>
        <p:nvSpPr>
          <p:cNvPr id="3" name="Espaço Reservado para Texto 26">
            <a:extLst>
              <a:ext uri="{FF2B5EF4-FFF2-40B4-BE49-F238E27FC236}">
                <a16:creationId xmlns:a16="http://schemas.microsoft.com/office/drawing/2014/main" id="{2F426B32-605F-2DFC-4C1A-724D0A237BCE}"/>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Gerenciamento de configuração</a:t>
            </a:r>
          </a:p>
        </p:txBody>
      </p:sp>
      <p:pic>
        <p:nvPicPr>
          <p:cNvPr id="4" name="Imagem 3">
            <a:extLst>
              <a:ext uri="{FF2B5EF4-FFF2-40B4-BE49-F238E27FC236}">
                <a16:creationId xmlns:a16="http://schemas.microsoft.com/office/drawing/2014/main" id="{62060A48-754F-EF9F-04FB-4BFE270D26F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653792" y="1959825"/>
            <a:ext cx="6884416" cy="3866247"/>
          </a:xfrm>
          <a:prstGeom prst="rect">
            <a:avLst/>
          </a:prstGeom>
        </p:spPr>
      </p:pic>
      <p:grpSp>
        <p:nvGrpSpPr>
          <p:cNvPr id="5" name="Agrupar 4">
            <a:extLst>
              <a:ext uri="{FF2B5EF4-FFF2-40B4-BE49-F238E27FC236}">
                <a16:creationId xmlns:a16="http://schemas.microsoft.com/office/drawing/2014/main" id="{C68AA702-35C4-B320-8130-0B3899CF008A}"/>
              </a:ext>
            </a:extLst>
          </p:cNvPr>
          <p:cNvGrpSpPr/>
          <p:nvPr/>
        </p:nvGrpSpPr>
        <p:grpSpPr>
          <a:xfrm>
            <a:off x="2774731" y="5872723"/>
            <a:ext cx="6605752" cy="401077"/>
            <a:chOff x="1800171" y="4205848"/>
            <a:chExt cx="9093137" cy="401077"/>
          </a:xfrm>
        </p:grpSpPr>
        <p:cxnSp>
          <p:nvCxnSpPr>
            <p:cNvPr id="6" name="Conector reto 5">
              <a:extLst>
                <a:ext uri="{FF2B5EF4-FFF2-40B4-BE49-F238E27FC236}">
                  <a16:creationId xmlns:a16="http://schemas.microsoft.com/office/drawing/2014/main" id="{7E1BA09C-FA55-200A-DB98-A58AE2B2F859}"/>
                </a:ext>
              </a:extLst>
            </p:cNvPr>
            <p:cNvCxnSpPr>
              <a:cxnSpLocks/>
            </p:cNvCxnSpPr>
            <p:nvPr/>
          </p:nvCxnSpPr>
          <p:spPr>
            <a:xfrm>
              <a:off x="1800171" y="4606925"/>
              <a:ext cx="909313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4BBC58ED-945B-7DBF-E7B6-03EB4CD46F78}"/>
                </a:ext>
              </a:extLst>
            </p:cNvPr>
            <p:cNvSpPr txBox="1"/>
            <p:nvPr/>
          </p:nvSpPr>
          <p:spPr>
            <a:xfrm>
              <a:off x="1800171" y="4205848"/>
              <a:ext cx="8591658" cy="307777"/>
            </a:xfrm>
            <a:prstGeom prst="rect">
              <a:avLst/>
            </a:prstGeom>
            <a:noFill/>
          </p:spPr>
          <p:txBody>
            <a:bodyPr wrap="square">
              <a:spAutoFit/>
            </a:bodyPr>
            <a:lstStyle/>
            <a:p>
              <a:r>
                <a:rPr lang="pt-BR" sz="1400" dirty="0"/>
                <a:t>Banco </a:t>
              </a:r>
              <a:r>
                <a:rPr lang="pt-BR" sz="1400" dirty="0">
                  <a:effectLst/>
                </a:rPr>
                <a:t>de Dados de Gerenciamento de Configuração (</a:t>
              </a:r>
              <a:r>
                <a:rPr lang="pt-BR" sz="1400" dirty="0" err="1">
                  <a:effectLst/>
                </a:rPr>
                <a:t>CMDB</a:t>
              </a:r>
              <a:r>
                <a:rPr lang="pt-BR" sz="1400" dirty="0">
                  <a:effectLst/>
                </a:rPr>
                <a:t>).</a:t>
              </a:r>
              <a:endParaRPr lang="pt-BR" sz="1400" dirty="0"/>
            </a:p>
          </p:txBody>
        </p:sp>
      </p:grpSp>
    </p:spTree>
    <p:extLst>
      <p:ext uri="{BB962C8B-B14F-4D97-AF65-F5344CB8AC3E}">
        <p14:creationId xmlns:p14="http://schemas.microsoft.com/office/powerpoint/2010/main" val="174956583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Tratamento do risco</a:t>
            </a:r>
          </a:p>
        </p:txBody>
      </p:sp>
      <p:sp>
        <p:nvSpPr>
          <p:cNvPr id="4" name="CaixaDeTexto 3">
            <a:extLst>
              <a:ext uri="{FF2B5EF4-FFF2-40B4-BE49-F238E27FC236}">
                <a16:creationId xmlns:a16="http://schemas.microsoft.com/office/drawing/2014/main" id="{DEDCAAA3-9F4D-D6FB-F11F-338C977A6003}"/>
              </a:ext>
            </a:extLst>
          </p:cNvPr>
          <p:cNvSpPr txBox="1"/>
          <p:nvPr/>
        </p:nvSpPr>
        <p:spPr>
          <a:xfrm>
            <a:off x="1210355" y="2027237"/>
            <a:ext cx="9962470"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Tratamento de risco: decisão sobre prevenir, evitar, transferir ou reduzir riscos.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Entrada: classificação de riscos priorizados com base em exigências e estimativas.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Escopos para tratamento de riscos devem ser adquiridos.</a:t>
            </a:r>
          </a:p>
        </p:txBody>
      </p:sp>
      <p:grpSp>
        <p:nvGrpSpPr>
          <p:cNvPr id="8" name="Agrupar 7">
            <a:extLst>
              <a:ext uri="{FF2B5EF4-FFF2-40B4-BE49-F238E27FC236}">
                <a16:creationId xmlns:a16="http://schemas.microsoft.com/office/drawing/2014/main" id="{6848D66F-6781-83C7-ED19-1587EC2943F8}"/>
              </a:ext>
            </a:extLst>
          </p:cNvPr>
          <p:cNvGrpSpPr/>
          <p:nvPr/>
        </p:nvGrpSpPr>
        <p:grpSpPr>
          <a:xfrm>
            <a:off x="1210355" y="3815345"/>
            <a:ext cx="9978807" cy="2458453"/>
            <a:chOff x="996474" y="2664293"/>
            <a:chExt cx="13138118" cy="3385795"/>
          </a:xfrm>
        </p:grpSpPr>
        <p:grpSp>
          <p:nvGrpSpPr>
            <p:cNvPr id="9" name="Agrupar 8">
              <a:extLst>
                <a:ext uri="{FF2B5EF4-FFF2-40B4-BE49-F238E27FC236}">
                  <a16:creationId xmlns:a16="http://schemas.microsoft.com/office/drawing/2014/main" id="{D93749DA-BB91-64CA-5B64-94F8C73C0C14}"/>
                </a:ext>
              </a:extLst>
            </p:cNvPr>
            <p:cNvGrpSpPr/>
            <p:nvPr/>
          </p:nvGrpSpPr>
          <p:grpSpPr>
            <a:xfrm>
              <a:off x="1012020" y="2664293"/>
              <a:ext cx="13122572" cy="2721121"/>
              <a:chOff x="688170" y="2607143"/>
              <a:chExt cx="13122572" cy="2721121"/>
            </a:xfrm>
          </p:grpSpPr>
          <p:grpSp>
            <p:nvGrpSpPr>
              <p:cNvPr id="15" name="Agrupar 14">
                <a:extLst>
                  <a:ext uri="{FF2B5EF4-FFF2-40B4-BE49-F238E27FC236}">
                    <a16:creationId xmlns:a16="http://schemas.microsoft.com/office/drawing/2014/main" id="{BC5B1A48-11F3-25DC-6320-E487826AD108}"/>
                  </a:ext>
                </a:extLst>
              </p:cNvPr>
              <p:cNvGrpSpPr/>
              <p:nvPr/>
            </p:nvGrpSpPr>
            <p:grpSpPr>
              <a:xfrm>
                <a:off x="688170" y="2607143"/>
                <a:ext cx="13122572" cy="854417"/>
                <a:chOff x="357164" y="831074"/>
                <a:chExt cx="13122572" cy="854417"/>
              </a:xfrm>
            </p:grpSpPr>
            <p:grpSp>
              <p:nvGrpSpPr>
                <p:cNvPr id="34" name="Agrupar 33">
                  <a:extLst>
                    <a:ext uri="{FF2B5EF4-FFF2-40B4-BE49-F238E27FC236}">
                      <a16:creationId xmlns:a16="http://schemas.microsoft.com/office/drawing/2014/main" id="{47BCB47D-0D21-6D58-B816-65461D7ACDDC}"/>
                    </a:ext>
                  </a:extLst>
                </p:cNvPr>
                <p:cNvGrpSpPr/>
                <p:nvPr/>
              </p:nvGrpSpPr>
              <p:grpSpPr>
                <a:xfrm>
                  <a:off x="357164" y="835955"/>
                  <a:ext cx="454941" cy="849536"/>
                  <a:chOff x="357164" y="835955"/>
                  <a:chExt cx="454941" cy="849536"/>
                </a:xfrm>
              </p:grpSpPr>
              <p:sp>
                <p:nvSpPr>
                  <p:cNvPr id="37" name="Elipse 36">
                    <a:extLst>
                      <a:ext uri="{FF2B5EF4-FFF2-40B4-BE49-F238E27FC236}">
                        <a16:creationId xmlns:a16="http://schemas.microsoft.com/office/drawing/2014/main" id="{87C48C02-71EE-F91A-919F-47CA13E87CBE}"/>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8A4DF5AC-4B6F-B8D5-7068-071F2A80F5DE}"/>
                      </a:ext>
                    </a:extLst>
                  </p:cNvPr>
                  <p:cNvCxnSpPr>
                    <a:cxnSpLocks/>
                  </p:cNvCxnSpPr>
                  <p:nvPr/>
                </p:nvCxnSpPr>
                <p:spPr>
                  <a:xfrm>
                    <a:off x="575288" y="1275455"/>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Seta: para a Direita 38">
                    <a:extLst>
                      <a:ext uri="{FF2B5EF4-FFF2-40B4-BE49-F238E27FC236}">
                        <a16:creationId xmlns:a16="http://schemas.microsoft.com/office/drawing/2014/main" id="{D2883AE2-4DE4-678E-7C30-B60372B754E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Retângulo: Cantos Arredondados 34">
                  <a:extLst>
                    <a:ext uri="{FF2B5EF4-FFF2-40B4-BE49-F238E27FC236}">
                      <a16:creationId xmlns:a16="http://schemas.microsoft.com/office/drawing/2014/main" id="{6FB2851E-2496-6CCF-A464-C50B237AB50A}"/>
                    </a:ext>
                  </a:extLst>
                </p:cNvPr>
                <p:cNvSpPr/>
                <p:nvPr/>
              </p:nvSpPr>
              <p:spPr>
                <a:xfrm>
                  <a:off x="1041399" y="838031"/>
                  <a:ext cx="12438337" cy="65676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6" name="CaixaDeTexto 35">
                  <a:extLst>
                    <a:ext uri="{FF2B5EF4-FFF2-40B4-BE49-F238E27FC236}">
                      <a16:creationId xmlns:a16="http://schemas.microsoft.com/office/drawing/2014/main" id="{7D097161-DFDE-9443-29E3-69574D27010B}"/>
                    </a:ext>
                  </a:extLst>
                </p:cNvPr>
                <p:cNvSpPr txBox="1"/>
                <p:nvPr/>
              </p:nvSpPr>
              <p:spPr>
                <a:xfrm>
                  <a:off x="569088" y="831074"/>
                  <a:ext cx="12081163" cy="508646"/>
                </a:xfrm>
                <a:prstGeom prst="rect">
                  <a:avLst/>
                </a:prstGeom>
                <a:noFill/>
              </p:spPr>
              <p:txBody>
                <a:bodyPr wrap="square">
                  <a:spAutoFit/>
                </a:bodyPr>
                <a:lstStyle/>
                <a:p>
                  <a:pPr lvl="1"/>
                  <a:r>
                    <a:rPr lang="pt-BR" dirty="0">
                      <a:solidFill>
                        <a:schemeClr val="bg2">
                          <a:lumMod val="25000"/>
                        </a:schemeClr>
                      </a:solidFill>
                    </a:rPr>
                    <a:t>Significado de quais controles serão agregados para reduzir alguns desses riscos.</a:t>
                  </a:r>
                  <a:endParaRPr lang="pt-BR" b="0" i="0" dirty="0">
                    <a:solidFill>
                      <a:schemeClr val="bg2">
                        <a:lumMod val="25000"/>
                      </a:schemeClr>
                    </a:solidFill>
                    <a:effectLst/>
                  </a:endParaRPr>
                </a:p>
              </p:txBody>
            </p:sp>
          </p:grpSp>
          <p:sp>
            <p:nvSpPr>
              <p:cNvPr id="16" name="Elipse 15">
                <a:extLst>
                  <a:ext uri="{FF2B5EF4-FFF2-40B4-BE49-F238E27FC236}">
                    <a16:creationId xmlns:a16="http://schemas.microsoft.com/office/drawing/2014/main" id="{835722D0-8315-C7D2-6D4A-357C5F8BDBD5}"/>
                  </a:ext>
                </a:extLst>
              </p:cNvPr>
              <p:cNvSpPr/>
              <p:nvPr/>
            </p:nvSpPr>
            <p:spPr>
              <a:xfrm>
                <a:off x="688170" y="329782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reto 16">
                <a:extLst>
                  <a:ext uri="{FF2B5EF4-FFF2-40B4-BE49-F238E27FC236}">
                    <a16:creationId xmlns:a16="http://schemas.microsoft.com/office/drawing/2014/main" id="{BDC95610-9DDE-F359-A3A5-7E74D385BEF8}"/>
                  </a:ext>
                </a:extLst>
              </p:cNvPr>
              <p:cNvCxnSpPr>
                <a:cxnSpLocks/>
              </p:cNvCxnSpPr>
              <p:nvPr/>
            </p:nvCxnSpPr>
            <p:spPr>
              <a:xfrm>
                <a:off x="906294" y="3756374"/>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eta: para a Direita 17">
                <a:extLst>
                  <a:ext uri="{FF2B5EF4-FFF2-40B4-BE49-F238E27FC236}">
                    <a16:creationId xmlns:a16="http://schemas.microsoft.com/office/drawing/2014/main" id="{50676793-BA5E-2853-8D2A-924180520DA1}"/>
                  </a:ext>
                </a:extLst>
              </p:cNvPr>
              <p:cNvSpPr/>
              <p:nvPr/>
            </p:nvSpPr>
            <p:spPr>
              <a:xfrm>
                <a:off x="827653" y="346148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95DBEF9A-C06F-DE47-29C8-5281532DC8B6}"/>
                  </a:ext>
                </a:extLst>
              </p:cNvPr>
              <p:cNvSpPr/>
              <p:nvPr/>
            </p:nvSpPr>
            <p:spPr>
              <a:xfrm>
                <a:off x="1372405" y="3299899"/>
                <a:ext cx="12438337" cy="65676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0" name="CaixaDeTexto 19">
                <a:extLst>
                  <a:ext uri="{FF2B5EF4-FFF2-40B4-BE49-F238E27FC236}">
                    <a16:creationId xmlns:a16="http://schemas.microsoft.com/office/drawing/2014/main" id="{74E43491-9CDF-0C36-E127-2876DA27F479}"/>
                  </a:ext>
                </a:extLst>
              </p:cNvPr>
              <p:cNvSpPr txBox="1"/>
              <p:nvPr/>
            </p:nvSpPr>
            <p:spPr>
              <a:xfrm>
                <a:off x="1019174" y="3352294"/>
                <a:ext cx="9626038" cy="508646"/>
              </a:xfrm>
              <a:prstGeom prst="rect">
                <a:avLst/>
              </a:prstGeom>
              <a:noFill/>
            </p:spPr>
            <p:txBody>
              <a:bodyPr wrap="square">
                <a:spAutoFit/>
              </a:bodyPr>
              <a:lstStyle/>
              <a:p>
                <a:pPr lvl="1"/>
                <a:r>
                  <a:rPr lang="pt-BR" b="0" i="0" dirty="0">
                    <a:solidFill>
                      <a:schemeClr val="bg2">
                        <a:lumMod val="25000"/>
                      </a:schemeClr>
                    </a:solidFill>
                    <a:effectLst/>
                  </a:rPr>
                  <a:t>Posse ou concordância de outros riscos.</a:t>
                </a:r>
              </a:p>
            </p:txBody>
          </p:sp>
          <p:grpSp>
            <p:nvGrpSpPr>
              <p:cNvPr id="21" name="Agrupar 20">
                <a:extLst>
                  <a:ext uri="{FF2B5EF4-FFF2-40B4-BE49-F238E27FC236}">
                    <a16:creationId xmlns:a16="http://schemas.microsoft.com/office/drawing/2014/main" id="{659CA698-B723-C3CD-C9AC-49C79CA6EC7D}"/>
                  </a:ext>
                </a:extLst>
              </p:cNvPr>
              <p:cNvGrpSpPr/>
              <p:nvPr/>
            </p:nvGrpSpPr>
            <p:grpSpPr>
              <a:xfrm>
                <a:off x="688170" y="3983496"/>
                <a:ext cx="13122567" cy="859061"/>
                <a:chOff x="357164" y="778805"/>
                <a:chExt cx="13122567" cy="859061"/>
              </a:xfrm>
            </p:grpSpPr>
            <p:grpSp>
              <p:nvGrpSpPr>
                <p:cNvPr id="28" name="Agrupar 27">
                  <a:extLst>
                    <a:ext uri="{FF2B5EF4-FFF2-40B4-BE49-F238E27FC236}">
                      <a16:creationId xmlns:a16="http://schemas.microsoft.com/office/drawing/2014/main" id="{623C13BB-3BBD-B735-F9C7-BC2246876AA6}"/>
                    </a:ext>
                  </a:extLst>
                </p:cNvPr>
                <p:cNvGrpSpPr/>
                <p:nvPr/>
              </p:nvGrpSpPr>
              <p:grpSpPr>
                <a:xfrm>
                  <a:off x="357164" y="778805"/>
                  <a:ext cx="454941" cy="859061"/>
                  <a:chOff x="357164" y="778805"/>
                  <a:chExt cx="454941" cy="859061"/>
                </a:xfrm>
              </p:grpSpPr>
              <p:sp>
                <p:nvSpPr>
                  <p:cNvPr id="31" name="Elipse 30">
                    <a:extLst>
                      <a:ext uri="{FF2B5EF4-FFF2-40B4-BE49-F238E27FC236}">
                        <a16:creationId xmlns:a16="http://schemas.microsoft.com/office/drawing/2014/main" id="{EC44170C-FF3C-4853-D99F-4192531BE1DE}"/>
                      </a:ext>
                    </a:extLst>
                  </p:cNvPr>
                  <p:cNvSpPr/>
                  <p:nvPr/>
                </p:nvSpPr>
                <p:spPr>
                  <a:xfrm>
                    <a:off x="357164" y="77880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reto 31">
                    <a:extLst>
                      <a:ext uri="{FF2B5EF4-FFF2-40B4-BE49-F238E27FC236}">
                        <a16:creationId xmlns:a16="http://schemas.microsoft.com/office/drawing/2014/main" id="{40E978B6-ABFC-415C-B112-87BEA5B921CF}"/>
                      </a:ext>
                    </a:extLst>
                  </p:cNvPr>
                  <p:cNvCxnSpPr>
                    <a:cxnSpLocks/>
                  </p:cNvCxnSpPr>
                  <p:nvPr/>
                </p:nvCxnSpPr>
                <p:spPr>
                  <a:xfrm>
                    <a:off x="575288" y="1227830"/>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Seta: para a Direita 32">
                    <a:extLst>
                      <a:ext uri="{FF2B5EF4-FFF2-40B4-BE49-F238E27FC236}">
                        <a16:creationId xmlns:a16="http://schemas.microsoft.com/office/drawing/2014/main" id="{F0ADFD57-B928-587E-DBDA-E91530BF8EE3}"/>
                      </a:ext>
                    </a:extLst>
                  </p:cNvPr>
                  <p:cNvSpPr/>
                  <p:nvPr/>
                </p:nvSpPr>
                <p:spPr>
                  <a:xfrm>
                    <a:off x="496647" y="94246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Retângulo: Cantos Arredondados 28">
                  <a:extLst>
                    <a:ext uri="{FF2B5EF4-FFF2-40B4-BE49-F238E27FC236}">
                      <a16:creationId xmlns:a16="http://schemas.microsoft.com/office/drawing/2014/main" id="{B30904B5-03BA-7B9F-88BC-9D90A75517A0}"/>
                    </a:ext>
                  </a:extLst>
                </p:cNvPr>
                <p:cNvSpPr/>
                <p:nvPr/>
              </p:nvSpPr>
              <p:spPr>
                <a:xfrm>
                  <a:off x="1041398" y="780880"/>
                  <a:ext cx="12438333" cy="65676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30" name="CaixaDeTexto 29">
                  <a:extLst>
                    <a:ext uri="{FF2B5EF4-FFF2-40B4-BE49-F238E27FC236}">
                      <a16:creationId xmlns:a16="http://schemas.microsoft.com/office/drawing/2014/main" id="{441770D0-582B-1EAE-B9A0-E1735B23F940}"/>
                    </a:ext>
                  </a:extLst>
                </p:cNvPr>
                <p:cNvSpPr txBox="1"/>
                <p:nvPr/>
              </p:nvSpPr>
              <p:spPr>
                <a:xfrm>
                  <a:off x="688168" y="833275"/>
                  <a:ext cx="9626038" cy="508646"/>
                </a:xfrm>
                <a:prstGeom prst="rect">
                  <a:avLst/>
                </a:prstGeom>
                <a:noFill/>
              </p:spPr>
              <p:txBody>
                <a:bodyPr wrap="square">
                  <a:spAutoFit/>
                </a:bodyPr>
                <a:lstStyle/>
                <a:p>
                  <a:pPr lvl="1"/>
                  <a:r>
                    <a:rPr lang="pt-BR" b="0" i="0" dirty="0">
                      <a:solidFill>
                        <a:schemeClr val="bg2">
                          <a:lumMod val="25000"/>
                        </a:schemeClr>
                      </a:solidFill>
                      <a:effectLst/>
                    </a:rPr>
                    <a:t>Ação de evitar outros riscos.</a:t>
                  </a:r>
                </a:p>
              </p:txBody>
            </p:sp>
          </p:grpSp>
          <p:grpSp>
            <p:nvGrpSpPr>
              <p:cNvPr id="22" name="Agrupar 21">
                <a:extLst>
                  <a:ext uri="{FF2B5EF4-FFF2-40B4-BE49-F238E27FC236}">
                    <a16:creationId xmlns:a16="http://schemas.microsoft.com/office/drawing/2014/main" id="{1CF9B413-D538-772F-9E62-4519925A65E1}"/>
                  </a:ext>
                </a:extLst>
              </p:cNvPr>
              <p:cNvGrpSpPr/>
              <p:nvPr/>
            </p:nvGrpSpPr>
            <p:grpSpPr>
              <a:xfrm>
                <a:off x="688170" y="4669424"/>
                <a:ext cx="13122567" cy="658840"/>
                <a:chOff x="357164" y="769280"/>
                <a:chExt cx="13122567" cy="658840"/>
              </a:xfrm>
            </p:grpSpPr>
            <p:grpSp>
              <p:nvGrpSpPr>
                <p:cNvPr id="23" name="Agrupar 22">
                  <a:extLst>
                    <a:ext uri="{FF2B5EF4-FFF2-40B4-BE49-F238E27FC236}">
                      <a16:creationId xmlns:a16="http://schemas.microsoft.com/office/drawing/2014/main" id="{D761AAF6-FAAD-761C-33A5-FE7F0636EBC5}"/>
                    </a:ext>
                  </a:extLst>
                </p:cNvPr>
                <p:cNvGrpSpPr/>
                <p:nvPr/>
              </p:nvGrpSpPr>
              <p:grpSpPr>
                <a:xfrm>
                  <a:off x="357164" y="769280"/>
                  <a:ext cx="454941" cy="454941"/>
                  <a:chOff x="357164" y="769280"/>
                  <a:chExt cx="454941" cy="454941"/>
                </a:xfrm>
              </p:grpSpPr>
              <p:sp>
                <p:nvSpPr>
                  <p:cNvPr id="26" name="Elipse 25">
                    <a:extLst>
                      <a:ext uri="{FF2B5EF4-FFF2-40B4-BE49-F238E27FC236}">
                        <a16:creationId xmlns:a16="http://schemas.microsoft.com/office/drawing/2014/main" id="{77529F4A-00BC-A170-9262-D2A2D2829984}"/>
                      </a:ext>
                    </a:extLst>
                  </p:cNvPr>
                  <p:cNvSpPr/>
                  <p:nvPr/>
                </p:nvSpPr>
                <p:spPr>
                  <a:xfrm>
                    <a:off x="357164" y="769280"/>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EDD7A4AE-D247-A4B1-C66C-3341D3452617}"/>
                      </a:ext>
                    </a:extLst>
                  </p:cNvPr>
                  <p:cNvSpPr/>
                  <p:nvPr/>
                </p:nvSpPr>
                <p:spPr>
                  <a:xfrm>
                    <a:off x="496647" y="932941"/>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4" name="Retângulo: Cantos Arredondados 23">
                  <a:extLst>
                    <a:ext uri="{FF2B5EF4-FFF2-40B4-BE49-F238E27FC236}">
                      <a16:creationId xmlns:a16="http://schemas.microsoft.com/office/drawing/2014/main" id="{D409A2A5-DED7-F6D2-F943-4A1500D77FAD}"/>
                    </a:ext>
                  </a:extLst>
                </p:cNvPr>
                <p:cNvSpPr/>
                <p:nvPr/>
              </p:nvSpPr>
              <p:spPr>
                <a:xfrm>
                  <a:off x="1041398" y="771355"/>
                  <a:ext cx="12438333" cy="65676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5" name="CaixaDeTexto 24">
                  <a:extLst>
                    <a:ext uri="{FF2B5EF4-FFF2-40B4-BE49-F238E27FC236}">
                      <a16:creationId xmlns:a16="http://schemas.microsoft.com/office/drawing/2014/main" id="{B1E415CF-032D-5A1D-720B-38E72D878199}"/>
                    </a:ext>
                  </a:extLst>
                </p:cNvPr>
                <p:cNvSpPr txBox="1"/>
                <p:nvPr/>
              </p:nvSpPr>
              <p:spPr>
                <a:xfrm>
                  <a:off x="688168" y="823750"/>
                  <a:ext cx="9626038" cy="508646"/>
                </a:xfrm>
                <a:prstGeom prst="rect">
                  <a:avLst/>
                </a:prstGeom>
                <a:noFill/>
              </p:spPr>
              <p:txBody>
                <a:bodyPr wrap="square">
                  <a:spAutoFit/>
                </a:bodyPr>
                <a:lstStyle/>
                <a:p>
                  <a:pPr lvl="1"/>
                  <a:r>
                    <a:rPr lang="pt-BR" b="0" i="0" dirty="0">
                      <a:solidFill>
                        <a:schemeClr val="bg2">
                          <a:lumMod val="25000"/>
                        </a:schemeClr>
                      </a:solidFill>
                      <a:effectLst/>
                    </a:rPr>
                    <a:t>Mudança de quaisquer desses riscos a outros agentes.</a:t>
                  </a:r>
                </a:p>
              </p:txBody>
            </p:sp>
          </p:grpSp>
        </p:grpSp>
        <p:sp>
          <p:nvSpPr>
            <p:cNvPr id="10" name="Elipse 9">
              <a:extLst>
                <a:ext uri="{FF2B5EF4-FFF2-40B4-BE49-F238E27FC236}">
                  <a16:creationId xmlns:a16="http://schemas.microsoft.com/office/drawing/2014/main" id="{873B3332-B14D-3B40-C000-3E8F86CB9009}"/>
                </a:ext>
              </a:extLst>
            </p:cNvPr>
            <p:cNvSpPr/>
            <p:nvPr/>
          </p:nvSpPr>
          <p:spPr>
            <a:xfrm>
              <a:off x="996474" y="539124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FE79F6F9-AF71-96E6-D967-85DD48D294EC}"/>
                </a:ext>
              </a:extLst>
            </p:cNvPr>
            <p:cNvSpPr/>
            <p:nvPr/>
          </p:nvSpPr>
          <p:spPr>
            <a:xfrm>
              <a:off x="1135957" y="555490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80C90EC1-FF4A-C088-E96B-33FCBA6919D7}"/>
                </a:ext>
              </a:extLst>
            </p:cNvPr>
            <p:cNvSpPr/>
            <p:nvPr/>
          </p:nvSpPr>
          <p:spPr>
            <a:xfrm>
              <a:off x="1680709" y="5393322"/>
              <a:ext cx="12432373" cy="65676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3" name="CaixaDeTexto 12">
              <a:extLst>
                <a:ext uri="{FF2B5EF4-FFF2-40B4-BE49-F238E27FC236}">
                  <a16:creationId xmlns:a16="http://schemas.microsoft.com/office/drawing/2014/main" id="{A4C4F633-95A2-603C-D5C6-EA681E86870F}"/>
                </a:ext>
              </a:extLst>
            </p:cNvPr>
            <p:cNvSpPr txBox="1"/>
            <p:nvPr/>
          </p:nvSpPr>
          <p:spPr>
            <a:xfrm>
              <a:off x="1327478" y="5445718"/>
              <a:ext cx="9626039" cy="508646"/>
            </a:xfrm>
            <a:prstGeom prst="rect">
              <a:avLst/>
            </a:prstGeom>
            <a:noFill/>
          </p:spPr>
          <p:txBody>
            <a:bodyPr wrap="square">
              <a:spAutoFit/>
            </a:bodyPr>
            <a:lstStyle/>
            <a:p>
              <a:pPr lvl="1"/>
              <a:r>
                <a:rPr lang="pt-BR" dirty="0">
                  <a:solidFill>
                    <a:schemeClr val="bg2">
                      <a:lumMod val="25000"/>
                    </a:schemeClr>
                  </a:solidFill>
                </a:rPr>
                <a:t>Significado de um plano de tratamento do risco.</a:t>
              </a:r>
            </a:p>
          </p:txBody>
        </p:sp>
        <p:cxnSp>
          <p:nvCxnSpPr>
            <p:cNvPr id="14" name="Conector reto 13">
              <a:extLst>
                <a:ext uri="{FF2B5EF4-FFF2-40B4-BE49-F238E27FC236}">
                  <a16:creationId xmlns:a16="http://schemas.microsoft.com/office/drawing/2014/main" id="{EB8CA4B6-C5B9-E460-26B2-C98A75D93AEB}"/>
                </a:ext>
              </a:extLst>
            </p:cNvPr>
            <p:cNvCxnSpPr>
              <a:cxnSpLocks/>
            </p:cNvCxnSpPr>
            <p:nvPr/>
          </p:nvCxnSpPr>
          <p:spPr>
            <a:xfrm>
              <a:off x="1230144" y="5070696"/>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48769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Comunicação do risco</a:t>
            </a:r>
          </a:p>
        </p:txBody>
      </p:sp>
      <p:sp>
        <p:nvSpPr>
          <p:cNvPr id="4" name="CaixaDeTexto 3">
            <a:extLst>
              <a:ext uri="{FF2B5EF4-FFF2-40B4-BE49-F238E27FC236}">
                <a16:creationId xmlns:a16="http://schemas.microsoft.com/office/drawing/2014/main" id="{DEDCAAA3-9F4D-D6FB-F11F-338C977A6003}"/>
              </a:ext>
            </a:extLst>
          </p:cNvPr>
          <p:cNvSpPr txBox="1"/>
          <p:nvPr/>
        </p:nvSpPr>
        <p:spPr>
          <a:xfrm>
            <a:off x="5349082" y="2146979"/>
            <a:ext cx="5908902" cy="341632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Comunicação do risco envolve atividades sucessivas e troca de avisos entre tomadores de decisão e funcionários.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Escopo: garantir troca ou compartilhamento de informações entre tomadores de decisão e intervenientes.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Entradas: informações sobre riscos obtidas das atividades de gestão de riscos e segurança da informação.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Resultado: compreensão mútua contínua, acordos sobre o gerenciamento de riscos.</a:t>
            </a:r>
          </a:p>
        </p:txBody>
      </p:sp>
      <p:pic>
        <p:nvPicPr>
          <p:cNvPr id="3" name="Imagem 2">
            <a:extLst>
              <a:ext uri="{FF2B5EF4-FFF2-40B4-BE49-F238E27FC236}">
                <a16:creationId xmlns:a16="http://schemas.microsoft.com/office/drawing/2014/main" id="{1708737A-5880-29EB-F37E-F7E983BE8E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02786" y="2127671"/>
            <a:ext cx="4151729" cy="2856389"/>
          </a:xfrm>
          <a:prstGeom prst="rect">
            <a:avLst/>
          </a:prstGeom>
        </p:spPr>
      </p:pic>
      <p:sp>
        <p:nvSpPr>
          <p:cNvPr id="5" name="CaixaDeTexto 4">
            <a:extLst>
              <a:ext uri="{FF2B5EF4-FFF2-40B4-BE49-F238E27FC236}">
                <a16:creationId xmlns:a16="http://schemas.microsoft.com/office/drawing/2014/main" id="{2687D44D-83A5-157F-9951-B755DE32BF77}"/>
              </a:ext>
            </a:extLst>
          </p:cNvPr>
          <p:cNvSpPr txBox="1"/>
          <p:nvPr/>
        </p:nvSpPr>
        <p:spPr>
          <a:xfrm>
            <a:off x="1019175" y="4984060"/>
            <a:ext cx="3116273" cy="307777"/>
          </a:xfrm>
          <a:prstGeom prst="rect">
            <a:avLst/>
          </a:prstGeom>
          <a:noFill/>
        </p:spPr>
        <p:txBody>
          <a:bodyPr wrap="square">
            <a:spAutoFit/>
          </a:bodyPr>
          <a:lstStyle/>
          <a:p>
            <a:r>
              <a:rPr lang="pt-BR" sz="1400" dirty="0">
                <a:effectLst/>
              </a:rPr>
              <a:t>Comunicação.</a:t>
            </a:r>
            <a:endParaRPr lang="pt-BR" sz="1400" dirty="0"/>
          </a:p>
        </p:txBody>
      </p:sp>
      <p:cxnSp>
        <p:nvCxnSpPr>
          <p:cNvPr id="6" name="Conector reto 5">
            <a:extLst>
              <a:ext uri="{FF2B5EF4-FFF2-40B4-BE49-F238E27FC236}">
                <a16:creationId xmlns:a16="http://schemas.microsoft.com/office/drawing/2014/main" id="{166B9F49-3F50-FD6F-5EA1-602848544DFD}"/>
              </a:ext>
            </a:extLst>
          </p:cNvPr>
          <p:cNvCxnSpPr>
            <a:cxnSpLocks/>
          </p:cNvCxnSpPr>
          <p:nvPr/>
        </p:nvCxnSpPr>
        <p:spPr>
          <a:xfrm>
            <a:off x="1112317" y="5291837"/>
            <a:ext cx="353588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2567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Comunicação do risco</a:t>
            </a:r>
          </a:p>
        </p:txBody>
      </p:sp>
      <p:graphicFrame>
        <p:nvGraphicFramePr>
          <p:cNvPr id="5" name="Diagrama 4">
            <a:extLst>
              <a:ext uri="{FF2B5EF4-FFF2-40B4-BE49-F238E27FC236}">
                <a16:creationId xmlns:a16="http://schemas.microsoft.com/office/drawing/2014/main" id="{5AA4051C-41E6-CC6D-4734-5133A853BA13}"/>
              </a:ext>
            </a:extLst>
          </p:cNvPr>
          <p:cNvGraphicFramePr/>
          <p:nvPr>
            <p:extLst>
              <p:ext uri="{D42A27DB-BD31-4B8C-83A1-F6EECF244321}">
                <p14:modId xmlns:p14="http://schemas.microsoft.com/office/powerpoint/2010/main" val="2933788182"/>
              </p:ext>
            </p:extLst>
          </p:nvPr>
        </p:nvGraphicFramePr>
        <p:xfrm>
          <a:off x="4314824" y="2200276"/>
          <a:ext cx="7019926" cy="3609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agem 13" descr="Tela de celular com publicação numa rede social&#10;&#10;Descrição gerada automaticamente com confiança baixa">
            <a:extLst>
              <a:ext uri="{FF2B5EF4-FFF2-40B4-BE49-F238E27FC236}">
                <a16:creationId xmlns:a16="http://schemas.microsoft.com/office/drawing/2014/main" id="{1DB42073-3201-5DCE-9F7D-64AA1B4F766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247775" y="2858453"/>
            <a:ext cx="2552700" cy="17230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565275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A6006FC-3926-2A80-5AB0-7219EB6C1DD0}"/>
              </a:ext>
            </a:extLst>
          </p:cNvPr>
          <p:cNvSpPr>
            <a:spLocks noGrp="1"/>
          </p:cNvSpPr>
          <p:nvPr>
            <p:ph type="body" sz="quarter" idx="10"/>
          </p:nvPr>
        </p:nvSpPr>
        <p:spPr/>
        <p:txBody>
          <a:bodyPr/>
          <a:lstStyle/>
          <a:p>
            <a:r>
              <a:rPr lang="pt-BR" dirty="0"/>
              <a:t>Processo da gestão de riscos</a:t>
            </a:r>
          </a:p>
        </p:txBody>
      </p:sp>
      <p:sp>
        <p:nvSpPr>
          <p:cNvPr id="7" name="Espaço Reservado para Texto 26">
            <a:extLst>
              <a:ext uri="{FF2B5EF4-FFF2-40B4-BE49-F238E27FC236}">
                <a16:creationId xmlns:a16="http://schemas.microsoft.com/office/drawing/2014/main" id="{097D1DC3-13BF-B42F-0CD3-59F970B2EF56}"/>
              </a:ext>
            </a:extLst>
          </p:cNvPr>
          <p:cNvSpPr txBox="1">
            <a:spLocks/>
          </p:cNvSpPr>
          <p:nvPr/>
        </p:nvSpPr>
        <p:spPr>
          <a:xfrm>
            <a:off x="1019175" y="1169987"/>
            <a:ext cx="96583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Monitoramento e revisão do risco</a:t>
            </a:r>
          </a:p>
        </p:txBody>
      </p:sp>
      <p:sp>
        <p:nvSpPr>
          <p:cNvPr id="4" name="CaixaDeTexto 3">
            <a:extLst>
              <a:ext uri="{FF2B5EF4-FFF2-40B4-BE49-F238E27FC236}">
                <a16:creationId xmlns:a16="http://schemas.microsoft.com/office/drawing/2014/main" id="{DEDCAAA3-9F4D-D6FB-F11F-338C977A6003}"/>
              </a:ext>
            </a:extLst>
          </p:cNvPr>
          <p:cNvSpPr txBox="1"/>
          <p:nvPr/>
        </p:nvSpPr>
        <p:spPr>
          <a:xfrm>
            <a:off x="973364" y="1996202"/>
            <a:ext cx="10153650"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Monitoramento e revisão do risco: conjunto de atividades executadas que envolvem monitoramento de diversos fatores de risco.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Processo dividido em dois subprocessos.</a:t>
            </a:r>
          </a:p>
        </p:txBody>
      </p:sp>
      <p:pic>
        <p:nvPicPr>
          <p:cNvPr id="17" name="Gráfico 16" descr="Área de Transferência com preenchimento sólido">
            <a:extLst>
              <a:ext uri="{FF2B5EF4-FFF2-40B4-BE49-F238E27FC236}">
                <a16:creationId xmlns:a16="http://schemas.microsoft.com/office/drawing/2014/main" id="{53ABF6CE-6297-5B3B-212E-99D55384D1D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21705" y="4902916"/>
            <a:ext cx="409314" cy="409314"/>
          </a:xfrm>
          <a:prstGeom prst="rect">
            <a:avLst/>
          </a:prstGeom>
        </p:spPr>
      </p:pic>
      <p:sp>
        <p:nvSpPr>
          <p:cNvPr id="3" name="Retângulo: Cantos Arredondados 2">
            <a:extLst>
              <a:ext uri="{FF2B5EF4-FFF2-40B4-BE49-F238E27FC236}">
                <a16:creationId xmlns:a16="http://schemas.microsoft.com/office/drawing/2014/main" id="{F360F9EC-BC86-830A-0E05-948896C4CAD4}"/>
              </a:ext>
            </a:extLst>
          </p:cNvPr>
          <p:cNvSpPr/>
          <p:nvPr/>
        </p:nvSpPr>
        <p:spPr>
          <a:xfrm>
            <a:off x="2951032" y="3947746"/>
            <a:ext cx="2837357" cy="1351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Cantos Arredondados 4">
            <a:extLst>
              <a:ext uri="{FF2B5EF4-FFF2-40B4-BE49-F238E27FC236}">
                <a16:creationId xmlns:a16="http://schemas.microsoft.com/office/drawing/2014/main" id="{60A459F0-AAA9-8943-69AA-25F5F5412D25}"/>
              </a:ext>
            </a:extLst>
          </p:cNvPr>
          <p:cNvSpPr/>
          <p:nvPr/>
        </p:nvSpPr>
        <p:spPr>
          <a:xfrm>
            <a:off x="6096000" y="3960980"/>
            <a:ext cx="2837357" cy="135125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3B09F25-3B30-094C-E25F-F4A8E219324E}"/>
              </a:ext>
            </a:extLst>
          </p:cNvPr>
          <p:cNvSpPr txBox="1"/>
          <p:nvPr/>
        </p:nvSpPr>
        <p:spPr>
          <a:xfrm>
            <a:off x="2951032" y="4313439"/>
            <a:ext cx="2702801" cy="646331"/>
          </a:xfrm>
          <a:prstGeom prst="rect">
            <a:avLst/>
          </a:prstGeom>
          <a:noFill/>
        </p:spPr>
        <p:txBody>
          <a:bodyPr wrap="square">
            <a:spAutoFit/>
          </a:bodyPr>
          <a:lstStyle/>
          <a:p>
            <a:pPr algn="ctr"/>
            <a:r>
              <a:rPr lang="pt-BR" b="1" dirty="0"/>
              <a:t>Monitoramento e revisão dos fatores de risco.</a:t>
            </a:r>
          </a:p>
        </p:txBody>
      </p:sp>
      <p:sp>
        <p:nvSpPr>
          <p:cNvPr id="11" name="CaixaDeTexto 10">
            <a:extLst>
              <a:ext uri="{FF2B5EF4-FFF2-40B4-BE49-F238E27FC236}">
                <a16:creationId xmlns:a16="http://schemas.microsoft.com/office/drawing/2014/main" id="{AA2986CB-6F5D-EA47-6F63-3951461D3AB6}"/>
              </a:ext>
            </a:extLst>
          </p:cNvPr>
          <p:cNvSpPr txBox="1"/>
          <p:nvPr/>
        </p:nvSpPr>
        <p:spPr>
          <a:xfrm>
            <a:off x="6230556" y="4208848"/>
            <a:ext cx="2702801" cy="923330"/>
          </a:xfrm>
          <a:prstGeom prst="rect">
            <a:avLst/>
          </a:prstGeom>
          <a:noFill/>
        </p:spPr>
        <p:txBody>
          <a:bodyPr wrap="square">
            <a:spAutoFit/>
          </a:bodyPr>
          <a:lstStyle/>
          <a:p>
            <a:pPr algn="ctr"/>
            <a:r>
              <a:rPr lang="pt-BR" b="1" dirty="0"/>
              <a:t>Monitoramento, revisão e melhoria da gestão de riscos.</a:t>
            </a:r>
          </a:p>
        </p:txBody>
      </p:sp>
    </p:spTree>
    <p:extLst>
      <p:ext uri="{BB962C8B-B14F-4D97-AF65-F5344CB8AC3E}">
        <p14:creationId xmlns:p14="http://schemas.microsoft.com/office/powerpoint/2010/main" val="9845838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600A0B9-59C7-6A50-D592-E16ED128BAD5}"/>
              </a:ext>
            </a:extLst>
          </p:cNvPr>
          <p:cNvSpPr>
            <a:spLocks noGrp="1"/>
          </p:cNvSpPr>
          <p:nvPr>
            <p:ph type="body" sz="quarter" idx="4294967295"/>
          </p:nvPr>
        </p:nvSpPr>
        <p:spPr>
          <a:xfrm>
            <a:off x="1019175" y="592138"/>
            <a:ext cx="10126654" cy="517525"/>
          </a:xfrm>
          <a:prstGeom prst="rect">
            <a:avLst/>
          </a:prstGeom>
        </p:spPr>
        <p:txBody>
          <a:bodyPr/>
          <a:lstStyle/>
          <a:p>
            <a:pPr marL="0" indent="0">
              <a:buNone/>
            </a:pPr>
            <a:r>
              <a:rPr lang="pt-BR" sz="3200"/>
              <a:t>Componentes adaptados</a:t>
            </a:r>
          </a:p>
        </p:txBody>
      </p:sp>
      <p:sp>
        <p:nvSpPr>
          <p:cNvPr id="7" name="CaixaDeTexto 6">
            <a:extLst>
              <a:ext uri="{FF2B5EF4-FFF2-40B4-BE49-F238E27FC236}">
                <a16:creationId xmlns:a16="http://schemas.microsoft.com/office/drawing/2014/main" id="{4C711C4C-6393-E82A-AF57-C33D84608C98}"/>
              </a:ext>
            </a:extLst>
          </p:cNvPr>
          <p:cNvSpPr txBox="1"/>
          <p:nvPr/>
        </p:nvSpPr>
        <p:spPr>
          <a:xfrm>
            <a:off x="1019174" y="1368108"/>
            <a:ext cx="10126655" cy="2854712"/>
          </a:xfrm>
          <a:prstGeom prst="rect">
            <a:avLst/>
          </a:prstGeom>
          <a:noFill/>
        </p:spPr>
        <p:txBody>
          <a:bodyPr wrap="square" rtlCol="0">
            <a:spAutoFit/>
          </a:bodyPr>
          <a:lstStyle/>
          <a:p>
            <a:r>
              <a:rPr lang="pt-BR" dirty="0">
                <a:solidFill>
                  <a:schemeClr val="bg2">
                    <a:lumMod val="25000"/>
                  </a:schemeClr>
                </a:solidFill>
              </a:rPr>
              <a:t>Os componentes a seguir foram adaptados pensando na agilidade do desenvolvimento desse material.</a:t>
            </a:r>
          </a:p>
          <a:p>
            <a:endParaRPr lang="pt-BR" dirty="0">
              <a:solidFill>
                <a:schemeClr val="bg2">
                  <a:lumMod val="25000"/>
                </a:schemeClr>
              </a:solidFill>
            </a:endParaRPr>
          </a:p>
          <a:p>
            <a:r>
              <a:rPr lang="pt-BR" dirty="0">
                <a:solidFill>
                  <a:schemeClr val="bg2">
                    <a:lumMod val="25000"/>
                  </a:schemeClr>
                </a:solidFill>
              </a:rPr>
              <a:t>Nos próximos slides você contará com uma série de componentes disponíveis para inserção no material. Você pode utiliza-los em qualquer parte dentro do conteúdo dos seus módulos, mas preze pelo padrão dos componentes, </a:t>
            </a:r>
            <a:r>
              <a:rPr lang="pt-BR" b="1" dirty="0">
                <a:solidFill>
                  <a:schemeClr val="tx2"/>
                </a:solidFill>
              </a:rPr>
              <a:t>não alterando formato, cores e fonte</a:t>
            </a:r>
            <a:r>
              <a:rPr lang="pt-BR" dirty="0">
                <a:solidFill>
                  <a:schemeClr val="bg2">
                    <a:lumMod val="25000"/>
                  </a:schemeClr>
                </a:solidFill>
              </a:rPr>
              <a:t>. </a:t>
            </a:r>
          </a:p>
          <a:p>
            <a:endParaRPr lang="pt-BR" dirty="0">
              <a:solidFill>
                <a:schemeClr val="bg2">
                  <a:lumMod val="25000"/>
                </a:schemeClr>
              </a:solidFill>
            </a:endParaRPr>
          </a:p>
          <a:p>
            <a:r>
              <a:rPr lang="pt-BR" dirty="0">
                <a:solidFill>
                  <a:schemeClr val="bg2">
                    <a:lumMod val="25000"/>
                  </a:schemeClr>
                </a:solidFill>
              </a:rPr>
              <a:t>Para aumentar o componente na tela preservando a proporção, pressione </a:t>
            </a:r>
            <a:r>
              <a:rPr lang="pt-BR" b="1" dirty="0">
                <a:solidFill>
                  <a:schemeClr val="tx2"/>
                </a:solidFill>
              </a:rPr>
              <a:t>SHIFT + arraste</a:t>
            </a:r>
            <a:r>
              <a:rPr lang="pt-BR" dirty="0">
                <a:solidFill>
                  <a:schemeClr val="bg2">
                    <a:lumMod val="25000"/>
                  </a:schemeClr>
                </a:solidFill>
              </a:rPr>
              <a:t>. </a:t>
            </a:r>
          </a:p>
          <a:p>
            <a:endParaRPr lang="pt-BR" dirty="0">
              <a:solidFill>
                <a:schemeClr val="bg2">
                  <a:lumMod val="25000"/>
                </a:schemeClr>
              </a:solidFill>
            </a:endParaRPr>
          </a:p>
          <a:p>
            <a:r>
              <a:rPr lang="pt-BR" b="1" dirty="0">
                <a:solidFill>
                  <a:schemeClr val="tx2"/>
                </a:solidFill>
              </a:rPr>
              <a:t>Esta seção NÃO deve ser excluída após o seu desenvolvimento</a:t>
            </a:r>
            <a:r>
              <a:rPr lang="pt-BR" dirty="0">
                <a:solidFill>
                  <a:schemeClr val="tx2"/>
                </a:solidFill>
              </a:rPr>
              <a:t>.</a:t>
            </a:r>
          </a:p>
          <a:p>
            <a:endParaRPr lang="pt-BR" dirty="0">
              <a:solidFill>
                <a:schemeClr val="bg2">
                  <a:lumMod val="25000"/>
                </a:schemeClr>
              </a:solidFill>
            </a:endParaRPr>
          </a:p>
        </p:txBody>
      </p:sp>
    </p:spTree>
    <p:extLst>
      <p:ext uri="{BB962C8B-B14F-4D97-AF65-F5344CB8AC3E}">
        <p14:creationId xmlns:p14="http://schemas.microsoft.com/office/powerpoint/2010/main" val="33303446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26">
            <a:extLst>
              <a:ext uri="{FF2B5EF4-FFF2-40B4-BE49-F238E27FC236}">
                <a16:creationId xmlns:a16="http://schemas.microsoft.com/office/drawing/2014/main" id="{5667B90D-098D-C13B-99DD-50758B703DD7}"/>
              </a:ext>
            </a:extLst>
          </p:cNvPr>
          <p:cNvSpPr txBox="1">
            <a:spLocks/>
          </p:cNvSpPr>
          <p:nvPr/>
        </p:nvSpPr>
        <p:spPr>
          <a:xfrm>
            <a:off x="1029217" y="1359858"/>
            <a:ext cx="3613150"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Subtítulo</a:t>
            </a:r>
          </a:p>
        </p:txBody>
      </p:sp>
      <p:grpSp>
        <p:nvGrpSpPr>
          <p:cNvPr id="19" name="Agrupar 18">
            <a:extLst>
              <a:ext uri="{FF2B5EF4-FFF2-40B4-BE49-F238E27FC236}">
                <a16:creationId xmlns:a16="http://schemas.microsoft.com/office/drawing/2014/main" id="{A98AC5B1-459D-F528-18C4-76FCA5587EE3}"/>
              </a:ext>
            </a:extLst>
          </p:cNvPr>
          <p:cNvGrpSpPr/>
          <p:nvPr/>
        </p:nvGrpSpPr>
        <p:grpSpPr>
          <a:xfrm>
            <a:off x="369164" y="591096"/>
            <a:ext cx="7374720" cy="517525"/>
            <a:chOff x="369164" y="591096"/>
            <a:chExt cx="7374720" cy="517525"/>
          </a:xfrm>
        </p:grpSpPr>
        <p:sp>
          <p:nvSpPr>
            <p:cNvPr id="16" name="Espaço Reservado para Texto 5">
              <a:extLst>
                <a:ext uri="{FF2B5EF4-FFF2-40B4-BE49-F238E27FC236}">
                  <a16:creationId xmlns:a16="http://schemas.microsoft.com/office/drawing/2014/main" id="{3B1F6920-E562-F1F3-3816-9C192FC7A955}"/>
                </a:ext>
              </a:extLst>
            </p:cNvPr>
            <p:cNvSpPr txBox="1">
              <a:spLocks/>
            </p:cNvSpPr>
            <p:nvPr/>
          </p:nvSpPr>
          <p:spPr>
            <a:xfrm>
              <a:off x="1029217" y="591096"/>
              <a:ext cx="6714667" cy="517525"/>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3200" dirty="0">
                  <a:solidFill>
                    <a:schemeClr val="tx1"/>
                  </a:solidFill>
                </a:rPr>
                <a:t>Título de Núcleo Conceitual</a:t>
              </a:r>
            </a:p>
          </p:txBody>
        </p:sp>
        <p:cxnSp>
          <p:nvCxnSpPr>
            <p:cNvPr id="17" name="Conector reto 16">
              <a:extLst>
                <a:ext uri="{FF2B5EF4-FFF2-40B4-BE49-F238E27FC236}">
                  <a16:creationId xmlns:a16="http://schemas.microsoft.com/office/drawing/2014/main" id="{C86C2985-DF99-0868-8CEC-EC8C41523EC9}"/>
                </a:ext>
              </a:extLst>
            </p:cNvPr>
            <p:cNvCxnSpPr>
              <a:cxnSpLocks/>
            </p:cNvCxnSpPr>
            <p:nvPr/>
          </p:nvCxnSpPr>
          <p:spPr>
            <a:xfrm>
              <a:off x="369164" y="850582"/>
              <a:ext cx="506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Agrupar 1">
            <a:extLst>
              <a:ext uri="{FF2B5EF4-FFF2-40B4-BE49-F238E27FC236}">
                <a16:creationId xmlns:a16="http://schemas.microsoft.com/office/drawing/2014/main" id="{2F50667F-B264-5A1D-1A7D-B0C7E9D2736C}"/>
              </a:ext>
            </a:extLst>
          </p:cNvPr>
          <p:cNvGrpSpPr/>
          <p:nvPr/>
        </p:nvGrpSpPr>
        <p:grpSpPr>
          <a:xfrm>
            <a:off x="12677739" y="1691059"/>
            <a:ext cx="3543790" cy="1904167"/>
            <a:chOff x="12639639" y="382815"/>
            <a:chExt cx="3543790" cy="1904167"/>
          </a:xfrm>
        </p:grpSpPr>
        <p:sp>
          <p:nvSpPr>
            <p:cNvPr id="4" name="Balão de Fala: Retângulo 3">
              <a:extLst>
                <a:ext uri="{FF2B5EF4-FFF2-40B4-BE49-F238E27FC236}">
                  <a16:creationId xmlns:a16="http://schemas.microsoft.com/office/drawing/2014/main" id="{B1791738-DFEC-B54B-4BE7-D93B0F56E3F2}"/>
                </a:ext>
              </a:extLst>
            </p:cNvPr>
            <p:cNvSpPr/>
            <p:nvPr/>
          </p:nvSpPr>
          <p:spPr>
            <a:xfrm rot="5400000">
              <a:off x="13459450" y="-436996"/>
              <a:ext cx="190416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4E4DED0D-BF70-27FA-9569-813B9D4CA885}"/>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Não altere a fonte e o tamanho da fonte que utilizar. </a:t>
              </a:r>
            </a:p>
            <a:p>
              <a:pPr marL="285750" indent="-285750">
                <a:buFont typeface="Arial" panose="020B0604020202020204" pitchFamily="34" charset="0"/>
                <a:buChar char="•"/>
              </a:pPr>
              <a:r>
                <a:rPr lang="pt-BR" sz="1400">
                  <a:solidFill>
                    <a:schemeClr val="bg1"/>
                  </a:solidFill>
                </a:rPr>
                <a:t>Atenção: Todo </a:t>
              </a:r>
              <a:r>
                <a:rPr lang="pt-BR" sz="1400" b="1">
                  <a:solidFill>
                    <a:schemeClr val="bg1"/>
                  </a:solidFill>
                </a:rPr>
                <a:t>título de núcleo conceitual </a:t>
              </a:r>
              <a:r>
                <a:rPr lang="pt-BR" sz="1400">
                  <a:solidFill>
                    <a:schemeClr val="bg1"/>
                  </a:solidFill>
                </a:rPr>
                <a:t>é composto do título + tracinho à esquerda. </a:t>
              </a:r>
            </a:p>
          </p:txBody>
        </p:sp>
      </p:grpSp>
      <p:grpSp>
        <p:nvGrpSpPr>
          <p:cNvPr id="12" name="Agrupar 11">
            <a:extLst>
              <a:ext uri="{FF2B5EF4-FFF2-40B4-BE49-F238E27FC236}">
                <a16:creationId xmlns:a16="http://schemas.microsoft.com/office/drawing/2014/main" id="{72941CFC-217C-D6B1-CF9A-BDD09DC7E632}"/>
              </a:ext>
            </a:extLst>
          </p:cNvPr>
          <p:cNvGrpSpPr/>
          <p:nvPr/>
        </p:nvGrpSpPr>
        <p:grpSpPr>
          <a:xfrm>
            <a:off x="12677738" y="193040"/>
            <a:ext cx="3543790" cy="1373961"/>
            <a:chOff x="12639639" y="382815"/>
            <a:chExt cx="3543790" cy="1373961"/>
          </a:xfrm>
        </p:grpSpPr>
        <p:sp>
          <p:nvSpPr>
            <p:cNvPr id="13" name="Balão de Fala: Retângulo 12">
              <a:extLst>
                <a:ext uri="{FF2B5EF4-FFF2-40B4-BE49-F238E27FC236}">
                  <a16:creationId xmlns:a16="http://schemas.microsoft.com/office/drawing/2014/main" id="{F04C13A3-B3F3-F411-075F-4E276CD7370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380DBE0B-EA6D-6B9A-1059-73C817A806C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Título de núcleo conceitual e subtítulo. </a:t>
              </a:r>
            </a:p>
          </p:txBody>
        </p:sp>
      </p:grpSp>
      <p:sp>
        <p:nvSpPr>
          <p:cNvPr id="20" name="CaixaDeTexto 19">
            <a:extLst>
              <a:ext uri="{FF2B5EF4-FFF2-40B4-BE49-F238E27FC236}">
                <a16:creationId xmlns:a16="http://schemas.microsoft.com/office/drawing/2014/main" id="{4812611C-E69A-CC1D-5E25-86F3666882E7}"/>
              </a:ext>
            </a:extLst>
          </p:cNvPr>
          <p:cNvSpPr txBox="1"/>
          <p:nvPr/>
        </p:nvSpPr>
        <p:spPr>
          <a:xfrm>
            <a:off x="1029217" y="2038261"/>
            <a:ext cx="10153650" cy="1200329"/>
          </a:xfrm>
          <a:prstGeom prst="rect">
            <a:avLst/>
          </a:prstGeom>
          <a:noFill/>
        </p:spPr>
        <p:txBody>
          <a:bodyPr wrap="square">
            <a:spAutoFit/>
          </a:bodyPr>
          <a:lstStyle/>
          <a:p>
            <a:r>
              <a:rPr lang="pt-BR" dirty="0" err="1">
                <a:solidFill>
                  <a:schemeClr val="bg2">
                    <a:lumMod val="25000"/>
                  </a:schemeClr>
                </a:solidFill>
                <a:effectLst/>
              </a:rPr>
              <a:t>Lorem</a:t>
            </a:r>
            <a:r>
              <a:rPr lang="pt-BR" dirty="0">
                <a:solidFill>
                  <a:schemeClr val="bg2">
                    <a:lumMod val="25000"/>
                  </a:schemeClr>
                </a:solidFill>
                <a:effectLst/>
              </a:rPr>
              <a:t> ipsum </a:t>
            </a:r>
            <a:r>
              <a:rPr lang="pt-BR" dirty="0" err="1">
                <a:solidFill>
                  <a:schemeClr val="bg2">
                    <a:lumMod val="25000"/>
                  </a:schemeClr>
                </a:solidFill>
                <a:effectLst/>
              </a:rPr>
              <a:t>dolor</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adipiscing</a:t>
            </a:r>
            <a:r>
              <a:rPr lang="pt-BR" dirty="0">
                <a:solidFill>
                  <a:schemeClr val="bg2">
                    <a:lumMod val="25000"/>
                  </a:schemeClr>
                </a:solidFill>
                <a:effectLst/>
              </a:rPr>
              <a:t> </a:t>
            </a:r>
            <a:r>
              <a:rPr lang="pt-BR" dirty="0" err="1">
                <a:solidFill>
                  <a:schemeClr val="bg2">
                    <a:lumMod val="25000"/>
                  </a:schemeClr>
                </a:solidFill>
                <a:effectLst/>
              </a:rPr>
              <a:t>elit</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tincidunt</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Fusce</a:t>
            </a:r>
            <a:r>
              <a:rPr lang="pt-BR" dirty="0">
                <a:solidFill>
                  <a:schemeClr val="bg2">
                    <a:lumMod val="25000"/>
                  </a:schemeClr>
                </a:solidFill>
                <a:effectLst/>
              </a:rPr>
              <a:t> </a:t>
            </a:r>
            <a:r>
              <a:rPr lang="pt-BR" dirty="0" err="1">
                <a:solidFill>
                  <a:schemeClr val="bg2">
                    <a:lumMod val="25000"/>
                  </a:schemeClr>
                </a:solidFill>
                <a:effectLst/>
              </a:rPr>
              <a:t>sit</a:t>
            </a:r>
            <a:r>
              <a:rPr lang="pt-BR" dirty="0">
                <a:solidFill>
                  <a:schemeClr val="bg2">
                    <a:lumMod val="25000"/>
                  </a:schemeClr>
                </a:solidFill>
                <a:effectLst/>
              </a:rPr>
              <a:t> </a:t>
            </a:r>
            <a:r>
              <a:rPr lang="pt-BR" dirty="0" err="1">
                <a:solidFill>
                  <a:schemeClr val="bg2">
                    <a:lumMod val="25000"/>
                  </a:schemeClr>
                </a:solidFill>
                <a:effectLst/>
              </a:rPr>
              <a:t>amet</a:t>
            </a:r>
            <a:r>
              <a:rPr lang="pt-BR" dirty="0">
                <a:solidFill>
                  <a:schemeClr val="bg2">
                    <a:lumMod val="25000"/>
                  </a:schemeClr>
                </a:solidFill>
                <a:effectLst/>
              </a:rPr>
              <a:t> </a:t>
            </a:r>
            <a:r>
              <a:rPr lang="pt-BR" dirty="0" err="1">
                <a:solidFill>
                  <a:schemeClr val="bg2">
                    <a:lumMod val="25000"/>
                  </a:schemeClr>
                </a:solidFill>
                <a:effectLst/>
              </a:rPr>
              <a:t>elementum</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eu </a:t>
            </a:r>
            <a:r>
              <a:rPr lang="pt-BR" dirty="0" err="1">
                <a:solidFill>
                  <a:schemeClr val="bg2">
                    <a:lumMod val="25000"/>
                  </a:schemeClr>
                </a:solidFill>
                <a:effectLst/>
              </a:rPr>
              <a:t>mollis</a:t>
            </a:r>
            <a:r>
              <a:rPr lang="pt-BR" dirty="0">
                <a:solidFill>
                  <a:schemeClr val="bg2">
                    <a:lumMod val="25000"/>
                  </a:schemeClr>
                </a:solidFill>
                <a:effectLst/>
              </a:rPr>
              <a:t> </a:t>
            </a:r>
            <a:r>
              <a:rPr lang="pt-BR" dirty="0" err="1">
                <a:solidFill>
                  <a:schemeClr val="bg2">
                    <a:lumMod val="25000"/>
                  </a:schemeClr>
                </a:solidFill>
                <a:effectLst/>
              </a:rPr>
              <a:t>nibh</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augue </a:t>
            </a:r>
            <a:r>
              <a:rPr lang="pt-BR" dirty="0" err="1">
                <a:solidFill>
                  <a:schemeClr val="bg2">
                    <a:lumMod val="25000"/>
                  </a:schemeClr>
                </a:solidFill>
                <a:effectLst/>
              </a:rPr>
              <a:t>pulvinar</a:t>
            </a:r>
            <a:r>
              <a:rPr lang="pt-BR" dirty="0">
                <a:solidFill>
                  <a:schemeClr val="bg2">
                    <a:lumMod val="25000"/>
                  </a:schemeClr>
                </a:solidFill>
                <a:effectLst/>
              </a:rPr>
              <a:t> libero </a:t>
            </a:r>
            <a:r>
              <a:rPr lang="pt-BR" dirty="0" err="1">
                <a:solidFill>
                  <a:schemeClr val="bg2">
                    <a:lumMod val="25000"/>
                  </a:schemeClr>
                </a:solidFill>
                <a:effectLst/>
              </a:rPr>
              <a:t>fermentum</a:t>
            </a:r>
            <a:r>
              <a:rPr lang="pt-BR" dirty="0">
                <a:solidFill>
                  <a:schemeClr val="bg2">
                    <a:lumMod val="25000"/>
                  </a:schemeClr>
                </a:solidFill>
                <a:effectLst/>
              </a:rPr>
              <a:t>, ac </a:t>
            </a:r>
            <a:r>
              <a:rPr lang="pt-BR" dirty="0" err="1">
                <a:solidFill>
                  <a:schemeClr val="bg2">
                    <a:lumMod val="25000"/>
                  </a:schemeClr>
                </a:solidFill>
                <a:effectLst/>
              </a:rPr>
              <a:t>malesuada</a:t>
            </a:r>
            <a:r>
              <a:rPr lang="pt-BR" dirty="0">
                <a:solidFill>
                  <a:schemeClr val="bg2">
                    <a:lumMod val="25000"/>
                  </a:schemeClr>
                </a:solidFill>
                <a:effectLst/>
              </a:rPr>
              <a:t> </a:t>
            </a:r>
            <a:r>
              <a:rPr lang="pt-BR" dirty="0" err="1">
                <a:solidFill>
                  <a:schemeClr val="bg2">
                    <a:lumMod val="25000"/>
                  </a:schemeClr>
                </a:solidFill>
                <a:effectLst/>
              </a:rPr>
              <a:t>sapien</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Etiam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euismod</a:t>
            </a:r>
            <a:r>
              <a:rPr lang="pt-BR" dirty="0">
                <a:solidFill>
                  <a:schemeClr val="bg2">
                    <a:lumMod val="25000"/>
                  </a:schemeClr>
                </a:solidFill>
                <a:effectLst/>
              </a:rPr>
              <a:t> </a:t>
            </a:r>
            <a:r>
              <a:rPr lang="pt-BR" dirty="0" err="1">
                <a:solidFill>
                  <a:schemeClr val="bg2">
                    <a:lumMod val="25000"/>
                  </a:schemeClr>
                </a:solidFill>
                <a:effectLst/>
              </a:rPr>
              <a:t>congue</a:t>
            </a:r>
            <a:r>
              <a:rPr lang="pt-BR" dirty="0">
                <a:solidFill>
                  <a:schemeClr val="bg2">
                    <a:lumMod val="25000"/>
                  </a:schemeClr>
                </a:solidFill>
                <a:effectLst/>
              </a:rPr>
              <a:t>. </a:t>
            </a:r>
            <a:r>
              <a:rPr lang="pt-BR" dirty="0" err="1">
                <a:solidFill>
                  <a:schemeClr val="bg2">
                    <a:lumMod val="25000"/>
                  </a:schemeClr>
                </a:solidFill>
                <a:effectLst/>
              </a:rPr>
              <a:t>Phasellus</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augue </a:t>
            </a:r>
            <a:r>
              <a:rPr lang="pt-BR" dirty="0" err="1">
                <a:solidFill>
                  <a:schemeClr val="bg2">
                    <a:lumMod val="25000"/>
                  </a:schemeClr>
                </a:solidFill>
                <a:effectLst/>
              </a:rPr>
              <a:t>orci</a:t>
            </a:r>
            <a:r>
              <a:rPr lang="pt-BR" dirty="0">
                <a:solidFill>
                  <a:schemeClr val="bg2">
                    <a:lumMod val="25000"/>
                  </a:schemeClr>
                </a:solidFill>
                <a:effectLst/>
              </a:rPr>
              <a:t>. </a:t>
            </a:r>
            <a:r>
              <a:rPr lang="pt-BR" dirty="0" err="1">
                <a:solidFill>
                  <a:schemeClr val="bg2">
                    <a:lumMod val="25000"/>
                  </a:schemeClr>
                </a:solidFill>
                <a:effectLst/>
              </a:rPr>
              <a:t>Aliquam</a:t>
            </a:r>
            <a:r>
              <a:rPr lang="pt-BR" dirty="0">
                <a:solidFill>
                  <a:schemeClr val="bg2">
                    <a:lumMod val="25000"/>
                  </a:schemeClr>
                </a:solidFill>
                <a:effectLst/>
              </a:rPr>
              <a:t> </a:t>
            </a:r>
            <a:r>
              <a:rPr lang="pt-BR" dirty="0" err="1">
                <a:solidFill>
                  <a:schemeClr val="bg2">
                    <a:lumMod val="25000"/>
                  </a:schemeClr>
                </a:solidFill>
                <a:effectLst/>
              </a:rPr>
              <a:t>consectetur</a:t>
            </a:r>
            <a:r>
              <a:rPr lang="pt-BR" dirty="0">
                <a:solidFill>
                  <a:schemeClr val="bg2">
                    <a:lumMod val="25000"/>
                  </a:schemeClr>
                </a:solidFill>
                <a:effectLst/>
              </a:rPr>
              <a:t> </a:t>
            </a:r>
            <a:r>
              <a:rPr lang="pt-BR" dirty="0" err="1">
                <a:solidFill>
                  <a:schemeClr val="bg2">
                    <a:lumMod val="25000"/>
                  </a:schemeClr>
                </a:solidFill>
                <a:effectLst/>
              </a:rPr>
              <a:t>dapibus</a:t>
            </a:r>
            <a:r>
              <a:rPr lang="pt-BR" dirty="0">
                <a:solidFill>
                  <a:schemeClr val="bg2">
                    <a:lumMod val="25000"/>
                  </a:schemeClr>
                </a:solidFill>
                <a:effectLst/>
              </a:rPr>
              <a:t> </a:t>
            </a:r>
            <a:r>
              <a:rPr lang="pt-BR" dirty="0" err="1">
                <a:solidFill>
                  <a:schemeClr val="bg2">
                    <a:lumMod val="25000"/>
                  </a:schemeClr>
                </a:solidFill>
                <a:effectLst/>
              </a:rPr>
              <a:t>velit</a:t>
            </a:r>
            <a:r>
              <a:rPr lang="pt-BR" dirty="0">
                <a:solidFill>
                  <a:schemeClr val="bg2">
                    <a:lumMod val="25000"/>
                  </a:schemeClr>
                </a:solidFill>
                <a:effectLst/>
              </a:rPr>
              <a:t>, </a:t>
            </a:r>
            <a:r>
              <a:rPr lang="pt-BR" dirty="0" err="1">
                <a:solidFill>
                  <a:schemeClr val="bg2">
                    <a:lumMod val="25000"/>
                  </a:schemeClr>
                </a:solidFill>
                <a:effectLst/>
              </a:rPr>
              <a:t>eget</a:t>
            </a:r>
            <a:r>
              <a:rPr lang="pt-BR" dirty="0">
                <a:solidFill>
                  <a:schemeClr val="bg2">
                    <a:lumMod val="25000"/>
                  </a:schemeClr>
                </a:solidFill>
                <a:effectLst/>
              </a:rPr>
              <a:t> </a:t>
            </a:r>
            <a:r>
              <a:rPr lang="pt-BR" dirty="0" err="1">
                <a:solidFill>
                  <a:schemeClr val="bg2">
                    <a:lumMod val="25000"/>
                  </a:schemeClr>
                </a:solidFill>
                <a:effectLst/>
              </a:rPr>
              <a:t>mattis</a:t>
            </a:r>
            <a:r>
              <a:rPr lang="pt-BR" dirty="0">
                <a:solidFill>
                  <a:schemeClr val="bg2">
                    <a:lumMod val="25000"/>
                  </a:schemeClr>
                </a:solidFill>
                <a:effectLst/>
              </a:rPr>
              <a:t> </a:t>
            </a:r>
            <a:r>
              <a:rPr lang="pt-BR" dirty="0" err="1">
                <a:solidFill>
                  <a:schemeClr val="bg2">
                    <a:lumMod val="25000"/>
                  </a:schemeClr>
                </a:solidFill>
                <a:effectLst/>
              </a:rPr>
              <a:t>odio</a:t>
            </a:r>
            <a:r>
              <a:rPr lang="pt-BR" dirty="0">
                <a:solidFill>
                  <a:schemeClr val="bg2">
                    <a:lumMod val="25000"/>
                  </a:schemeClr>
                </a:solidFill>
                <a:effectLst/>
              </a:rPr>
              <a:t> </a:t>
            </a:r>
            <a:r>
              <a:rPr lang="pt-BR" dirty="0" err="1">
                <a:solidFill>
                  <a:schemeClr val="bg2">
                    <a:lumMod val="25000"/>
                  </a:schemeClr>
                </a:solidFill>
                <a:effectLst/>
              </a:rPr>
              <a:t>laoreet</a:t>
            </a:r>
            <a:r>
              <a:rPr lang="pt-BR" dirty="0">
                <a:solidFill>
                  <a:schemeClr val="bg2">
                    <a:lumMod val="25000"/>
                  </a:schemeClr>
                </a:solidFill>
                <a:effectLst/>
              </a:rPr>
              <a:t> quis.</a:t>
            </a:r>
            <a:endParaRPr lang="pt-BR" dirty="0">
              <a:solidFill>
                <a:schemeClr val="bg2">
                  <a:lumMod val="25000"/>
                </a:schemeClr>
              </a:solidFill>
            </a:endParaRPr>
          </a:p>
        </p:txBody>
      </p:sp>
      <p:grpSp>
        <p:nvGrpSpPr>
          <p:cNvPr id="21" name="Agrupar 20">
            <a:extLst>
              <a:ext uri="{FF2B5EF4-FFF2-40B4-BE49-F238E27FC236}">
                <a16:creationId xmlns:a16="http://schemas.microsoft.com/office/drawing/2014/main" id="{8B70771C-C5D6-AC63-5961-B5112ADFE61A}"/>
              </a:ext>
            </a:extLst>
          </p:cNvPr>
          <p:cNvGrpSpPr/>
          <p:nvPr/>
        </p:nvGrpSpPr>
        <p:grpSpPr>
          <a:xfrm>
            <a:off x="12677738" y="3719284"/>
            <a:ext cx="3543790" cy="1373961"/>
            <a:chOff x="12639639" y="382815"/>
            <a:chExt cx="3543790" cy="1373961"/>
          </a:xfrm>
        </p:grpSpPr>
        <p:sp>
          <p:nvSpPr>
            <p:cNvPr id="22" name="Balão de Fala: Retângulo 21">
              <a:extLst>
                <a:ext uri="{FF2B5EF4-FFF2-40B4-BE49-F238E27FC236}">
                  <a16:creationId xmlns:a16="http://schemas.microsoft.com/office/drawing/2014/main" id="{F7565A5F-D7D1-EB5B-A312-8E4152909D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8EA165E3-2FE9-4A8C-A4D2-96C8A6202BC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 – corpo</a:t>
              </a:r>
            </a:p>
          </p:txBody>
        </p:sp>
      </p:grpSp>
      <p:grpSp>
        <p:nvGrpSpPr>
          <p:cNvPr id="24" name="Agrupar 23">
            <a:extLst>
              <a:ext uri="{FF2B5EF4-FFF2-40B4-BE49-F238E27FC236}">
                <a16:creationId xmlns:a16="http://schemas.microsoft.com/office/drawing/2014/main" id="{4751BD9B-90CF-F7BB-4428-E6019F28B98B}"/>
              </a:ext>
            </a:extLst>
          </p:cNvPr>
          <p:cNvGrpSpPr/>
          <p:nvPr/>
        </p:nvGrpSpPr>
        <p:grpSpPr>
          <a:xfrm>
            <a:off x="12677738" y="5308776"/>
            <a:ext cx="3543790" cy="1373964"/>
            <a:chOff x="12639639" y="382818"/>
            <a:chExt cx="3543790" cy="1373964"/>
          </a:xfrm>
        </p:grpSpPr>
        <p:sp>
          <p:nvSpPr>
            <p:cNvPr id="25" name="Balão de Fala: Retângulo 24">
              <a:extLst>
                <a:ext uri="{FF2B5EF4-FFF2-40B4-BE49-F238E27FC236}">
                  <a16:creationId xmlns:a16="http://schemas.microsoft.com/office/drawing/2014/main" id="{43E938EA-E16D-3D2D-0E42-EF9E1C651423}"/>
                </a:ext>
              </a:extLst>
            </p:cNvPr>
            <p:cNvSpPr/>
            <p:nvPr/>
          </p:nvSpPr>
          <p:spPr>
            <a:xfrm rot="5400000">
              <a:off x="13724552" y="-702095"/>
              <a:ext cx="137396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E318144C-E7EB-D729-226C-DCC4E39A8CE2}"/>
                </a:ext>
              </a:extLst>
            </p:cNvPr>
            <p:cNvSpPr txBox="1"/>
            <p:nvPr/>
          </p:nvSpPr>
          <p:spPr>
            <a:xfrm>
              <a:off x="12816114" y="638629"/>
              <a:ext cx="3222172" cy="738664"/>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Utilize a fonte </a:t>
              </a:r>
              <a:r>
                <a:rPr lang="pt-BR" sz="1400" err="1">
                  <a:solidFill>
                    <a:schemeClr val="bg1"/>
                  </a:solidFill>
                </a:rPr>
                <a:t>Calibri</a:t>
              </a:r>
              <a:r>
                <a:rPr lang="pt-BR" sz="1400">
                  <a:solidFill>
                    <a:schemeClr val="bg1"/>
                  </a:solidFill>
                </a:rPr>
                <a:t> (corpo) 16</a:t>
              </a:r>
            </a:p>
          </p:txBody>
        </p:sp>
      </p:grpSp>
    </p:spTree>
    <p:extLst>
      <p:ext uri="{BB962C8B-B14F-4D97-AF65-F5344CB8AC3E}">
        <p14:creationId xmlns:p14="http://schemas.microsoft.com/office/powerpoint/2010/main" val="19354102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1B7935D-297D-5CBC-BB24-E20343FFF05E}"/>
              </a:ext>
            </a:extLst>
          </p:cNvPr>
          <p:cNvGrpSpPr/>
          <p:nvPr/>
        </p:nvGrpSpPr>
        <p:grpSpPr>
          <a:xfrm>
            <a:off x="2237874" y="2899804"/>
            <a:ext cx="7716252" cy="1052263"/>
            <a:chOff x="2603500" y="1654361"/>
            <a:chExt cx="6948488" cy="1052263"/>
          </a:xfrm>
        </p:grpSpPr>
        <p:sp>
          <p:nvSpPr>
            <p:cNvPr id="2" name="Retângulo: Cantos Arredondados 1">
              <a:extLst>
                <a:ext uri="{FF2B5EF4-FFF2-40B4-BE49-F238E27FC236}">
                  <a16:creationId xmlns:a16="http://schemas.microsoft.com/office/drawing/2014/main" id="{75525E4A-2B8D-996B-B091-CA071ECDE14F}"/>
                </a:ext>
              </a:extLst>
            </p:cNvPr>
            <p:cNvSpPr/>
            <p:nvPr/>
          </p:nvSpPr>
          <p:spPr>
            <a:xfrm>
              <a:off x="2603500" y="1654361"/>
              <a:ext cx="6948488" cy="10522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B573F20C-EC6D-A4B8-D09F-6BBA6C9628A4}"/>
                    </a:ext>
                  </a:extLst>
                </p:cNvPr>
                <p:cNvSpPr txBox="1"/>
                <p:nvPr/>
              </p:nvSpPr>
              <p:spPr>
                <a:xfrm>
                  <a:off x="3679630" y="2024167"/>
                  <a:ext cx="4832740" cy="491288"/>
                </a:xfrm>
                <a:prstGeom prst="rect">
                  <a:avLst/>
                </a:prstGeom>
                <a:noFill/>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a:fld id="{825F15A7-03F4-43D7-82C5-3E23DA2F108C}" type="mathplaceholder">
                          <a:rPr lang="pt-BR" i="1" smtClean="0">
                            <a:effectLst/>
                            <a:latin typeface="Cambria Math" panose="02040503050406030204" pitchFamily="18" charset="0"/>
                            <a:cs typeface="Times New Roman" panose="02020603050405020304" pitchFamily="18" charset="0"/>
                          </a:rPr>
                          <a:t>Digite a equação aqui.</a:t>
                        </a:fld>
                      </m:oMath>
                    </m:oMathPara>
                  </a14:m>
                  <a:endParaRPr lang="pt-BR">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aixaDeTexto 2">
                  <a:extLst>
                    <a:ext uri="{FF2B5EF4-FFF2-40B4-BE49-F238E27FC236}">
                      <a16:creationId xmlns:a16="http://schemas.microsoft.com/office/drawing/2014/main" id="{B573F20C-EC6D-A4B8-D09F-6BBA6C9628A4}"/>
                    </a:ext>
                  </a:extLst>
                </p:cNvPr>
                <p:cNvSpPr txBox="1">
                  <a:spLocks noRot="1" noChangeAspect="1" noMove="1" noResize="1" noEditPoints="1" noAdjustHandles="1" noChangeArrowheads="1" noChangeShapeType="1" noTextEdit="1"/>
                </p:cNvSpPr>
                <p:nvPr/>
              </p:nvSpPr>
              <p:spPr>
                <a:xfrm>
                  <a:off x="3679630" y="2024167"/>
                  <a:ext cx="4832740" cy="491288"/>
                </a:xfrm>
                <a:prstGeom prst="rect">
                  <a:avLst/>
                </a:prstGeom>
                <a:blipFill>
                  <a:blip r:embed="rId2"/>
                  <a:stretch>
                    <a:fillRect/>
                  </a:stretch>
                </a:blipFill>
              </p:spPr>
              <p:txBody>
                <a:bodyPr/>
                <a:lstStyle/>
                <a:p>
                  <a:r>
                    <a:rPr lang="en-US">
                      <a:noFill/>
                    </a:rPr>
                    <a:t> </a:t>
                  </a:r>
                </a:p>
              </p:txBody>
            </p:sp>
          </mc:Fallback>
        </mc:AlternateContent>
      </p:grpSp>
      <p:grpSp>
        <p:nvGrpSpPr>
          <p:cNvPr id="15" name="Agrupar 14">
            <a:extLst>
              <a:ext uri="{FF2B5EF4-FFF2-40B4-BE49-F238E27FC236}">
                <a16:creationId xmlns:a16="http://schemas.microsoft.com/office/drawing/2014/main" id="{67951246-9CFB-71D9-1AF6-933A5499F08C}"/>
              </a:ext>
            </a:extLst>
          </p:cNvPr>
          <p:cNvGrpSpPr/>
          <p:nvPr/>
        </p:nvGrpSpPr>
        <p:grpSpPr>
          <a:xfrm>
            <a:off x="12639639" y="352577"/>
            <a:ext cx="3543790" cy="1373961"/>
            <a:chOff x="12639639" y="382815"/>
            <a:chExt cx="3543790" cy="1373961"/>
          </a:xfrm>
        </p:grpSpPr>
        <p:sp>
          <p:nvSpPr>
            <p:cNvPr id="16" name="Balão de Fala: Retângulo 15">
              <a:extLst>
                <a:ext uri="{FF2B5EF4-FFF2-40B4-BE49-F238E27FC236}">
                  <a16:creationId xmlns:a16="http://schemas.microsoft.com/office/drawing/2014/main" id="{E014354B-72A2-09C4-A933-4D4C939A219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F921A6FA-2DAB-7CC3-1B96-C393A860FD98}"/>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Caixa de fórmula</a:t>
              </a:r>
            </a:p>
          </p:txBody>
        </p:sp>
      </p:grpSp>
    </p:spTree>
    <p:extLst>
      <p:ext uri="{BB962C8B-B14F-4D97-AF65-F5344CB8AC3E}">
        <p14:creationId xmlns:p14="http://schemas.microsoft.com/office/powerpoint/2010/main" val="7609160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2 cards</a:t>
              </a:r>
            </a:p>
          </p:txBody>
        </p:sp>
      </p:grpSp>
      <p:grpSp>
        <p:nvGrpSpPr>
          <p:cNvPr id="34" name="Agrupar 33">
            <a:extLst>
              <a:ext uri="{FF2B5EF4-FFF2-40B4-BE49-F238E27FC236}">
                <a16:creationId xmlns:a16="http://schemas.microsoft.com/office/drawing/2014/main" id="{02D71655-6B68-26C7-C56F-5554E4985130}"/>
              </a:ext>
            </a:extLst>
          </p:cNvPr>
          <p:cNvGrpSpPr/>
          <p:nvPr/>
        </p:nvGrpSpPr>
        <p:grpSpPr>
          <a:xfrm>
            <a:off x="2873374" y="1676603"/>
            <a:ext cx="6637372" cy="3504793"/>
            <a:chOff x="2873374" y="1676603"/>
            <a:chExt cx="6637372" cy="3504793"/>
          </a:xfrm>
        </p:grpSpPr>
        <p:grpSp>
          <p:nvGrpSpPr>
            <p:cNvPr id="32" name="Agrupar 31">
              <a:extLst>
                <a:ext uri="{FF2B5EF4-FFF2-40B4-BE49-F238E27FC236}">
                  <a16:creationId xmlns:a16="http://schemas.microsoft.com/office/drawing/2014/main" id="{763D6BD0-3C28-1822-D9C5-E02615EFABB6}"/>
                </a:ext>
              </a:extLst>
            </p:cNvPr>
            <p:cNvGrpSpPr/>
            <p:nvPr/>
          </p:nvGrpSpPr>
          <p:grpSpPr>
            <a:xfrm>
              <a:off x="2873374" y="1676603"/>
              <a:ext cx="3121093" cy="3504793"/>
              <a:chOff x="28733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dirty="0"/>
                  <a:t>Título do card </a:t>
                </a:r>
                <a:r>
                  <a:rPr lang="pt-BR" b="1" dirty="0" err="1"/>
                  <a:t>lorem</a:t>
                </a:r>
                <a:r>
                  <a:rPr lang="pt-BR" b="1" dirty="0"/>
                  <a:t> ipsum </a:t>
                </a:r>
                <a:r>
                  <a:rPr lang="pt-BR" b="1" dirty="0" err="1"/>
                  <a:t>dolor</a:t>
                </a:r>
                <a:r>
                  <a:rPr lang="pt-BR" b="1" dirty="0"/>
                  <a:t> </a:t>
                </a:r>
                <a:r>
                  <a:rPr lang="pt-BR" b="1" dirty="0" err="1"/>
                  <a:t>sit</a:t>
                </a:r>
                <a:r>
                  <a:rPr lang="pt-BR" b="1" dirty="0"/>
                  <a:t> </a:t>
                </a:r>
                <a:r>
                  <a:rPr lang="pt-BR" b="1" dirty="0" err="1"/>
                  <a:t>amet</a:t>
                </a:r>
                <a:endParaRPr lang="pt-BR" b="1" dirty="0"/>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33" name="Agrupar 32">
              <a:extLst>
                <a:ext uri="{FF2B5EF4-FFF2-40B4-BE49-F238E27FC236}">
                  <a16:creationId xmlns:a16="http://schemas.microsoft.com/office/drawing/2014/main" id="{E510BF00-6C31-C2F3-87A6-41C46422B5F3}"/>
                </a:ext>
              </a:extLst>
            </p:cNvPr>
            <p:cNvGrpSpPr/>
            <p:nvPr/>
          </p:nvGrpSpPr>
          <p:grpSpPr>
            <a:xfrm>
              <a:off x="6389653" y="1676603"/>
              <a:ext cx="3121093" cy="3504793"/>
              <a:chOff x="63896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6598799" y="1915473"/>
                <a:ext cx="2702801" cy="646331"/>
              </a:xfrm>
              <a:prstGeom prst="rect">
                <a:avLst/>
              </a:prstGeom>
              <a:noFill/>
            </p:spPr>
            <p:txBody>
              <a:bodyPr wrap="square">
                <a:spAutoFit/>
              </a:bodyPr>
              <a:lstStyle/>
              <a:p>
                <a:r>
                  <a:rPr lang="pt-BR" b="1" dirty="0">
                    <a:effectLst/>
                  </a:rPr>
                  <a:t>Título do card </a:t>
                </a:r>
                <a:r>
                  <a:rPr lang="pt-BR" b="1" dirty="0" err="1">
                    <a:effectLst/>
                  </a:rPr>
                  <a:t>lorem</a:t>
                </a:r>
                <a:r>
                  <a:rPr lang="pt-BR" b="1" dirty="0">
                    <a:effectLst/>
                  </a:rPr>
                  <a:t> ipsum </a:t>
                </a:r>
                <a:r>
                  <a:rPr lang="pt-BR" b="1" dirty="0" err="1">
                    <a:effectLst/>
                  </a:rPr>
                  <a:t>dolor</a:t>
                </a:r>
                <a:r>
                  <a:rPr lang="pt-BR" b="1" dirty="0">
                    <a:effectLst/>
                  </a:rPr>
                  <a:t> </a:t>
                </a:r>
                <a:r>
                  <a:rPr lang="pt-BR" b="1" dirty="0" err="1">
                    <a:effectLst/>
                  </a:rPr>
                  <a:t>sit</a:t>
                </a:r>
                <a:r>
                  <a:rPr lang="pt-BR" b="1" dirty="0">
                    <a:effectLst/>
                  </a:rPr>
                  <a:t> </a:t>
                </a:r>
                <a:r>
                  <a:rPr lang="pt-BR" b="1" dirty="0" err="1">
                    <a:effectLst/>
                  </a:rPr>
                  <a:t>amet</a:t>
                </a:r>
                <a:endParaRPr lang="pt-BR" b="1" dirty="0"/>
              </a:p>
            </p:txBody>
          </p:sp>
          <p:sp>
            <p:nvSpPr>
              <p:cNvPr id="29" name="CaixaDeTexto 28">
                <a:extLst>
                  <a:ext uri="{FF2B5EF4-FFF2-40B4-BE49-F238E27FC236}">
                    <a16:creationId xmlns:a16="http://schemas.microsoft.com/office/drawing/2014/main" id="{53768673-1C01-26BD-D05D-0C5FE7DA2A48}"/>
                  </a:ext>
                </a:extLst>
              </p:cNvPr>
              <p:cNvSpPr txBox="1"/>
              <p:nvPr/>
            </p:nvSpPr>
            <p:spPr>
              <a:xfrm>
                <a:off x="65987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19164377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variante com 3 cards</a:t>
              </a:r>
            </a:p>
          </p:txBody>
        </p:sp>
      </p:grpSp>
      <p:grpSp>
        <p:nvGrpSpPr>
          <p:cNvPr id="20" name="Agrupar 19">
            <a:extLst>
              <a:ext uri="{FF2B5EF4-FFF2-40B4-BE49-F238E27FC236}">
                <a16:creationId xmlns:a16="http://schemas.microsoft.com/office/drawing/2014/main" id="{AC94A36F-9E51-4EEF-A832-CD1377415DBD}"/>
              </a:ext>
            </a:extLst>
          </p:cNvPr>
          <p:cNvGrpSpPr/>
          <p:nvPr/>
        </p:nvGrpSpPr>
        <p:grpSpPr>
          <a:xfrm>
            <a:off x="1019174" y="1676603"/>
            <a:ext cx="10148156" cy="3504793"/>
            <a:chOff x="1019174" y="1676603"/>
            <a:chExt cx="10148156" cy="3504793"/>
          </a:xfrm>
        </p:grpSpPr>
        <p:grpSp>
          <p:nvGrpSpPr>
            <p:cNvPr id="2" name="Agrupar 1">
              <a:extLst>
                <a:ext uri="{FF2B5EF4-FFF2-40B4-BE49-F238E27FC236}">
                  <a16:creationId xmlns:a16="http://schemas.microsoft.com/office/drawing/2014/main" id="{496A3307-D1B6-8AAA-BE83-F29CEAE84DD0}"/>
                </a:ext>
              </a:extLst>
            </p:cNvPr>
            <p:cNvGrpSpPr/>
            <p:nvPr/>
          </p:nvGrpSpPr>
          <p:grpSpPr>
            <a:xfrm>
              <a:off x="1019174" y="1676603"/>
              <a:ext cx="3121093" cy="3504793"/>
              <a:chOff x="1019174" y="1676603"/>
              <a:chExt cx="3121093" cy="3504793"/>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10191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1228319" y="1913935"/>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6" name="CaixaDeTexto 5">
                <a:extLst>
                  <a:ext uri="{FF2B5EF4-FFF2-40B4-BE49-F238E27FC236}">
                    <a16:creationId xmlns:a16="http://schemas.microsoft.com/office/drawing/2014/main" id="{FE6E13B7-374A-9DCC-0638-960BEF19CE68}"/>
                  </a:ext>
                </a:extLst>
              </p:cNvPr>
              <p:cNvSpPr txBox="1"/>
              <p:nvPr/>
            </p:nvSpPr>
            <p:spPr>
              <a:xfrm>
                <a:off x="1228319" y="2630438"/>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3" name="Agrupar 2">
              <a:extLst>
                <a:ext uri="{FF2B5EF4-FFF2-40B4-BE49-F238E27FC236}">
                  <a16:creationId xmlns:a16="http://schemas.microsoft.com/office/drawing/2014/main" id="{6FE4FC4F-0729-FA23-BF73-68FEC815757E}"/>
                </a:ext>
              </a:extLst>
            </p:cNvPr>
            <p:cNvGrpSpPr/>
            <p:nvPr/>
          </p:nvGrpSpPr>
          <p:grpSpPr>
            <a:xfrm>
              <a:off x="4535453" y="1676603"/>
              <a:ext cx="3121093" cy="3504793"/>
              <a:chOff x="4535453" y="1676603"/>
              <a:chExt cx="3121093" cy="3504793"/>
            </a:xfrm>
          </p:grpSpPr>
          <p:sp>
            <p:nvSpPr>
              <p:cNvPr id="26" name="Retângulo: Cantos Arredondados 25">
                <a:extLst>
                  <a:ext uri="{FF2B5EF4-FFF2-40B4-BE49-F238E27FC236}">
                    <a16:creationId xmlns:a16="http://schemas.microsoft.com/office/drawing/2014/main" id="{6AABF71C-6B7F-0603-2087-01AFC9BDCD19}"/>
                  </a:ext>
                </a:extLst>
              </p:cNvPr>
              <p:cNvSpPr/>
              <p:nvPr/>
            </p:nvSpPr>
            <p:spPr>
              <a:xfrm>
                <a:off x="45354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3B264C44-F875-AF07-4499-D13A3EC6FCBB}"/>
                  </a:ext>
                </a:extLst>
              </p:cNvPr>
              <p:cNvSpPr txBox="1"/>
              <p:nvPr/>
            </p:nvSpPr>
            <p:spPr>
              <a:xfrm>
                <a:off x="4744599" y="1915473"/>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29" name="CaixaDeTexto 28">
                <a:extLst>
                  <a:ext uri="{FF2B5EF4-FFF2-40B4-BE49-F238E27FC236}">
                    <a16:creationId xmlns:a16="http://schemas.microsoft.com/office/drawing/2014/main" id="{53768673-1C01-26BD-D05D-0C5FE7DA2A48}"/>
                  </a:ext>
                </a:extLst>
              </p:cNvPr>
              <p:cNvSpPr txBox="1"/>
              <p:nvPr/>
            </p:nvSpPr>
            <p:spPr>
              <a:xfrm>
                <a:off x="4744599" y="2631976"/>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nvGrpSpPr>
            <p:cNvPr id="7" name="Agrupar 6">
              <a:extLst>
                <a:ext uri="{FF2B5EF4-FFF2-40B4-BE49-F238E27FC236}">
                  <a16:creationId xmlns:a16="http://schemas.microsoft.com/office/drawing/2014/main" id="{439169E0-773E-B93A-7CD3-D542AA767A07}"/>
                </a:ext>
              </a:extLst>
            </p:cNvPr>
            <p:cNvGrpSpPr/>
            <p:nvPr/>
          </p:nvGrpSpPr>
          <p:grpSpPr>
            <a:xfrm>
              <a:off x="8046237" y="1676603"/>
              <a:ext cx="3121093" cy="3504793"/>
              <a:chOff x="8046237" y="1676603"/>
              <a:chExt cx="3121093" cy="3504793"/>
            </a:xfrm>
          </p:grpSpPr>
          <p:sp>
            <p:nvSpPr>
              <p:cNvPr id="27" name="Retângulo: Cantos Arredondados 26">
                <a:extLst>
                  <a:ext uri="{FF2B5EF4-FFF2-40B4-BE49-F238E27FC236}">
                    <a16:creationId xmlns:a16="http://schemas.microsoft.com/office/drawing/2014/main" id="{E646772E-A10A-0AA6-2549-677BA2D79412}"/>
                  </a:ext>
                </a:extLst>
              </p:cNvPr>
              <p:cNvSpPr/>
              <p:nvPr/>
            </p:nvSpPr>
            <p:spPr>
              <a:xfrm>
                <a:off x="8046237"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4932C009-633E-B24C-3716-421638BBC745}"/>
                  </a:ext>
                </a:extLst>
              </p:cNvPr>
              <p:cNvSpPr txBox="1"/>
              <p:nvPr/>
            </p:nvSpPr>
            <p:spPr>
              <a:xfrm>
                <a:off x="8260880" y="1946009"/>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31" name="CaixaDeTexto 30">
                <a:extLst>
                  <a:ext uri="{FF2B5EF4-FFF2-40B4-BE49-F238E27FC236}">
                    <a16:creationId xmlns:a16="http://schemas.microsoft.com/office/drawing/2014/main" id="{ECA8460D-9611-4E2F-D224-715307E1C99B}"/>
                  </a:ext>
                </a:extLst>
              </p:cNvPr>
              <p:cNvSpPr txBox="1"/>
              <p:nvPr/>
            </p:nvSpPr>
            <p:spPr>
              <a:xfrm>
                <a:off x="8260880" y="2662512"/>
                <a:ext cx="2702801" cy="2308324"/>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 </a:t>
                </a:r>
                <a:r>
                  <a:rPr lang="pt-BR" sz="1600" dirty="0" err="1">
                    <a:solidFill>
                      <a:schemeClr val="bg2">
                        <a:lumMod val="25000"/>
                      </a:schemeClr>
                    </a:solidFill>
                    <a:effectLst/>
                  </a:rPr>
                  <a:t>suspendisse</a:t>
                </a:r>
                <a:r>
                  <a:rPr lang="pt-BR" sz="1600" dirty="0">
                    <a:solidFill>
                      <a:schemeClr val="bg2">
                        <a:lumMod val="25000"/>
                      </a:schemeClr>
                    </a:solidFill>
                    <a:effectLst/>
                  </a:rPr>
                  <a:t> </a:t>
                </a:r>
                <a:r>
                  <a:rPr lang="pt-BR" sz="1600" dirty="0" err="1">
                    <a:solidFill>
                      <a:schemeClr val="bg2">
                        <a:lumMod val="25000"/>
                      </a:schemeClr>
                    </a:solidFill>
                    <a:effectLst/>
                  </a:rPr>
                  <a:t>potenti</a:t>
                </a:r>
                <a:r>
                  <a:rPr lang="pt-BR" sz="1600" dirty="0">
                    <a:solidFill>
                      <a:schemeClr val="bg2">
                        <a:lumMod val="25000"/>
                      </a:schemeClr>
                    </a:solidFill>
                    <a:effectLst/>
                  </a:rPr>
                  <a:t>. </a:t>
                </a:r>
                <a:r>
                  <a:rPr lang="pt-BR" sz="1600" dirty="0" err="1">
                    <a:solidFill>
                      <a:schemeClr val="bg2">
                        <a:lumMod val="25000"/>
                      </a:schemeClr>
                    </a:solidFill>
                    <a:effectLst/>
                  </a:rPr>
                  <a:t>Maecenas</a:t>
                </a:r>
                <a:r>
                  <a:rPr lang="pt-BR" sz="1600" dirty="0">
                    <a:solidFill>
                      <a:schemeClr val="bg2">
                        <a:lumMod val="25000"/>
                      </a:schemeClr>
                    </a:solidFill>
                    <a:effectLst/>
                  </a:rPr>
                  <a:t> vitae </a:t>
                </a:r>
                <a:r>
                  <a:rPr lang="pt-BR" sz="1600" dirty="0" err="1">
                    <a:solidFill>
                      <a:schemeClr val="bg2">
                        <a:lumMod val="25000"/>
                      </a:schemeClr>
                    </a:solidFill>
                    <a:effectLst/>
                  </a:rPr>
                  <a:t>elit</a:t>
                </a:r>
                <a:r>
                  <a:rPr lang="pt-BR" sz="1600" dirty="0">
                    <a:solidFill>
                      <a:schemeClr val="bg2">
                        <a:lumMod val="25000"/>
                      </a:schemeClr>
                    </a:solidFill>
                    <a:effectLst/>
                  </a:rPr>
                  <a:t> </a:t>
                </a:r>
                <a:r>
                  <a:rPr lang="pt-BR" sz="1600" dirty="0" err="1">
                    <a:solidFill>
                      <a:schemeClr val="bg2">
                        <a:lumMod val="25000"/>
                      </a:schemeClr>
                    </a:solidFill>
                    <a:effectLst/>
                  </a:rPr>
                  <a:t>ligula</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sed</a:t>
                </a:r>
                <a:r>
                  <a:rPr lang="pt-BR" sz="1600" dirty="0">
                    <a:solidFill>
                      <a:schemeClr val="bg2">
                        <a:lumMod val="25000"/>
                      </a:schemeClr>
                    </a:solidFill>
                    <a:effectLst/>
                  </a:rPr>
                  <a:t> </a:t>
                </a:r>
                <a:r>
                  <a:rPr lang="pt-BR" sz="1600" dirty="0" err="1">
                    <a:solidFill>
                      <a:schemeClr val="bg2">
                        <a:lumMod val="25000"/>
                      </a:schemeClr>
                    </a:solidFill>
                    <a:effectLst/>
                  </a:rPr>
                  <a:t>turpis</a:t>
                </a:r>
                <a:r>
                  <a:rPr lang="pt-BR" sz="1600" dirty="0">
                    <a:solidFill>
                      <a:schemeClr val="bg2">
                        <a:lumMod val="25000"/>
                      </a:schemeClr>
                    </a:solidFill>
                    <a:effectLst/>
                  </a:rPr>
                  <a:t> </a:t>
                </a:r>
                <a:r>
                  <a:rPr lang="pt-BR" sz="1600" dirty="0" err="1">
                    <a:solidFill>
                      <a:schemeClr val="bg2">
                        <a:lumMod val="25000"/>
                      </a:schemeClr>
                    </a:solidFill>
                    <a:effectLst/>
                  </a:rPr>
                  <a:t>purus</a:t>
                </a:r>
                <a:r>
                  <a:rPr lang="pt-BR" sz="1600" dirty="0">
                    <a:solidFill>
                      <a:schemeClr val="bg2">
                        <a:lumMod val="25000"/>
                      </a:schemeClr>
                    </a:solidFill>
                    <a:effectLst/>
                  </a:rPr>
                  <a:t>, </a:t>
                </a:r>
                <a:r>
                  <a:rPr lang="pt-BR" sz="1600" dirty="0" err="1">
                    <a:solidFill>
                      <a:schemeClr val="bg2">
                        <a:lumMod val="25000"/>
                      </a:schemeClr>
                    </a:solidFill>
                    <a:effectLst/>
                  </a:rPr>
                  <a:t>nam</a:t>
                </a:r>
                <a:r>
                  <a:rPr lang="pt-BR" sz="1600" dirty="0">
                    <a:solidFill>
                      <a:schemeClr val="bg2">
                        <a:lumMod val="25000"/>
                      </a:schemeClr>
                    </a:solidFill>
                    <a:effectLst/>
                  </a:rPr>
                  <a:t> in </a:t>
                </a:r>
                <a:r>
                  <a:rPr lang="pt-BR" sz="1600" dirty="0" err="1">
                    <a:solidFill>
                      <a:schemeClr val="bg2">
                        <a:lumMod val="25000"/>
                      </a:schemeClr>
                    </a:solidFill>
                    <a:effectLst/>
                  </a:rPr>
                  <a:t>enim</a:t>
                </a:r>
                <a:r>
                  <a:rPr lang="pt-BR" sz="1600" dirty="0">
                    <a:solidFill>
                      <a:schemeClr val="bg2">
                        <a:lumMod val="25000"/>
                      </a:schemeClr>
                    </a:solidFill>
                    <a:effectLst/>
                  </a:rPr>
                  <a:t> </a:t>
                </a:r>
                <a:r>
                  <a:rPr lang="pt-BR" sz="1600" dirty="0" err="1">
                    <a:solidFill>
                      <a:schemeClr val="bg2">
                        <a:lumMod val="25000"/>
                      </a:schemeClr>
                    </a:solidFill>
                    <a:effectLst/>
                  </a:rPr>
                  <a:t>metus</a:t>
                </a:r>
                <a:r>
                  <a:rPr lang="pt-BR" sz="1600" dirty="0">
                    <a:solidFill>
                      <a:schemeClr val="bg2">
                        <a:lumMod val="25000"/>
                      </a:schemeClr>
                    </a:solidFill>
                    <a:effectLst/>
                  </a:rPr>
                  <a:t>, </a:t>
                </a:r>
                <a:r>
                  <a:rPr lang="pt-BR" sz="1600" dirty="0" err="1">
                    <a:solidFill>
                      <a:schemeClr val="bg2">
                        <a:lumMod val="25000"/>
                      </a:schemeClr>
                    </a:solidFill>
                    <a:effectLst/>
                  </a:rPr>
                  <a:t>pellentesque</a:t>
                </a:r>
                <a:r>
                  <a:rPr lang="pt-BR" sz="1600" dirty="0">
                    <a:solidFill>
                      <a:schemeClr val="bg2">
                        <a:lumMod val="25000"/>
                      </a:schemeClr>
                    </a:solidFill>
                    <a:effectLst/>
                  </a:rPr>
                  <a:t> </a:t>
                </a:r>
                <a:r>
                  <a:rPr lang="pt-BR" sz="1600" dirty="0" err="1">
                    <a:solidFill>
                      <a:schemeClr val="bg2">
                        <a:lumMod val="25000"/>
                      </a:schemeClr>
                    </a:solidFill>
                    <a:effectLst/>
                  </a:rPr>
                  <a:t>dictum</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id </a:t>
                </a:r>
                <a:r>
                  <a:rPr lang="pt-BR" sz="1600" dirty="0" err="1">
                    <a:solidFill>
                      <a:schemeClr val="bg2">
                        <a:lumMod val="25000"/>
                      </a:schemeClr>
                    </a:solidFill>
                    <a:effectLst/>
                  </a:rPr>
                  <a:t>cursus</a:t>
                </a:r>
                <a:r>
                  <a:rPr lang="pt-BR" sz="1600" dirty="0">
                    <a:solidFill>
                      <a:schemeClr val="bg2">
                        <a:lumMod val="25000"/>
                      </a:schemeClr>
                    </a:solidFill>
                    <a:effectLst/>
                  </a:rPr>
                  <a:t> </a:t>
                </a:r>
                <a:r>
                  <a:rPr lang="pt-BR" sz="1600" dirty="0" err="1">
                    <a:solidFill>
                      <a:schemeClr val="bg2">
                        <a:lumMod val="25000"/>
                      </a:schemeClr>
                    </a:solidFill>
                    <a:effectLst/>
                  </a:rPr>
                  <a:t>posuere</a:t>
                </a:r>
                <a:r>
                  <a:rPr lang="pt-BR" sz="1600" dirty="0">
                    <a:solidFill>
                      <a:schemeClr val="bg2">
                        <a:lumMod val="25000"/>
                      </a:schemeClr>
                    </a:solidFill>
                    <a:effectLst/>
                  </a:rPr>
                  <a:t>.</a:t>
                </a:r>
                <a:endParaRPr lang="pt-BR" sz="1600" dirty="0">
                  <a:solidFill>
                    <a:schemeClr val="bg2">
                      <a:lumMod val="25000"/>
                    </a:schemeClr>
                  </a:solidFill>
                </a:endParaRPr>
              </a:p>
            </p:txBody>
          </p:sp>
        </p:grpSp>
      </p:grpSp>
    </p:spTree>
    <p:extLst>
      <p:ext uri="{BB962C8B-B14F-4D97-AF65-F5344CB8AC3E}">
        <p14:creationId xmlns:p14="http://schemas.microsoft.com/office/powerpoint/2010/main" val="3144827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2 cards </a:t>
              </a:r>
            </a:p>
          </p:txBody>
        </p:sp>
      </p:grpSp>
      <p:grpSp>
        <p:nvGrpSpPr>
          <p:cNvPr id="19" name="Agrupar 18">
            <a:extLst>
              <a:ext uri="{FF2B5EF4-FFF2-40B4-BE49-F238E27FC236}">
                <a16:creationId xmlns:a16="http://schemas.microsoft.com/office/drawing/2014/main" id="{38B9EA46-1657-9B66-5216-671ACEC5BB62}"/>
              </a:ext>
            </a:extLst>
          </p:cNvPr>
          <p:cNvGrpSpPr/>
          <p:nvPr/>
        </p:nvGrpSpPr>
        <p:grpSpPr>
          <a:xfrm>
            <a:off x="2883686" y="1291775"/>
            <a:ext cx="6562793" cy="4385610"/>
            <a:chOff x="2883686" y="1291775"/>
            <a:chExt cx="6562793" cy="4385610"/>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2883686"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6325386"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171834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05EBE2B-4BB7-24D9-7CB1-15B26997320B}"/>
              </a:ext>
            </a:extLst>
          </p:cNvPr>
          <p:cNvSpPr>
            <a:spLocks noGrp="1"/>
          </p:cNvSpPr>
          <p:nvPr>
            <p:ph type="body" sz="quarter" idx="10"/>
          </p:nvPr>
        </p:nvSpPr>
        <p:spPr/>
        <p:txBody>
          <a:bodyPr/>
          <a:lstStyle/>
          <a:p>
            <a:r>
              <a:rPr lang="pt-BR" dirty="0"/>
              <a:t>Componentes de TI do datacenter - Introdução</a:t>
            </a:r>
          </a:p>
        </p:txBody>
      </p:sp>
      <p:pic>
        <p:nvPicPr>
          <p:cNvPr id="3" name="Imagem 2">
            <a:extLst>
              <a:ext uri="{FF2B5EF4-FFF2-40B4-BE49-F238E27FC236}">
                <a16:creationId xmlns:a16="http://schemas.microsoft.com/office/drawing/2014/main" id="{D3A8CE32-C753-5ED6-C7B6-34D2F6CA793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19796" y="1496629"/>
            <a:ext cx="7152408" cy="4376847"/>
          </a:xfrm>
          <a:prstGeom prst="rect">
            <a:avLst/>
          </a:prstGeom>
        </p:spPr>
      </p:pic>
      <p:grpSp>
        <p:nvGrpSpPr>
          <p:cNvPr id="4" name="Agrupar 3">
            <a:extLst>
              <a:ext uri="{FF2B5EF4-FFF2-40B4-BE49-F238E27FC236}">
                <a16:creationId xmlns:a16="http://schemas.microsoft.com/office/drawing/2014/main" id="{A37DCE7B-EC19-26A3-9522-592ED9B39041}"/>
              </a:ext>
            </a:extLst>
          </p:cNvPr>
          <p:cNvGrpSpPr/>
          <p:nvPr/>
        </p:nvGrpSpPr>
        <p:grpSpPr>
          <a:xfrm>
            <a:off x="2680138" y="5966023"/>
            <a:ext cx="7283669" cy="307777"/>
            <a:chOff x="1800171" y="4299149"/>
            <a:chExt cx="7444011" cy="307777"/>
          </a:xfrm>
        </p:grpSpPr>
        <p:cxnSp>
          <p:nvCxnSpPr>
            <p:cNvPr id="5" name="Conector reto 4">
              <a:extLst>
                <a:ext uri="{FF2B5EF4-FFF2-40B4-BE49-F238E27FC236}">
                  <a16:creationId xmlns:a16="http://schemas.microsoft.com/office/drawing/2014/main" id="{F13B1DD4-F085-8D6A-D54E-D8B3B373CFFC}"/>
                </a:ext>
              </a:extLst>
            </p:cNvPr>
            <p:cNvCxnSpPr>
              <a:cxnSpLocks/>
            </p:cNvCxnSpPr>
            <p:nvPr/>
          </p:nvCxnSpPr>
          <p:spPr>
            <a:xfrm>
              <a:off x="1825572" y="4606925"/>
              <a:ext cx="7418610" cy="1"/>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3915647-8469-1CA4-3ECF-515287521177}"/>
                </a:ext>
              </a:extLst>
            </p:cNvPr>
            <p:cNvSpPr txBox="1"/>
            <p:nvPr/>
          </p:nvSpPr>
          <p:spPr>
            <a:xfrm>
              <a:off x="1800171" y="4299149"/>
              <a:ext cx="4953059" cy="307777"/>
            </a:xfrm>
            <a:prstGeom prst="rect">
              <a:avLst/>
            </a:prstGeom>
            <a:noFill/>
          </p:spPr>
          <p:txBody>
            <a:bodyPr wrap="square">
              <a:spAutoFit/>
            </a:bodyPr>
            <a:lstStyle/>
            <a:p>
              <a:r>
                <a:rPr lang="pt-BR" sz="1400" dirty="0">
                  <a:effectLst/>
                </a:rPr>
                <a:t>Modelo OSI de camadas. </a:t>
              </a:r>
              <a:endParaRPr lang="pt-BR" sz="1400" dirty="0"/>
            </a:p>
          </p:txBody>
        </p:sp>
      </p:grpSp>
    </p:spTree>
    <p:extLst>
      <p:ext uri="{BB962C8B-B14F-4D97-AF65-F5344CB8AC3E}">
        <p14:creationId xmlns:p14="http://schemas.microsoft.com/office/powerpoint/2010/main" val="24421356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ícone – variante com 3 cards </a:t>
              </a:r>
            </a:p>
          </p:txBody>
        </p:sp>
      </p:grpSp>
      <p:grpSp>
        <p:nvGrpSpPr>
          <p:cNvPr id="20" name="Agrupar 19">
            <a:extLst>
              <a:ext uri="{FF2B5EF4-FFF2-40B4-BE49-F238E27FC236}">
                <a16:creationId xmlns:a16="http://schemas.microsoft.com/office/drawing/2014/main" id="{101D871E-12DF-70C5-05B7-C4044EBC395C}"/>
              </a:ext>
            </a:extLst>
          </p:cNvPr>
          <p:cNvGrpSpPr/>
          <p:nvPr/>
        </p:nvGrpSpPr>
        <p:grpSpPr>
          <a:xfrm>
            <a:off x="1104117" y="1288010"/>
            <a:ext cx="10004493" cy="4389375"/>
            <a:chOff x="1104117" y="1288010"/>
            <a:chExt cx="10004493" cy="4389375"/>
          </a:xfrm>
        </p:grpSpPr>
        <p:grpSp>
          <p:nvGrpSpPr>
            <p:cNvPr id="3" name="Agrupar 2">
              <a:extLst>
                <a:ext uri="{FF2B5EF4-FFF2-40B4-BE49-F238E27FC236}">
                  <a16:creationId xmlns:a16="http://schemas.microsoft.com/office/drawing/2014/main" id="{54F8C6A7-4783-48B0-2318-148B7A05A9F8}"/>
                </a:ext>
              </a:extLst>
            </p:cNvPr>
            <p:cNvGrpSpPr/>
            <p:nvPr/>
          </p:nvGrpSpPr>
          <p:grpSpPr>
            <a:xfrm>
              <a:off x="1104117" y="1291775"/>
              <a:ext cx="3121093" cy="4385610"/>
              <a:chOff x="2873374" y="795787"/>
              <a:chExt cx="3121093" cy="438561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3082519" y="1913935"/>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6" name="CaixaDeTexto 5">
                <a:extLst>
                  <a:ext uri="{FF2B5EF4-FFF2-40B4-BE49-F238E27FC236}">
                    <a16:creationId xmlns:a16="http://schemas.microsoft.com/office/drawing/2014/main" id="{FE6E13B7-374A-9DCC-0638-960BEF19CE68}"/>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2" name="Imagem 1" descr="Ícone&#10;&#10;Descrição gerada automaticamente">
                <a:extLst>
                  <a:ext uri="{FF2B5EF4-FFF2-40B4-BE49-F238E27FC236}">
                    <a16:creationId xmlns:a16="http://schemas.microsoft.com/office/drawing/2014/main" id="{5460DFCE-2937-CB6F-7B04-08E6846EF9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7" name="Agrupar 6">
              <a:extLst>
                <a:ext uri="{FF2B5EF4-FFF2-40B4-BE49-F238E27FC236}">
                  <a16:creationId xmlns:a16="http://schemas.microsoft.com/office/drawing/2014/main" id="{1156E7D7-502E-81DC-2EAD-FB0152FD23ED}"/>
                </a:ext>
              </a:extLst>
            </p:cNvPr>
            <p:cNvGrpSpPr/>
            <p:nvPr/>
          </p:nvGrpSpPr>
          <p:grpSpPr>
            <a:xfrm>
              <a:off x="4545817" y="1291775"/>
              <a:ext cx="3121093" cy="4385610"/>
              <a:chOff x="2873374" y="795787"/>
              <a:chExt cx="3121093" cy="4385610"/>
            </a:xfrm>
          </p:grpSpPr>
          <p:sp>
            <p:nvSpPr>
              <p:cNvPr id="8" name="Retângulo: Cantos Arredondados 7">
                <a:extLst>
                  <a:ext uri="{FF2B5EF4-FFF2-40B4-BE49-F238E27FC236}">
                    <a16:creationId xmlns:a16="http://schemas.microsoft.com/office/drawing/2014/main" id="{321BF9BE-4893-9E55-37A6-20FB456856BE}"/>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CE2B85C-0D9C-BB41-3BFD-B9C5C544D877}"/>
                  </a:ext>
                </a:extLst>
              </p:cNvPr>
              <p:cNvSpPr txBox="1"/>
              <p:nvPr/>
            </p:nvSpPr>
            <p:spPr>
              <a:xfrm>
                <a:off x="3082519" y="1913935"/>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0" name="CaixaDeTexto 9">
                <a:extLst>
                  <a:ext uri="{FF2B5EF4-FFF2-40B4-BE49-F238E27FC236}">
                    <a16:creationId xmlns:a16="http://schemas.microsoft.com/office/drawing/2014/main" id="{62817AA0-7163-4D60-1308-6F780C83865E}"/>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1" name="Imagem 10" descr="Ícone&#10;&#10;Descrição gerada automaticamente">
                <a:extLst>
                  <a:ext uri="{FF2B5EF4-FFF2-40B4-BE49-F238E27FC236}">
                    <a16:creationId xmlns:a16="http://schemas.microsoft.com/office/drawing/2014/main" id="{5A50CF26-55F9-BF1A-841B-2E40DA81EB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nvGrpSpPr>
            <p:cNvPr id="12" name="Agrupar 11">
              <a:extLst>
                <a:ext uri="{FF2B5EF4-FFF2-40B4-BE49-F238E27FC236}">
                  <a16:creationId xmlns:a16="http://schemas.microsoft.com/office/drawing/2014/main" id="{F97D3F70-3281-F4EA-473B-C97A0BEA4DDE}"/>
                </a:ext>
              </a:extLst>
            </p:cNvPr>
            <p:cNvGrpSpPr/>
            <p:nvPr/>
          </p:nvGrpSpPr>
          <p:grpSpPr>
            <a:xfrm>
              <a:off x="7987517" y="1288010"/>
              <a:ext cx="3121093" cy="4385610"/>
              <a:chOff x="2873374" y="795787"/>
              <a:chExt cx="3121093" cy="4385610"/>
            </a:xfrm>
          </p:grpSpPr>
          <p:sp>
            <p:nvSpPr>
              <p:cNvPr id="13" name="Retângulo: Cantos Arredondados 12">
                <a:extLst>
                  <a:ext uri="{FF2B5EF4-FFF2-40B4-BE49-F238E27FC236}">
                    <a16:creationId xmlns:a16="http://schemas.microsoft.com/office/drawing/2014/main" id="{4C3E240F-153C-3953-DE91-C8DA51C8EA9B}"/>
                  </a:ext>
                </a:extLst>
              </p:cNvPr>
              <p:cNvSpPr/>
              <p:nvPr/>
            </p:nvSpPr>
            <p:spPr>
              <a:xfrm>
                <a:off x="2873374" y="795787"/>
                <a:ext cx="3121093" cy="438561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91A4EA6F-40D9-3D66-D870-5B68BA9F5965}"/>
                  </a:ext>
                </a:extLst>
              </p:cNvPr>
              <p:cNvSpPr txBox="1"/>
              <p:nvPr/>
            </p:nvSpPr>
            <p:spPr>
              <a:xfrm>
                <a:off x="3082519" y="1913935"/>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5" name="CaixaDeTexto 14">
                <a:extLst>
                  <a:ext uri="{FF2B5EF4-FFF2-40B4-BE49-F238E27FC236}">
                    <a16:creationId xmlns:a16="http://schemas.microsoft.com/office/drawing/2014/main" id="{210D07F6-11BA-706E-82FE-D7EFDA7AFED0}"/>
                  </a:ext>
                </a:extLst>
              </p:cNvPr>
              <p:cNvSpPr txBox="1"/>
              <p:nvPr/>
            </p:nvSpPr>
            <p:spPr>
              <a:xfrm>
                <a:off x="3082519" y="2630438"/>
                <a:ext cx="2702801" cy="2308324"/>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endParaRPr lang="pt-BR" sz="1600">
                  <a:solidFill>
                    <a:schemeClr val="bg2">
                      <a:lumMod val="25000"/>
                    </a:schemeClr>
                  </a:solidFill>
                </a:endParaRPr>
              </a:p>
            </p:txBody>
          </p:sp>
          <p:pic>
            <p:nvPicPr>
              <p:cNvPr id="19" name="Imagem 18" descr="Ícone&#10;&#10;Descrição gerada automaticamente">
                <a:extLst>
                  <a:ext uri="{FF2B5EF4-FFF2-40B4-BE49-F238E27FC236}">
                    <a16:creationId xmlns:a16="http://schemas.microsoft.com/office/drawing/2014/main" id="{641D6483-7853-8FA5-B926-9690BF1417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82519" y="1079501"/>
                <a:ext cx="635345" cy="635345"/>
              </a:xfrm>
              <a:prstGeom prst="rect">
                <a:avLst/>
              </a:prstGeom>
            </p:spPr>
          </p:pic>
        </p:grpSp>
      </p:grpSp>
    </p:spTree>
    <p:extLst>
      <p:ext uri="{BB962C8B-B14F-4D97-AF65-F5344CB8AC3E}">
        <p14:creationId xmlns:p14="http://schemas.microsoft.com/office/powerpoint/2010/main" val="26453228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2 cards </a:t>
              </a:r>
            </a:p>
          </p:txBody>
        </p:sp>
      </p:grpSp>
      <p:grpSp>
        <p:nvGrpSpPr>
          <p:cNvPr id="9" name="Agrupar 8">
            <a:extLst>
              <a:ext uri="{FF2B5EF4-FFF2-40B4-BE49-F238E27FC236}">
                <a16:creationId xmlns:a16="http://schemas.microsoft.com/office/drawing/2014/main" id="{537D678F-3E1E-6DAD-3736-867D78EC484E}"/>
              </a:ext>
            </a:extLst>
          </p:cNvPr>
          <p:cNvGrpSpPr/>
          <p:nvPr/>
        </p:nvGrpSpPr>
        <p:grpSpPr>
          <a:xfrm>
            <a:off x="2839236" y="1534451"/>
            <a:ext cx="6520283" cy="3913740"/>
            <a:chOff x="2839236" y="1534451"/>
            <a:chExt cx="6520283" cy="3913740"/>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28392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62384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31947080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697AB993-B0A7-8101-267B-19A5CE01FBCF}"/>
              </a:ext>
            </a:extLst>
          </p:cNvPr>
          <p:cNvGrpSpPr/>
          <p:nvPr/>
        </p:nvGrpSpPr>
        <p:grpSpPr>
          <a:xfrm>
            <a:off x="12639639" y="2059215"/>
            <a:ext cx="3543790" cy="1685471"/>
            <a:chOff x="12639639" y="382815"/>
            <a:chExt cx="3543790" cy="1685471"/>
          </a:xfrm>
        </p:grpSpPr>
        <p:sp>
          <p:nvSpPr>
            <p:cNvPr id="16" name="Balão de Fala: Retângulo 15">
              <a:extLst>
                <a:ext uri="{FF2B5EF4-FFF2-40B4-BE49-F238E27FC236}">
                  <a16:creationId xmlns:a16="http://schemas.microsoft.com/office/drawing/2014/main" id="{1D5FA31A-8886-63B8-226E-05E99E895117}"/>
                </a:ext>
              </a:extLst>
            </p:cNvPr>
            <p:cNvSpPr/>
            <p:nvPr/>
          </p:nvSpPr>
          <p:spPr>
            <a:xfrm rot="5400000">
              <a:off x="13568798" y="-546344"/>
              <a:ext cx="168547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8946BB82-00F3-FC21-3B05-97D84C74D1FE}"/>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o recurso inteiro, pressione SHIFT + (seta para cima).</a:t>
              </a:r>
            </a:p>
          </p:txBody>
        </p:sp>
      </p:grpSp>
      <p:grpSp>
        <p:nvGrpSpPr>
          <p:cNvPr id="21" name="Agrupar 20">
            <a:extLst>
              <a:ext uri="{FF2B5EF4-FFF2-40B4-BE49-F238E27FC236}">
                <a16:creationId xmlns:a16="http://schemas.microsoft.com/office/drawing/2014/main" id="{03632624-5197-639E-E302-5739E11F5DC0}"/>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E2861EEF-0E0B-605E-38C9-5D2E47328169}"/>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73EC166F-75DF-4E2E-0F95-E058E1C0DA2A}"/>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 texto + imagem – variante com 3 cards </a:t>
              </a:r>
            </a:p>
          </p:txBody>
        </p:sp>
      </p:grpSp>
      <p:grpSp>
        <p:nvGrpSpPr>
          <p:cNvPr id="10" name="Agrupar 9">
            <a:extLst>
              <a:ext uri="{FF2B5EF4-FFF2-40B4-BE49-F238E27FC236}">
                <a16:creationId xmlns:a16="http://schemas.microsoft.com/office/drawing/2014/main" id="{8029CD06-3132-5A7F-8F41-C12973C96292}"/>
              </a:ext>
            </a:extLst>
          </p:cNvPr>
          <p:cNvGrpSpPr/>
          <p:nvPr/>
        </p:nvGrpSpPr>
        <p:grpSpPr>
          <a:xfrm>
            <a:off x="1200936" y="1527710"/>
            <a:ext cx="9850521" cy="3920481"/>
            <a:chOff x="1200936" y="1527710"/>
            <a:chExt cx="9850521" cy="3920481"/>
          </a:xfrm>
        </p:grpSpPr>
        <p:grpSp>
          <p:nvGrpSpPr>
            <p:cNvPr id="14" name="Agrupar 13">
              <a:extLst>
                <a:ext uri="{FF2B5EF4-FFF2-40B4-BE49-F238E27FC236}">
                  <a16:creationId xmlns:a16="http://schemas.microsoft.com/office/drawing/2014/main" id="{C7E0BBEE-27CB-706A-D933-AEFDEEDB675D}"/>
                </a:ext>
              </a:extLst>
            </p:cNvPr>
            <p:cNvGrpSpPr/>
            <p:nvPr/>
          </p:nvGrpSpPr>
          <p:grpSpPr>
            <a:xfrm>
              <a:off x="1200936" y="1534451"/>
              <a:ext cx="3121093" cy="3913740"/>
              <a:chOff x="2661436" y="1502701"/>
              <a:chExt cx="3121093" cy="3913740"/>
            </a:xfrm>
          </p:grpSpPr>
          <p:sp>
            <p:nvSpPr>
              <p:cNvPr id="18" name="Retângulo: Cantos Arredondados 17">
                <a:extLst>
                  <a:ext uri="{FF2B5EF4-FFF2-40B4-BE49-F238E27FC236}">
                    <a16:creationId xmlns:a16="http://schemas.microsoft.com/office/drawing/2014/main" id="{7E5481D4-2A2A-7F02-5430-9201238A6122}"/>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04B753B-C0EF-83AF-B9B2-1972F278EA1C}"/>
                  </a:ext>
                </a:extLst>
              </p:cNvPr>
              <p:cNvSpPr txBox="1"/>
              <p:nvPr/>
            </p:nvSpPr>
            <p:spPr>
              <a:xfrm>
                <a:off x="2870581" y="3375014"/>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6" name="CaixaDeTexto 5">
                <a:extLst>
                  <a:ext uri="{FF2B5EF4-FFF2-40B4-BE49-F238E27FC236}">
                    <a16:creationId xmlns:a16="http://schemas.microsoft.com/office/drawing/2014/main" id="{FE6E13B7-374A-9DCC-0638-960BEF19CE68}"/>
                  </a:ext>
                </a:extLst>
              </p:cNvPr>
              <p:cNvSpPr txBox="1"/>
              <p:nvPr/>
            </p:nvSpPr>
            <p:spPr>
              <a:xfrm>
                <a:off x="2870581" y="4091517"/>
                <a:ext cx="2702801" cy="1077218"/>
              </a:xfrm>
              <a:prstGeom prst="rect">
                <a:avLst/>
              </a:prstGeom>
              <a:noFill/>
            </p:spPr>
            <p:txBody>
              <a:bodyPr wrap="square">
                <a:spAutoFit/>
              </a:bodyPr>
              <a:lstStyle/>
              <a:p>
                <a:r>
                  <a:rPr lang="pt-BR" sz="1600" dirty="0">
                    <a:solidFill>
                      <a:schemeClr val="bg2">
                        <a:lumMod val="25000"/>
                      </a:schemeClr>
                    </a:solidFill>
                    <a:effectLst/>
                  </a:rPr>
                  <a:t>In </a:t>
                </a:r>
                <a:r>
                  <a:rPr lang="pt-BR" sz="1600" dirty="0" err="1">
                    <a:solidFill>
                      <a:schemeClr val="bg2">
                        <a:lumMod val="25000"/>
                      </a:schemeClr>
                    </a:solidFill>
                    <a:effectLst/>
                  </a:rPr>
                  <a:t>pulvinar</a:t>
                </a:r>
                <a:r>
                  <a:rPr lang="pt-BR" sz="1600" dirty="0">
                    <a:solidFill>
                      <a:schemeClr val="bg2">
                        <a:lumMod val="25000"/>
                      </a:schemeClr>
                    </a:solidFill>
                    <a:effectLst/>
                  </a:rPr>
                  <a:t> </a:t>
                </a:r>
                <a:r>
                  <a:rPr lang="pt-BR" sz="1600" dirty="0" err="1">
                    <a:solidFill>
                      <a:schemeClr val="bg2">
                        <a:lumMod val="25000"/>
                      </a:schemeClr>
                    </a:solidFill>
                    <a:effectLst/>
                  </a:rPr>
                  <a:t>odio</a:t>
                </a:r>
                <a:r>
                  <a:rPr lang="pt-BR" sz="1600" dirty="0">
                    <a:solidFill>
                      <a:schemeClr val="bg2">
                        <a:lumMod val="25000"/>
                      </a:schemeClr>
                    </a:solidFill>
                    <a:effectLst/>
                  </a:rPr>
                  <a:t> nunc, ut </a:t>
                </a:r>
                <a:r>
                  <a:rPr lang="pt-BR" sz="1600" dirty="0" err="1">
                    <a:solidFill>
                      <a:schemeClr val="bg2">
                        <a:lumMod val="25000"/>
                      </a:schemeClr>
                    </a:solidFill>
                    <a:effectLst/>
                  </a:rPr>
                  <a:t>commodo</a:t>
                </a:r>
                <a:r>
                  <a:rPr lang="pt-BR" sz="1600" dirty="0">
                    <a:solidFill>
                      <a:schemeClr val="bg2">
                        <a:lumMod val="25000"/>
                      </a:schemeClr>
                    </a:solidFill>
                    <a:effectLst/>
                  </a:rPr>
                  <a:t> </a:t>
                </a:r>
                <a:r>
                  <a:rPr lang="pt-BR" sz="1600" dirty="0" err="1">
                    <a:solidFill>
                      <a:schemeClr val="bg2">
                        <a:lumMod val="25000"/>
                      </a:schemeClr>
                    </a:solidFill>
                    <a:effectLst/>
                  </a:rPr>
                  <a:t>lacus</a:t>
                </a:r>
                <a:r>
                  <a:rPr lang="pt-BR" sz="1600" dirty="0">
                    <a:solidFill>
                      <a:schemeClr val="bg2">
                        <a:lumMod val="25000"/>
                      </a:schemeClr>
                    </a:solidFill>
                    <a:effectLst/>
                  </a:rPr>
                  <a:t> </a:t>
                </a:r>
                <a:r>
                  <a:rPr lang="pt-BR" sz="1600" dirty="0" err="1">
                    <a:solidFill>
                      <a:schemeClr val="bg2">
                        <a:lumMod val="25000"/>
                      </a:schemeClr>
                    </a:solidFill>
                    <a:effectLst/>
                  </a:rPr>
                  <a:t>feugiat</a:t>
                </a:r>
                <a:r>
                  <a:rPr lang="pt-BR" sz="1600" dirty="0">
                    <a:solidFill>
                      <a:schemeClr val="bg2">
                        <a:lumMod val="25000"/>
                      </a:schemeClr>
                    </a:solidFill>
                    <a:effectLst/>
                  </a:rPr>
                  <a:t> in. In </a:t>
                </a:r>
                <a:r>
                  <a:rPr lang="pt-BR" sz="1600" dirty="0" err="1">
                    <a:solidFill>
                      <a:schemeClr val="bg2">
                        <a:lumMod val="25000"/>
                      </a:schemeClr>
                    </a:solidFill>
                    <a:effectLst/>
                  </a:rPr>
                  <a:t>imperdiet</a:t>
                </a:r>
                <a:r>
                  <a:rPr lang="pt-BR" sz="1600" dirty="0">
                    <a:solidFill>
                      <a:schemeClr val="bg2">
                        <a:lumMod val="25000"/>
                      </a:schemeClr>
                    </a:solidFill>
                    <a:effectLst/>
                  </a:rPr>
                  <a:t> </a:t>
                </a:r>
                <a:r>
                  <a:rPr lang="pt-BR" sz="1600" dirty="0" err="1">
                    <a:solidFill>
                      <a:schemeClr val="bg2">
                        <a:lumMod val="25000"/>
                      </a:schemeClr>
                    </a:solidFill>
                    <a:effectLst/>
                  </a:rPr>
                  <a:t>tortor</a:t>
                </a:r>
                <a:r>
                  <a:rPr lang="pt-BR" sz="1600" dirty="0">
                    <a:solidFill>
                      <a:schemeClr val="bg2">
                        <a:lumMod val="25000"/>
                      </a:schemeClr>
                    </a:solidFill>
                    <a:effectLst/>
                  </a:rPr>
                  <a:t> ac </a:t>
                </a:r>
                <a:r>
                  <a:rPr lang="pt-BR" sz="1600" dirty="0" err="1">
                    <a:solidFill>
                      <a:schemeClr val="bg2">
                        <a:lumMod val="25000"/>
                      </a:schemeClr>
                    </a:solidFill>
                    <a:effectLst/>
                  </a:rPr>
                  <a:t>risus</a:t>
                </a:r>
                <a:r>
                  <a:rPr lang="pt-BR" sz="1600" dirty="0">
                    <a:solidFill>
                      <a:schemeClr val="bg2">
                        <a:lumMod val="25000"/>
                      </a:schemeClr>
                    </a:solidFill>
                    <a:effectLst/>
                  </a:rPr>
                  <a:t> </a:t>
                </a:r>
                <a:r>
                  <a:rPr lang="pt-BR" sz="1600" dirty="0" err="1">
                    <a:solidFill>
                      <a:schemeClr val="bg2">
                        <a:lumMod val="25000"/>
                      </a:schemeClr>
                    </a:solidFill>
                    <a:effectLst/>
                  </a:rPr>
                  <a:t>hendrerit</a:t>
                </a:r>
                <a:r>
                  <a:rPr lang="pt-BR" sz="1600" dirty="0">
                    <a:solidFill>
                      <a:schemeClr val="bg2">
                        <a:lumMod val="25000"/>
                      </a:schemeClr>
                    </a:solidFill>
                    <a:effectLst/>
                  </a:rPr>
                  <a:t> </a:t>
                </a:r>
                <a:r>
                  <a:rPr lang="pt-BR" sz="1600" dirty="0" err="1">
                    <a:solidFill>
                      <a:schemeClr val="bg2">
                        <a:lumMod val="25000"/>
                      </a:schemeClr>
                    </a:solidFill>
                    <a:effectLst/>
                  </a:rPr>
                  <a:t>ultrices</a:t>
                </a:r>
                <a:r>
                  <a:rPr lang="pt-BR" sz="1600" dirty="0">
                    <a:solidFill>
                      <a:schemeClr val="bg2">
                        <a:lumMod val="25000"/>
                      </a:schemeClr>
                    </a:solidFill>
                    <a:effectLst/>
                  </a:rPr>
                  <a:t>.</a:t>
                </a:r>
                <a:endParaRPr lang="pt-BR" sz="1600" dirty="0">
                  <a:solidFill>
                    <a:schemeClr val="bg2">
                      <a:lumMod val="25000"/>
                    </a:schemeClr>
                  </a:solidFill>
                </a:endParaRPr>
              </a:p>
            </p:txBody>
          </p:sp>
          <p:pic>
            <p:nvPicPr>
              <p:cNvPr id="13" name="Imagem 12" descr="Ícone&#10;&#10;Descrição gerada automaticamente">
                <a:extLst>
                  <a:ext uri="{FF2B5EF4-FFF2-40B4-BE49-F238E27FC236}">
                    <a16:creationId xmlns:a16="http://schemas.microsoft.com/office/drawing/2014/main" id="{1DF48E62-D37B-DA0D-4249-BF2908F718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15" name="Agrupar 14">
              <a:extLst>
                <a:ext uri="{FF2B5EF4-FFF2-40B4-BE49-F238E27FC236}">
                  <a16:creationId xmlns:a16="http://schemas.microsoft.com/office/drawing/2014/main" id="{DF24F004-1A7B-B9B2-5EE6-A569AEB7BF7F}"/>
                </a:ext>
              </a:extLst>
            </p:cNvPr>
            <p:cNvGrpSpPr/>
            <p:nvPr/>
          </p:nvGrpSpPr>
          <p:grpSpPr>
            <a:xfrm>
              <a:off x="4600126" y="1534451"/>
              <a:ext cx="3121093" cy="3913740"/>
              <a:chOff x="2661436" y="1502701"/>
              <a:chExt cx="3121093" cy="3913740"/>
            </a:xfrm>
          </p:grpSpPr>
          <p:sp>
            <p:nvSpPr>
              <p:cNvPr id="19" name="Retângulo: Cantos Arredondados 18">
                <a:extLst>
                  <a:ext uri="{FF2B5EF4-FFF2-40B4-BE49-F238E27FC236}">
                    <a16:creationId xmlns:a16="http://schemas.microsoft.com/office/drawing/2014/main" id="{F2B61EF7-6631-62D2-EA15-CCB4E38A49BD}"/>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152D5A15-2E35-25AC-90A7-8E5201FA78A3}"/>
                  </a:ext>
                </a:extLst>
              </p:cNvPr>
              <p:cNvSpPr txBox="1"/>
              <p:nvPr/>
            </p:nvSpPr>
            <p:spPr>
              <a:xfrm>
                <a:off x="2870581" y="3375014"/>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24" name="CaixaDeTexto 23">
                <a:extLst>
                  <a:ext uri="{FF2B5EF4-FFF2-40B4-BE49-F238E27FC236}">
                    <a16:creationId xmlns:a16="http://schemas.microsoft.com/office/drawing/2014/main" id="{C300B70B-8D42-2C43-DB0D-8AD8E9004804}"/>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25" name="Imagem 24" descr="Ícone&#10;&#10;Descrição gerada automaticamente">
                <a:extLst>
                  <a:ext uri="{FF2B5EF4-FFF2-40B4-BE49-F238E27FC236}">
                    <a16:creationId xmlns:a16="http://schemas.microsoft.com/office/drawing/2014/main" id="{389468E6-CF1A-2B30-D9D9-B4D0673A7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nvGrpSpPr>
            <p:cNvPr id="2" name="Agrupar 1">
              <a:extLst>
                <a:ext uri="{FF2B5EF4-FFF2-40B4-BE49-F238E27FC236}">
                  <a16:creationId xmlns:a16="http://schemas.microsoft.com/office/drawing/2014/main" id="{75EDE80F-B666-10F0-27CB-5C2021E27849}"/>
                </a:ext>
              </a:extLst>
            </p:cNvPr>
            <p:cNvGrpSpPr/>
            <p:nvPr/>
          </p:nvGrpSpPr>
          <p:grpSpPr>
            <a:xfrm>
              <a:off x="7930364" y="1527710"/>
              <a:ext cx="3121093" cy="3913740"/>
              <a:chOff x="2661436" y="1502701"/>
              <a:chExt cx="3121093" cy="3913740"/>
            </a:xfrm>
          </p:grpSpPr>
          <p:sp>
            <p:nvSpPr>
              <p:cNvPr id="3" name="Retângulo: Cantos Arredondados 2">
                <a:extLst>
                  <a:ext uri="{FF2B5EF4-FFF2-40B4-BE49-F238E27FC236}">
                    <a16:creationId xmlns:a16="http://schemas.microsoft.com/office/drawing/2014/main" id="{67ECF0CE-9888-8CFD-76EC-AD053C32CF9E}"/>
                  </a:ext>
                </a:extLst>
              </p:cNvPr>
              <p:cNvSpPr/>
              <p:nvPr/>
            </p:nvSpPr>
            <p:spPr>
              <a:xfrm>
                <a:off x="2661436" y="2256866"/>
                <a:ext cx="3121093" cy="315957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F5EFCF3-2953-732B-82BE-341133887CF7}"/>
                  </a:ext>
                </a:extLst>
              </p:cNvPr>
              <p:cNvSpPr txBox="1"/>
              <p:nvPr/>
            </p:nvSpPr>
            <p:spPr>
              <a:xfrm>
                <a:off x="2870581" y="3375014"/>
                <a:ext cx="2702801"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8" name="CaixaDeTexto 7">
                <a:extLst>
                  <a:ext uri="{FF2B5EF4-FFF2-40B4-BE49-F238E27FC236}">
                    <a16:creationId xmlns:a16="http://schemas.microsoft.com/office/drawing/2014/main" id="{50EE0831-BAE1-64D4-9DBE-0603B1DE90EE}"/>
                  </a:ext>
                </a:extLst>
              </p:cNvPr>
              <p:cNvSpPr txBox="1"/>
              <p:nvPr/>
            </p:nvSpPr>
            <p:spPr>
              <a:xfrm>
                <a:off x="2870581" y="4091517"/>
                <a:ext cx="2702801" cy="1077218"/>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a:t>
                </a:r>
                <a:endParaRPr lang="pt-BR" sz="1600">
                  <a:solidFill>
                    <a:schemeClr val="bg2">
                      <a:lumMod val="25000"/>
                    </a:schemeClr>
                  </a:solidFill>
                </a:endParaRPr>
              </a:p>
            </p:txBody>
          </p:sp>
          <p:pic>
            <p:nvPicPr>
              <p:cNvPr id="9" name="Imagem 8" descr="Ícone&#10;&#10;Descrição gerada automaticamente">
                <a:extLst>
                  <a:ext uri="{FF2B5EF4-FFF2-40B4-BE49-F238E27FC236}">
                    <a16:creationId xmlns:a16="http://schemas.microsoft.com/office/drawing/2014/main" id="{6B4DDEAC-E389-3447-34BF-C7073F85E0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1436" y="1502701"/>
                <a:ext cx="3121093" cy="1743627"/>
              </a:xfrm>
              <a:prstGeom prst="rect">
                <a:avLst/>
              </a:prstGeom>
            </p:spPr>
          </p:pic>
        </p:grpSp>
      </p:grpSp>
    </p:spTree>
    <p:extLst>
      <p:ext uri="{BB962C8B-B14F-4D97-AF65-F5344CB8AC3E}">
        <p14:creationId xmlns:p14="http://schemas.microsoft.com/office/powerpoint/2010/main" val="29111121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evolutiva</a:t>
              </a:r>
            </a:p>
          </p:txBody>
        </p:sp>
      </p:grpSp>
      <p:grpSp>
        <p:nvGrpSpPr>
          <p:cNvPr id="44" name="Agrupar 43">
            <a:extLst>
              <a:ext uri="{FF2B5EF4-FFF2-40B4-BE49-F238E27FC236}">
                <a16:creationId xmlns:a16="http://schemas.microsoft.com/office/drawing/2014/main" id="{EEDDB0FC-8E6F-F187-20CF-84C979C05AD0}"/>
              </a:ext>
            </a:extLst>
          </p:cNvPr>
          <p:cNvGrpSpPr/>
          <p:nvPr/>
        </p:nvGrpSpPr>
        <p:grpSpPr>
          <a:xfrm>
            <a:off x="2201227" y="1749894"/>
            <a:ext cx="7789545" cy="3467442"/>
            <a:chOff x="2201227" y="111408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1441146"/>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27" name="Agrupar 26">
              <a:extLst>
                <a:ext uri="{FF2B5EF4-FFF2-40B4-BE49-F238E27FC236}">
                  <a16:creationId xmlns:a16="http://schemas.microsoft.com/office/drawing/2014/main" id="{D609CFBB-3FA8-E11F-B79F-E8ED33CB0654}"/>
                </a:ext>
              </a:extLst>
            </p:cNvPr>
            <p:cNvGrpSpPr/>
            <p:nvPr/>
          </p:nvGrpSpPr>
          <p:grpSpPr>
            <a:xfrm>
              <a:off x="5882639" y="1315717"/>
              <a:ext cx="371475" cy="3122933"/>
              <a:chOff x="4700587" y="1534451"/>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2910180"/>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028691"/>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6633275" y="1441146"/>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15764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spTree>
    <p:extLst>
      <p:ext uri="{BB962C8B-B14F-4D97-AF65-F5344CB8AC3E}">
        <p14:creationId xmlns:p14="http://schemas.microsoft.com/office/powerpoint/2010/main" val="30670037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relação comparativa</a:t>
              </a:r>
            </a:p>
          </p:txBody>
        </p:sp>
      </p:grpSp>
      <p:grpSp>
        <p:nvGrpSpPr>
          <p:cNvPr id="4" name="Agrupar 3">
            <a:extLst>
              <a:ext uri="{FF2B5EF4-FFF2-40B4-BE49-F238E27FC236}">
                <a16:creationId xmlns:a16="http://schemas.microsoft.com/office/drawing/2014/main" id="{99E90402-657B-9890-B48B-3E103A87BBE1}"/>
              </a:ext>
            </a:extLst>
          </p:cNvPr>
          <p:cNvGrpSpPr/>
          <p:nvPr/>
        </p:nvGrpSpPr>
        <p:grpSpPr>
          <a:xfrm>
            <a:off x="2201227" y="1749894"/>
            <a:ext cx="7789545" cy="3467442"/>
            <a:chOff x="2201227" y="1749894"/>
            <a:chExt cx="7789545" cy="3467442"/>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749894"/>
              <a:ext cx="7789545"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2076956"/>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sp>
          <p:nvSpPr>
            <p:cNvPr id="28" name="CaixaDeTexto 27">
              <a:extLst>
                <a:ext uri="{FF2B5EF4-FFF2-40B4-BE49-F238E27FC236}">
                  <a16:creationId xmlns:a16="http://schemas.microsoft.com/office/drawing/2014/main" id="{6D18D229-255E-1562-FBC9-5468BDFB6630}"/>
                </a:ext>
              </a:extLst>
            </p:cNvPr>
            <p:cNvSpPr txBox="1"/>
            <p:nvPr/>
          </p:nvSpPr>
          <p:spPr>
            <a:xfrm>
              <a:off x="6633275" y="2076956"/>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2793459"/>
              <a:ext cx="3121093" cy="2062103"/>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 </a:t>
              </a:r>
              <a:r>
                <a:rPr lang="pt-BR" sz="1600" err="1">
                  <a:solidFill>
                    <a:schemeClr val="bg2">
                      <a:lumMod val="25000"/>
                    </a:schemeClr>
                  </a:solidFill>
                  <a:effectLst/>
                </a:rPr>
                <a:t>pellentesque</a:t>
              </a:r>
              <a:r>
                <a:rPr lang="pt-BR" sz="1600">
                  <a:solidFill>
                    <a:schemeClr val="bg2">
                      <a:lumMod val="25000"/>
                    </a:schemeClr>
                  </a:solidFill>
                  <a:effectLst/>
                </a:rPr>
                <a:t> </a:t>
              </a:r>
              <a:r>
                <a:rPr lang="pt-BR" sz="1600" err="1">
                  <a:solidFill>
                    <a:schemeClr val="bg2">
                      <a:lumMod val="25000"/>
                    </a:schemeClr>
                  </a:solidFill>
                  <a:effectLst/>
                </a:rPr>
                <a:t>dictum</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id </a:t>
              </a:r>
              <a:r>
                <a:rPr lang="pt-BR" sz="1600" err="1">
                  <a:solidFill>
                    <a:schemeClr val="bg2">
                      <a:lumMod val="25000"/>
                    </a:schemeClr>
                  </a:solidFill>
                  <a:effectLst/>
                </a:rPr>
                <a:t>cursus</a:t>
              </a:r>
              <a:r>
                <a:rPr lang="pt-BR" sz="1600">
                  <a:solidFill>
                    <a:schemeClr val="bg2">
                      <a:lumMod val="25000"/>
                    </a:schemeClr>
                  </a:solidFill>
                  <a:effectLst/>
                </a:rPr>
                <a:t> </a:t>
              </a:r>
              <a:r>
                <a:rPr lang="pt-BR" sz="1600" err="1">
                  <a:solidFill>
                    <a:schemeClr val="bg2">
                      <a:lumMod val="25000"/>
                    </a:schemeClr>
                  </a:solidFill>
                  <a:effectLst/>
                </a:rPr>
                <a:t>posuere</a:t>
              </a:r>
              <a:r>
                <a:rPr lang="pt-BR" sz="1600">
                  <a:solidFill>
                    <a:schemeClr val="bg2">
                      <a:lumMod val="25000"/>
                    </a:schemeClr>
                  </a:solidFill>
                  <a:effectLst/>
                </a:rPr>
                <a:t>.</a:t>
              </a:r>
            </a:p>
          </p:txBody>
        </p:sp>
        <p:grpSp>
          <p:nvGrpSpPr>
            <p:cNvPr id="3" name="Agrupar 2">
              <a:extLst>
                <a:ext uri="{FF2B5EF4-FFF2-40B4-BE49-F238E27FC236}">
                  <a16:creationId xmlns:a16="http://schemas.microsoft.com/office/drawing/2014/main" id="{520F0C4E-2A45-BCD5-21E4-866C547935F7}"/>
                </a:ext>
              </a:extLst>
            </p:cNvPr>
            <p:cNvGrpSpPr/>
            <p:nvPr/>
          </p:nvGrpSpPr>
          <p:grpSpPr>
            <a:xfrm>
              <a:off x="5882639" y="1951527"/>
              <a:ext cx="371475" cy="3122933"/>
              <a:chOff x="5882639" y="1951527"/>
              <a:chExt cx="371475" cy="3122933"/>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327256"/>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684FED36-0515-1E54-86F1-808062F86F1D}"/>
                  </a:ext>
                </a:extLst>
              </p:cNvPr>
              <p:cNvSpPr/>
              <p:nvPr/>
            </p:nvSpPr>
            <p:spPr>
              <a:xfrm>
                <a:off x="5954553" y="3399170"/>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1851590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evolutiva</a:t>
              </a:r>
            </a:p>
          </p:txBody>
        </p:sp>
      </p:grpSp>
      <p:grpSp>
        <p:nvGrpSpPr>
          <p:cNvPr id="43" name="Agrupar 42">
            <a:extLst>
              <a:ext uri="{FF2B5EF4-FFF2-40B4-BE49-F238E27FC236}">
                <a16:creationId xmlns:a16="http://schemas.microsoft.com/office/drawing/2014/main" id="{7F9E0C65-435C-8440-7619-591803DF5AA4}"/>
              </a:ext>
            </a:extLst>
          </p:cNvPr>
          <p:cNvGrpSpPr/>
          <p:nvPr/>
        </p:nvGrpSpPr>
        <p:grpSpPr>
          <a:xfrm>
            <a:off x="2201227" y="1551688"/>
            <a:ext cx="7789545" cy="3622003"/>
            <a:chOff x="2201227" y="2121913"/>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2121913"/>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3188030"/>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grpSp>
          <p:nvGrpSpPr>
            <p:cNvPr id="42" name="Agrupar 41">
              <a:extLst>
                <a:ext uri="{FF2B5EF4-FFF2-40B4-BE49-F238E27FC236}">
                  <a16:creationId xmlns:a16="http://schemas.microsoft.com/office/drawing/2014/main" id="{131EBFD1-5642-8EB4-E393-14720C054425}"/>
                </a:ext>
              </a:extLst>
            </p:cNvPr>
            <p:cNvGrpSpPr/>
            <p:nvPr/>
          </p:nvGrpSpPr>
          <p:grpSpPr>
            <a:xfrm>
              <a:off x="5882639" y="2312988"/>
              <a:ext cx="371475" cy="3161205"/>
              <a:chOff x="5882639" y="2312988"/>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2312988"/>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707853"/>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a Direita 37">
                <a:extLst>
                  <a:ext uri="{FF2B5EF4-FFF2-40B4-BE49-F238E27FC236}">
                    <a16:creationId xmlns:a16="http://schemas.microsoft.com/office/drawing/2014/main" id="{63C351B8-3AC2-8DA4-6E98-C1876E5E8C67}"/>
                  </a:ext>
                </a:extLst>
              </p:cNvPr>
              <p:cNvSpPr/>
              <p:nvPr/>
            </p:nvSpPr>
            <p:spPr>
              <a:xfrm>
                <a:off x="5985033" y="3826364"/>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2" name="CaixaDeTexto 21">
              <a:extLst>
                <a:ext uri="{FF2B5EF4-FFF2-40B4-BE49-F238E27FC236}">
                  <a16:creationId xmlns:a16="http://schemas.microsoft.com/office/drawing/2014/main" id="{FB7BC8B5-CAF3-B088-F835-3F804F089767}"/>
                </a:ext>
              </a:extLst>
            </p:cNvPr>
            <p:cNvSpPr txBox="1"/>
            <p:nvPr/>
          </p:nvSpPr>
          <p:spPr>
            <a:xfrm>
              <a:off x="6633275" y="3188030"/>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7633" y="2404095"/>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7411" y="2404095"/>
              <a:ext cx="635345" cy="635345"/>
            </a:xfrm>
            <a:prstGeom prst="rect">
              <a:avLst/>
            </a:prstGeom>
          </p:spPr>
        </p:pic>
      </p:grpSp>
    </p:spTree>
    <p:extLst>
      <p:ext uri="{BB962C8B-B14F-4D97-AF65-F5344CB8AC3E}">
        <p14:creationId xmlns:p14="http://schemas.microsoft.com/office/powerpoint/2010/main" val="8488037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8F04F97-6CD5-8BD1-AA84-4D421B3C5504}"/>
              </a:ext>
            </a:extLst>
          </p:cNvPr>
          <p:cNvGrpSpPr/>
          <p:nvPr/>
        </p:nvGrpSpPr>
        <p:grpSpPr>
          <a:xfrm>
            <a:off x="12639639" y="2059215"/>
            <a:ext cx="3543790" cy="2960914"/>
            <a:chOff x="12639639" y="382815"/>
            <a:chExt cx="3543790" cy="2960914"/>
          </a:xfrm>
        </p:grpSpPr>
        <p:sp>
          <p:nvSpPr>
            <p:cNvPr id="11" name="Balão de Fala: Retângulo 10">
              <a:extLst>
                <a:ext uri="{FF2B5EF4-FFF2-40B4-BE49-F238E27FC236}">
                  <a16:creationId xmlns:a16="http://schemas.microsoft.com/office/drawing/2014/main" id="{B4F4170D-6DAD-FFFD-7B97-719A40CBC217}"/>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F0D452C3-1C24-7DB2-77A0-7AC5C4D4EEE9}"/>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Apenas a parte textual está agrupada. Para ajustar a caixa (borda), utilize o mouse para aumentar apenas a borda para baixo.</a:t>
              </a:r>
            </a:p>
            <a:p>
              <a:pPr marL="285750" indent="-285750">
                <a:buFont typeface="Arial" panose="020B0604020202020204" pitchFamily="34" charset="0"/>
                <a:buChar char="•"/>
              </a:pPr>
              <a:r>
                <a:rPr lang="pt-BR" sz="1400">
                  <a:solidFill>
                    <a:schemeClr val="bg1"/>
                  </a:solidFill>
                </a:rPr>
                <a:t>Para alterar o ícone, clique com o botão direito do mouse, selecione Alterar Imagem &gt;&gt; Da Área de Transferência.</a:t>
              </a:r>
            </a:p>
            <a:p>
              <a:endParaRPr lang="pt-BR" sz="1400">
                <a:solidFill>
                  <a:schemeClr val="bg1"/>
                </a:solidFill>
              </a:endParaRPr>
            </a:p>
          </p:txBody>
        </p:sp>
      </p:grpSp>
      <p:grpSp>
        <p:nvGrpSpPr>
          <p:cNvPr id="13" name="Agrupar 12">
            <a:extLst>
              <a:ext uri="{FF2B5EF4-FFF2-40B4-BE49-F238E27FC236}">
                <a16:creationId xmlns:a16="http://schemas.microsoft.com/office/drawing/2014/main" id="{44BDD914-AC07-C7D0-DE29-D16E892B4196}"/>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0E408BC3-A410-C844-5CFA-B1CA377E8578}"/>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C20DA291-8944-728D-6A1C-6D1C156F0B66}"/>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ícone – relação comparativa</a:t>
              </a:r>
            </a:p>
          </p:txBody>
        </p:sp>
      </p:grpSp>
      <p:grpSp>
        <p:nvGrpSpPr>
          <p:cNvPr id="4" name="Agrupar 3">
            <a:extLst>
              <a:ext uri="{FF2B5EF4-FFF2-40B4-BE49-F238E27FC236}">
                <a16:creationId xmlns:a16="http://schemas.microsoft.com/office/drawing/2014/main" id="{4B5169CC-B87F-51F0-C9A9-682697A45E12}"/>
              </a:ext>
            </a:extLst>
          </p:cNvPr>
          <p:cNvGrpSpPr/>
          <p:nvPr/>
        </p:nvGrpSpPr>
        <p:grpSpPr>
          <a:xfrm>
            <a:off x="2201227" y="1551688"/>
            <a:ext cx="7789545" cy="3622003"/>
            <a:chOff x="2201227" y="1551688"/>
            <a:chExt cx="7789545" cy="3622003"/>
          </a:xfrm>
        </p:grpSpPr>
        <p:sp>
          <p:nvSpPr>
            <p:cNvPr id="16" name="Retângulo: Cantos Arredondados 15">
              <a:extLst>
                <a:ext uri="{FF2B5EF4-FFF2-40B4-BE49-F238E27FC236}">
                  <a16:creationId xmlns:a16="http://schemas.microsoft.com/office/drawing/2014/main" id="{B14326DB-639E-DD00-4110-5A13F81C7A87}"/>
                </a:ext>
              </a:extLst>
            </p:cNvPr>
            <p:cNvSpPr/>
            <p:nvPr/>
          </p:nvSpPr>
          <p:spPr>
            <a:xfrm>
              <a:off x="2201227" y="1551688"/>
              <a:ext cx="7789545" cy="362200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8DAD3E8D-F5BF-7423-82CA-2D9813DAE23F}"/>
                </a:ext>
              </a:extLst>
            </p:cNvPr>
            <p:cNvSpPr txBox="1"/>
            <p:nvPr/>
          </p:nvSpPr>
          <p:spPr>
            <a:xfrm>
              <a:off x="2382989" y="2617805"/>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9" name="CaixaDeTexto 18">
              <a:extLst>
                <a:ext uri="{FF2B5EF4-FFF2-40B4-BE49-F238E27FC236}">
                  <a16:creationId xmlns:a16="http://schemas.microsoft.com/office/drawing/2014/main" id="{FE478269-2FC8-6376-A9BE-835E83830A5E}"/>
                </a:ext>
              </a:extLst>
            </p:cNvPr>
            <p:cNvSpPr txBox="1"/>
            <p:nvPr/>
          </p:nvSpPr>
          <p:spPr>
            <a:xfrm>
              <a:off x="2382988"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sp>
          <p:nvSpPr>
            <p:cNvPr id="22" name="CaixaDeTexto 21">
              <a:extLst>
                <a:ext uri="{FF2B5EF4-FFF2-40B4-BE49-F238E27FC236}">
                  <a16:creationId xmlns:a16="http://schemas.microsoft.com/office/drawing/2014/main" id="{FB7BC8B5-CAF3-B088-F835-3F804F089767}"/>
                </a:ext>
              </a:extLst>
            </p:cNvPr>
            <p:cNvSpPr txBox="1"/>
            <p:nvPr/>
          </p:nvSpPr>
          <p:spPr>
            <a:xfrm>
              <a:off x="6633275" y="2617805"/>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23" name="CaixaDeTexto 22">
              <a:extLst>
                <a:ext uri="{FF2B5EF4-FFF2-40B4-BE49-F238E27FC236}">
                  <a16:creationId xmlns:a16="http://schemas.microsoft.com/office/drawing/2014/main" id="{CF44DC0E-38BD-FD99-6E72-004D14B6CBC3}"/>
                </a:ext>
              </a:extLst>
            </p:cNvPr>
            <p:cNvSpPr txBox="1"/>
            <p:nvPr/>
          </p:nvSpPr>
          <p:spPr>
            <a:xfrm>
              <a:off x="6633274" y="3334308"/>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9" name="Imagem 38" descr="Ícone&#10;&#10;Descrição gerada automaticamente">
              <a:extLst>
                <a:ext uri="{FF2B5EF4-FFF2-40B4-BE49-F238E27FC236}">
                  <a16:creationId xmlns:a16="http://schemas.microsoft.com/office/drawing/2014/main" id="{B42E5C81-37AA-3F57-DDB2-43604C3B84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7633" y="1833870"/>
              <a:ext cx="635345" cy="635345"/>
            </a:xfrm>
            <a:prstGeom prst="rect">
              <a:avLst/>
            </a:prstGeom>
          </p:spPr>
        </p:pic>
        <p:pic>
          <p:nvPicPr>
            <p:cNvPr id="40" name="Imagem 39" descr="Ícone&#10;&#10;Descrição gerada automaticamente">
              <a:extLst>
                <a:ext uri="{FF2B5EF4-FFF2-40B4-BE49-F238E27FC236}">
                  <a16:creationId xmlns:a16="http://schemas.microsoft.com/office/drawing/2014/main" id="{2A5753C2-1883-E0A9-EDB7-50E847E39D3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7411" y="1833870"/>
              <a:ext cx="635345" cy="635345"/>
            </a:xfrm>
            <a:prstGeom prst="rect">
              <a:avLst/>
            </a:prstGeom>
          </p:spPr>
        </p:pic>
        <p:grpSp>
          <p:nvGrpSpPr>
            <p:cNvPr id="3" name="Agrupar 2">
              <a:extLst>
                <a:ext uri="{FF2B5EF4-FFF2-40B4-BE49-F238E27FC236}">
                  <a16:creationId xmlns:a16="http://schemas.microsoft.com/office/drawing/2014/main" id="{7CBBF5E3-727D-3E16-D364-086922B22FFA}"/>
                </a:ext>
              </a:extLst>
            </p:cNvPr>
            <p:cNvGrpSpPr/>
            <p:nvPr/>
          </p:nvGrpSpPr>
          <p:grpSpPr>
            <a:xfrm>
              <a:off x="5882639" y="1742763"/>
              <a:ext cx="371475" cy="3161205"/>
              <a:chOff x="5882639" y="1742763"/>
              <a:chExt cx="371475" cy="3161205"/>
            </a:xfrm>
          </p:grpSpPr>
          <p:cxnSp>
            <p:nvCxnSpPr>
              <p:cNvPr id="33" name="Conector reto 32">
                <a:extLst>
                  <a:ext uri="{FF2B5EF4-FFF2-40B4-BE49-F238E27FC236}">
                    <a16:creationId xmlns:a16="http://schemas.microsoft.com/office/drawing/2014/main" id="{2F9D2DBE-8F75-4D5D-94AD-05A77A016F37}"/>
                  </a:ext>
                </a:extLst>
              </p:cNvPr>
              <p:cNvCxnSpPr>
                <a:cxnSpLocks/>
              </p:cNvCxnSpPr>
              <p:nvPr/>
            </p:nvCxnSpPr>
            <p:spPr>
              <a:xfrm>
                <a:off x="6068377" y="1742763"/>
                <a:ext cx="0" cy="316120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6CED8157-948C-D9C1-690F-EE44063305CD}"/>
                  </a:ext>
                </a:extLst>
              </p:cNvPr>
              <p:cNvSpPr/>
              <p:nvPr/>
            </p:nvSpPr>
            <p:spPr>
              <a:xfrm>
                <a:off x="5882639" y="313762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inal de Multiplicação 1">
                <a:extLst>
                  <a:ext uri="{FF2B5EF4-FFF2-40B4-BE49-F238E27FC236}">
                    <a16:creationId xmlns:a16="http://schemas.microsoft.com/office/drawing/2014/main" id="{D5343F0B-E848-FCD6-9D79-9CBFAC744996}"/>
                  </a:ext>
                </a:extLst>
              </p:cNvPr>
              <p:cNvSpPr/>
              <p:nvPr/>
            </p:nvSpPr>
            <p:spPr>
              <a:xfrm>
                <a:off x="5954553" y="3217957"/>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41587375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evolutiva</a:t>
              </a:r>
            </a:p>
          </p:txBody>
        </p:sp>
      </p:grpSp>
      <p:grpSp>
        <p:nvGrpSpPr>
          <p:cNvPr id="36" name="Agrupar 35">
            <a:extLst>
              <a:ext uri="{FF2B5EF4-FFF2-40B4-BE49-F238E27FC236}">
                <a16:creationId xmlns:a16="http://schemas.microsoft.com/office/drawing/2014/main" id="{51C47253-583A-3F95-50D4-3649561786E4}"/>
              </a:ext>
            </a:extLst>
          </p:cNvPr>
          <p:cNvGrpSpPr/>
          <p:nvPr/>
        </p:nvGrpSpPr>
        <p:grpSpPr>
          <a:xfrm>
            <a:off x="2201227" y="1114083"/>
            <a:ext cx="7789545" cy="4629833"/>
            <a:chOff x="1019175" y="1332817"/>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1019175" y="1332817"/>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1200937" y="3406764"/>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5" name="CaixaDeTexto 14">
              <a:extLst>
                <a:ext uri="{FF2B5EF4-FFF2-40B4-BE49-F238E27FC236}">
                  <a16:creationId xmlns:a16="http://schemas.microsoft.com/office/drawing/2014/main" id="{369F9B96-AABB-2270-74A3-37604991211C}"/>
                </a:ext>
              </a:extLst>
            </p:cNvPr>
            <p:cNvSpPr txBox="1"/>
            <p:nvPr/>
          </p:nvSpPr>
          <p:spPr>
            <a:xfrm>
              <a:off x="1200936"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936" y="1534451"/>
              <a:ext cx="3121093" cy="1743627"/>
            </a:xfrm>
            <a:prstGeom prst="rect">
              <a:avLst/>
            </a:prstGeom>
          </p:spPr>
        </p:pic>
        <p:grpSp>
          <p:nvGrpSpPr>
            <p:cNvPr id="27" name="Agrupar 26">
              <a:extLst>
                <a:ext uri="{FF2B5EF4-FFF2-40B4-BE49-F238E27FC236}">
                  <a16:creationId xmlns:a16="http://schemas.microsoft.com/office/drawing/2014/main" id="{D609CFBB-3FA8-E11F-B79F-E8ED33CB0654}"/>
                </a:ext>
              </a:extLst>
            </p:cNvPr>
            <p:cNvGrpSpPr/>
            <p:nvPr/>
          </p:nvGrpSpPr>
          <p:grpSpPr>
            <a:xfrm>
              <a:off x="4700587" y="1534451"/>
              <a:ext cx="371475" cy="4158476"/>
              <a:chOff x="4700587" y="1534451"/>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4886325" y="1534451"/>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4700587" y="3427952"/>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CCD2D6F7-B264-0083-9057-6BF205649DDA}"/>
                  </a:ext>
                </a:extLst>
              </p:cNvPr>
              <p:cNvSpPr/>
              <p:nvPr/>
            </p:nvSpPr>
            <p:spPr>
              <a:xfrm>
                <a:off x="4802981" y="3546463"/>
                <a:ext cx="185735" cy="134452"/>
              </a:xfrm>
              <a:prstGeom prst="rightArrow">
                <a:avLst>
                  <a:gd name="adj1" fmla="val 50000"/>
                  <a:gd name="adj2" fmla="val 7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8" name="CaixaDeTexto 27">
              <a:extLst>
                <a:ext uri="{FF2B5EF4-FFF2-40B4-BE49-F238E27FC236}">
                  <a16:creationId xmlns:a16="http://schemas.microsoft.com/office/drawing/2014/main" id="{6D18D229-255E-1562-FBC9-5468BDFB6630}"/>
                </a:ext>
              </a:extLst>
            </p:cNvPr>
            <p:cNvSpPr txBox="1"/>
            <p:nvPr/>
          </p:nvSpPr>
          <p:spPr>
            <a:xfrm>
              <a:off x="5451223" y="3406764"/>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30" name="CaixaDeTexto 29">
              <a:extLst>
                <a:ext uri="{FF2B5EF4-FFF2-40B4-BE49-F238E27FC236}">
                  <a16:creationId xmlns:a16="http://schemas.microsoft.com/office/drawing/2014/main" id="{98D6D746-A8DD-63FE-8E32-0CA33056FA39}"/>
                </a:ext>
              </a:extLst>
            </p:cNvPr>
            <p:cNvSpPr txBox="1"/>
            <p:nvPr/>
          </p:nvSpPr>
          <p:spPr>
            <a:xfrm>
              <a:off x="5451222" y="4123267"/>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51222" y="1534451"/>
              <a:ext cx="3121093" cy="1743627"/>
            </a:xfrm>
            <a:prstGeom prst="rect">
              <a:avLst/>
            </a:prstGeom>
          </p:spPr>
        </p:pic>
      </p:grpSp>
    </p:spTree>
    <p:extLst>
      <p:ext uri="{BB962C8B-B14F-4D97-AF65-F5344CB8AC3E}">
        <p14:creationId xmlns:p14="http://schemas.microsoft.com/office/powerpoint/2010/main" val="20012270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Agrupar 37">
            <a:extLst>
              <a:ext uri="{FF2B5EF4-FFF2-40B4-BE49-F238E27FC236}">
                <a16:creationId xmlns:a16="http://schemas.microsoft.com/office/drawing/2014/main" id="{4CCF656E-4657-E568-EB71-A70E26686082}"/>
              </a:ext>
            </a:extLst>
          </p:cNvPr>
          <p:cNvGrpSpPr/>
          <p:nvPr/>
        </p:nvGrpSpPr>
        <p:grpSpPr>
          <a:xfrm>
            <a:off x="12639639" y="2059215"/>
            <a:ext cx="3543790" cy="1961242"/>
            <a:chOff x="12639639" y="382815"/>
            <a:chExt cx="3543790" cy="2960914"/>
          </a:xfrm>
        </p:grpSpPr>
        <p:sp>
          <p:nvSpPr>
            <p:cNvPr id="39" name="Balão de Fala: Retângulo 38">
              <a:extLst>
                <a:ext uri="{FF2B5EF4-FFF2-40B4-BE49-F238E27FC236}">
                  <a16:creationId xmlns:a16="http://schemas.microsoft.com/office/drawing/2014/main" id="{9F9E84DC-73B1-9647-43CD-4ED87810493F}"/>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0" name="CaixaDeTexto 39">
              <a:extLst>
                <a:ext uri="{FF2B5EF4-FFF2-40B4-BE49-F238E27FC236}">
                  <a16:creationId xmlns:a16="http://schemas.microsoft.com/office/drawing/2014/main" id="{5B487CE0-3417-0490-8DD1-2EF253E7680A}"/>
                </a:ext>
              </a:extLst>
            </p:cNvPr>
            <p:cNvSpPr txBox="1"/>
            <p:nvPr/>
          </p:nvSpPr>
          <p:spPr>
            <a:xfrm>
              <a:off x="12816114" y="638628"/>
              <a:ext cx="3222172" cy="2090946"/>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Apenas a parte textual está agrupada. Para ajustar a caixa (borda), utilize o mouse para aumentar apenas a borda para baixo.</a:t>
              </a:r>
            </a:p>
          </p:txBody>
        </p:sp>
      </p:grpSp>
      <p:grpSp>
        <p:nvGrpSpPr>
          <p:cNvPr id="41" name="Agrupar 40">
            <a:extLst>
              <a:ext uri="{FF2B5EF4-FFF2-40B4-BE49-F238E27FC236}">
                <a16:creationId xmlns:a16="http://schemas.microsoft.com/office/drawing/2014/main" id="{3C7B0FFB-EF60-A8E0-49AE-3B4126373341}"/>
              </a:ext>
            </a:extLst>
          </p:cNvPr>
          <p:cNvGrpSpPr/>
          <p:nvPr/>
        </p:nvGrpSpPr>
        <p:grpSpPr>
          <a:xfrm>
            <a:off x="12639638" y="539973"/>
            <a:ext cx="3543790" cy="1373961"/>
            <a:chOff x="12639639" y="382815"/>
            <a:chExt cx="3543790" cy="1373961"/>
          </a:xfrm>
        </p:grpSpPr>
        <p:sp>
          <p:nvSpPr>
            <p:cNvPr id="42" name="Balão de Fala: Retângulo 41">
              <a:extLst>
                <a:ext uri="{FF2B5EF4-FFF2-40B4-BE49-F238E27FC236}">
                  <a16:creationId xmlns:a16="http://schemas.microsoft.com/office/drawing/2014/main" id="{ACEBD2A5-2693-D541-DA18-A4B3C90807FD}"/>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3" name="CaixaDeTexto 42">
              <a:extLst>
                <a:ext uri="{FF2B5EF4-FFF2-40B4-BE49-F238E27FC236}">
                  <a16:creationId xmlns:a16="http://schemas.microsoft.com/office/drawing/2014/main" id="{FDCF6DF0-4039-B546-0BB7-25ACFEFA9002}"/>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relacionado – texto + imagem – relação comparativa</a:t>
              </a:r>
            </a:p>
          </p:txBody>
        </p:sp>
      </p:grpSp>
      <p:grpSp>
        <p:nvGrpSpPr>
          <p:cNvPr id="6" name="Agrupar 5">
            <a:extLst>
              <a:ext uri="{FF2B5EF4-FFF2-40B4-BE49-F238E27FC236}">
                <a16:creationId xmlns:a16="http://schemas.microsoft.com/office/drawing/2014/main" id="{0A38DF37-071A-8F89-B3F0-90BC1515CF35}"/>
              </a:ext>
            </a:extLst>
          </p:cNvPr>
          <p:cNvGrpSpPr/>
          <p:nvPr/>
        </p:nvGrpSpPr>
        <p:grpSpPr>
          <a:xfrm>
            <a:off x="2201227" y="1114083"/>
            <a:ext cx="7789545" cy="4629833"/>
            <a:chOff x="2201227" y="1114083"/>
            <a:chExt cx="7789545" cy="4629833"/>
          </a:xfrm>
        </p:grpSpPr>
        <p:sp>
          <p:nvSpPr>
            <p:cNvPr id="12" name="Retângulo: Cantos Arredondados 11">
              <a:extLst>
                <a:ext uri="{FF2B5EF4-FFF2-40B4-BE49-F238E27FC236}">
                  <a16:creationId xmlns:a16="http://schemas.microsoft.com/office/drawing/2014/main" id="{643F882F-71CF-3902-4243-D3C1F5BD8AEF}"/>
                </a:ext>
              </a:extLst>
            </p:cNvPr>
            <p:cNvSpPr/>
            <p:nvPr/>
          </p:nvSpPr>
          <p:spPr>
            <a:xfrm>
              <a:off x="2201227" y="1114083"/>
              <a:ext cx="7789545" cy="46298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573FAB2C-8C20-0A1C-A787-57438FDBA425}"/>
                </a:ext>
              </a:extLst>
            </p:cNvPr>
            <p:cNvSpPr txBox="1"/>
            <p:nvPr/>
          </p:nvSpPr>
          <p:spPr>
            <a:xfrm>
              <a:off x="2382989" y="3188030"/>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15" name="CaixaDeTexto 14">
              <a:extLst>
                <a:ext uri="{FF2B5EF4-FFF2-40B4-BE49-F238E27FC236}">
                  <a16:creationId xmlns:a16="http://schemas.microsoft.com/office/drawing/2014/main" id="{369F9B96-AABB-2270-74A3-37604991211C}"/>
                </a:ext>
              </a:extLst>
            </p:cNvPr>
            <p:cNvSpPr txBox="1"/>
            <p:nvPr/>
          </p:nvSpPr>
          <p:spPr>
            <a:xfrm>
              <a:off x="2382988"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16" name="Imagem 15" descr="Ícone&#10;&#10;Descrição gerada automaticamente">
              <a:extLst>
                <a:ext uri="{FF2B5EF4-FFF2-40B4-BE49-F238E27FC236}">
                  <a16:creationId xmlns:a16="http://schemas.microsoft.com/office/drawing/2014/main" id="{A6CE8FA7-8D74-87B2-8D21-A3D565FD10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2988" y="1315717"/>
              <a:ext cx="3121093" cy="1743627"/>
            </a:xfrm>
            <a:prstGeom prst="rect">
              <a:avLst/>
            </a:prstGeom>
          </p:spPr>
        </p:pic>
        <p:sp>
          <p:nvSpPr>
            <p:cNvPr id="28" name="CaixaDeTexto 27">
              <a:extLst>
                <a:ext uri="{FF2B5EF4-FFF2-40B4-BE49-F238E27FC236}">
                  <a16:creationId xmlns:a16="http://schemas.microsoft.com/office/drawing/2014/main" id="{6D18D229-255E-1562-FBC9-5468BDFB6630}"/>
                </a:ext>
              </a:extLst>
            </p:cNvPr>
            <p:cNvSpPr txBox="1"/>
            <p:nvPr/>
          </p:nvSpPr>
          <p:spPr>
            <a:xfrm>
              <a:off x="6633275" y="3188030"/>
              <a:ext cx="3121092" cy="646331"/>
            </a:xfrm>
            <a:prstGeom prst="rect">
              <a:avLst/>
            </a:prstGeom>
            <a:noFill/>
          </p:spPr>
          <p:txBody>
            <a:bodyPr wrap="square">
              <a:spAutoFit/>
            </a:bodyPr>
            <a:lstStyle/>
            <a:p>
              <a:r>
                <a:rPr lang="pt-BR" b="1">
                  <a:effectLst/>
                </a:rPr>
                <a:t>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sp>
          <p:nvSpPr>
            <p:cNvPr id="30" name="CaixaDeTexto 29">
              <a:extLst>
                <a:ext uri="{FF2B5EF4-FFF2-40B4-BE49-F238E27FC236}">
                  <a16:creationId xmlns:a16="http://schemas.microsoft.com/office/drawing/2014/main" id="{98D6D746-A8DD-63FE-8E32-0CA33056FA39}"/>
                </a:ext>
              </a:extLst>
            </p:cNvPr>
            <p:cNvSpPr txBox="1"/>
            <p:nvPr/>
          </p:nvSpPr>
          <p:spPr>
            <a:xfrm>
              <a:off x="6633274" y="3904533"/>
              <a:ext cx="3121093" cy="1569660"/>
            </a:xfrm>
            <a:prstGeom prst="rect">
              <a:avLst/>
            </a:prstGeom>
            <a:noFill/>
          </p:spPr>
          <p:txBody>
            <a:bodyPr wrap="square">
              <a:spAutoFit/>
            </a:bodyPr>
            <a:lstStyle/>
            <a:p>
              <a:r>
                <a:rPr lang="pt-BR" sz="1600">
                  <a:solidFill>
                    <a:schemeClr val="bg2">
                      <a:lumMod val="25000"/>
                    </a:schemeClr>
                  </a:solidFill>
                  <a:effectLst/>
                </a:rPr>
                <a:t>In </a:t>
              </a:r>
              <a:r>
                <a:rPr lang="pt-BR" sz="1600" err="1">
                  <a:solidFill>
                    <a:schemeClr val="bg2">
                      <a:lumMod val="25000"/>
                    </a:schemeClr>
                  </a:solidFill>
                  <a:effectLst/>
                </a:rPr>
                <a:t>pulvinar</a:t>
              </a:r>
              <a:r>
                <a:rPr lang="pt-BR" sz="1600">
                  <a:solidFill>
                    <a:schemeClr val="bg2">
                      <a:lumMod val="25000"/>
                    </a:schemeClr>
                  </a:solidFill>
                  <a:effectLst/>
                </a:rPr>
                <a:t> </a:t>
              </a:r>
              <a:r>
                <a:rPr lang="pt-BR" sz="1600" err="1">
                  <a:solidFill>
                    <a:schemeClr val="bg2">
                      <a:lumMod val="25000"/>
                    </a:schemeClr>
                  </a:solidFill>
                  <a:effectLst/>
                </a:rPr>
                <a:t>odio</a:t>
              </a:r>
              <a:r>
                <a:rPr lang="pt-BR" sz="1600">
                  <a:solidFill>
                    <a:schemeClr val="bg2">
                      <a:lumMod val="25000"/>
                    </a:schemeClr>
                  </a:solidFill>
                  <a:effectLst/>
                </a:rPr>
                <a:t> nunc, ut </a:t>
              </a:r>
              <a:r>
                <a:rPr lang="pt-BR" sz="1600" err="1">
                  <a:solidFill>
                    <a:schemeClr val="bg2">
                      <a:lumMod val="25000"/>
                    </a:schemeClr>
                  </a:solidFill>
                  <a:effectLst/>
                </a:rPr>
                <a:t>commodo</a:t>
              </a:r>
              <a:r>
                <a:rPr lang="pt-BR" sz="1600">
                  <a:solidFill>
                    <a:schemeClr val="bg2">
                      <a:lumMod val="25000"/>
                    </a:schemeClr>
                  </a:solidFill>
                  <a:effectLst/>
                </a:rPr>
                <a:t> </a:t>
              </a:r>
              <a:r>
                <a:rPr lang="pt-BR" sz="1600" err="1">
                  <a:solidFill>
                    <a:schemeClr val="bg2">
                      <a:lumMod val="25000"/>
                    </a:schemeClr>
                  </a:solidFill>
                  <a:effectLst/>
                </a:rPr>
                <a:t>lacus</a:t>
              </a:r>
              <a:r>
                <a:rPr lang="pt-BR" sz="1600">
                  <a:solidFill>
                    <a:schemeClr val="bg2">
                      <a:lumMod val="25000"/>
                    </a:schemeClr>
                  </a:solidFill>
                  <a:effectLst/>
                </a:rPr>
                <a:t> </a:t>
              </a:r>
              <a:r>
                <a:rPr lang="pt-BR" sz="1600" err="1">
                  <a:solidFill>
                    <a:schemeClr val="bg2">
                      <a:lumMod val="25000"/>
                    </a:schemeClr>
                  </a:solidFill>
                  <a:effectLst/>
                </a:rPr>
                <a:t>feugiat</a:t>
              </a:r>
              <a:r>
                <a:rPr lang="pt-BR" sz="1600">
                  <a:solidFill>
                    <a:schemeClr val="bg2">
                      <a:lumMod val="25000"/>
                    </a:schemeClr>
                  </a:solidFill>
                  <a:effectLst/>
                </a:rPr>
                <a:t> in. In </a:t>
              </a:r>
              <a:r>
                <a:rPr lang="pt-BR" sz="1600" err="1">
                  <a:solidFill>
                    <a:schemeClr val="bg2">
                      <a:lumMod val="25000"/>
                    </a:schemeClr>
                  </a:solidFill>
                  <a:effectLst/>
                </a:rPr>
                <a:t>imperdiet</a:t>
              </a:r>
              <a:r>
                <a:rPr lang="pt-BR" sz="1600">
                  <a:solidFill>
                    <a:schemeClr val="bg2">
                      <a:lumMod val="25000"/>
                    </a:schemeClr>
                  </a:solidFill>
                  <a:effectLst/>
                </a:rPr>
                <a:t> </a:t>
              </a:r>
              <a:r>
                <a:rPr lang="pt-BR" sz="1600" err="1">
                  <a:solidFill>
                    <a:schemeClr val="bg2">
                      <a:lumMod val="25000"/>
                    </a:schemeClr>
                  </a:solidFill>
                  <a:effectLst/>
                </a:rPr>
                <a:t>tortor</a:t>
              </a:r>
              <a:r>
                <a:rPr lang="pt-BR" sz="1600">
                  <a:solidFill>
                    <a:schemeClr val="bg2">
                      <a:lumMod val="25000"/>
                    </a:schemeClr>
                  </a:solidFill>
                  <a:effectLst/>
                </a:rPr>
                <a:t> ac </a:t>
              </a:r>
              <a:r>
                <a:rPr lang="pt-BR" sz="1600" err="1">
                  <a:solidFill>
                    <a:schemeClr val="bg2">
                      <a:lumMod val="25000"/>
                    </a:schemeClr>
                  </a:solidFill>
                  <a:effectLst/>
                </a:rPr>
                <a:t>risus</a:t>
              </a:r>
              <a:r>
                <a:rPr lang="pt-BR" sz="1600">
                  <a:solidFill>
                    <a:schemeClr val="bg2">
                      <a:lumMod val="25000"/>
                    </a:schemeClr>
                  </a:solidFill>
                  <a:effectLst/>
                </a:rPr>
                <a:t> </a:t>
              </a:r>
              <a:r>
                <a:rPr lang="pt-BR" sz="1600" err="1">
                  <a:solidFill>
                    <a:schemeClr val="bg2">
                      <a:lumMod val="25000"/>
                    </a:schemeClr>
                  </a:solidFill>
                  <a:effectLst/>
                </a:rPr>
                <a:t>hendrerit</a:t>
              </a:r>
              <a:r>
                <a:rPr lang="pt-BR" sz="1600">
                  <a:solidFill>
                    <a:schemeClr val="bg2">
                      <a:lumMod val="25000"/>
                    </a:schemeClr>
                  </a:solidFill>
                  <a:effectLst/>
                </a:rPr>
                <a:t> </a:t>
              </a:r>
              <a:r>
                <a:rPr lang="pt-BR" sz="1600" err="1">
                  <a:solidFill>
                    <a:schemeClr val="bg2">
                      <a:lumMod val="25000"/>
                    </a:schemeClr>
                  </a:solidFill>
                  <a:effectLst/>
                </a:rPr>
                <a:t>ultrices</a:t>
              </a:r>
              <a:r>
                <a:rPr lang="pt-BR" sz="1600">
                  <a:solidFill>
                    <a:schemeClr val="bg2">
                      <a:lumMod val="25000"/>
                    </a:schemeClr>
                  </a:solidFill>
                  <a:effectLst/>
                </a:rPr>
                <a:t>, </a:t>
              </a:r>
              <a:r>
                <a:rPr lang="pt-BR" sz="1600" err="1">
                  <a:solidFill>
                    <a:schemeClr val="bg2">
                      <a:lumMod val="25000"/>
                    </a:schemeClr>
                  </a:solidFill>
                  <a:effectLst/>
                </a:rPr>
                <a:t>suspendisse</a:t>
              </a:r>
              <a:r>
                <a:rPr lang="pt-BR" sz="1600">
                  <a:solidFill>
                    <a:schemeClr val="bg2">
                      <a:lumMod val="25000"/>
                    </a:schemeClr>
                  </a:solidFill>
                  <a:effectLst/>
                </a:rPr>
                <a:t> </a:t>
              </a:r>
              <a:r>
                <a:rPr lang="pt-BR" sz="1600" err="1">
                  <a:solidFill>
                    <a:schemeClr val="bg2">
                      <a:lumMod val="25000"/>
                    </a:schemeClr>
                  </a:solidFill>
                  <a:effectLst/>
                </a:rPr>
                <a:t>potenti</a:t>
              </a:r>
              <a:r>
                <a:rPr lang="pt-BR" sz="1600">
                  <a:solidFill>
                    <a:schemeClr val="bg2">
                      <a:lumMod val="25000"/>
                    </a:schemeClr>
                  </a:solidFill>
                  <a:effectLst/>
                </a:rPr>
                <a:t>. </a:t>
              </a:r>
              <a:r>
                <a:rPr lang="pt-BR" sz="1600" err="1">
                  <a:solidFill>
                    <a:schemeClr val="bg2">
                      <a:lumMod val="25000"/>
                    </a:schemeClr>
                  </a:solidFill>
                  <a:effectLst/>
                </a:rPr>
                <a:t>Maecenas</a:t>
              </a:r>
              <a:r>
                <a:rPr lang="pt-BR" sz="1600">
                  <a:solidFill>
                    <a:schemeClr val="bg2">
                      <a:lumMod val="25000"/>
                    </a:schemeClr>
                  </a:solidFill>
                  <a:effectLst/>
                </a:rPr>
                <a:t> vitae </a:t>
              </a:r>
              <a:r>
                <a:rPr lang="pt-BR" sz="1600" err="1">
                  <a:solidFill>
                    <a:schemeClr val="bg2">
                      <a:lumMod val="25000"/>
                    </a:schemeClr>
                  </a:solidFill>
                  <a:effectLst/>
                </a:rPr>
                <a:t>elit</a:t>
              </a:r>
              <a:r>
                <a:rPr lang="pt-BR" sz="1600">
                  <a:solidFill>
                    <a:schemeClr val="bg2">
                      <a:lumMod val="25000"/>
                    </a:schemeClr>
                  </a:solidFill>
                  <a:effectLst/>
                </a:rPr>
                <a:t> </a:t>
              </a:r>
              <a:r>
                <a:rPr lang="pt-BR" sz="1600" err="1">
                  <a:solidFill>
                    <a:schemeClr val="bg2">
                      <a:lumMod val="25000"/>
                    </a:schemeClr>
                  </a:solidFill>
                  <a:effectLst/>
                </a:rPr>
                <a:t>ligula</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sed</a:t>
              </a:r>
              <a:r>
                <a:rPr lang="pt-BR" sz="1600">
                  <a:solidFill>
                    <a:schemeClr val="bg2">
                      <a:lumMod val="25000"/>
                    </a:schemeClr>
                  </a:solidFill>
                  <a:effectLst/>
                </a:rPr>
                <a:t> </a:t>
              </a:r>
              <a:r>
                <a:rPr lang="pt-BR" sz="1600" err="1">
                  <a:solidFill>
                    <a:schemeClr val="bg2">
                      <a:lumMod val="25000"/>
                    </a:schemeClr>
                  </a:solidFill>
                  <a:effectLst/>
                </a:rPr>
                <a:t>turpis</a:t>
              </a:r>
              <a:r>
                <a:rPr lang="pt-BR" sz="1600">
                  <a:solidFill>
                    <a:schemeClr val="bg2">
                      <a:lumMod val="25000"/>
                    </a:schemeClr>
                  </a:solidFill>
                  <a:effectLst/>
                </a:rPr>
                <a:t> </a:t>
              </a:r>
              <a:r>
                <a:rPr lang="pt-BR" sz="1600" err="1">
                  <a:solidFill>
                    <a:schemeClr val="bg2">
                      <a:lumMod val="25000"/>
                    </a:schemeClr>
                  </a:solidFill>
                  <a:effectLst/>
                </a:rPr>
                <a:t>purus</a:t>
              </a:r>
              <a:r>
                <a:rPr lang="pt-BR" sz="1600">
                  <a:solidFill>
                    <a:schemeClr val="bg2">
                      <a:lumMod val="25000"/>
                    </a:schemeClr>
                  </a:solidFill>
                  <a:effectLst/>
                </a:rPr>
                <a:t>, </a:t>
              </a:r>
              <a:r>
                <a:rPr lang="pt-BR" sz="1600" err="1">
                  <a:solidFill>
                    <a:schemeClr val="bg2">
                      <a:lumMod val="25000"/>
                    </a:schemeClr>
                  </a:solidFill>
                  <a:effectLst/>
                </a:rPr>
                <a:t>nam</a:t>
              </a:r>
              <a:r>
                <a:rPr lang="pt-BR" sz="1600">
                  <a:solidFill>
                    <a:schemeClr val="bg2">
                      <a:lumMod val="25000"/>
                    </a:schemeClr>
                  </a:solidFill>
                  <a:effectLst/>
                </a:rPr>
                <a:t> in </a:t>
              </a:r>
              <a:r>
                <a:rPr lang="pt-BR" sz="1600" err="1">
                  <a:solidFill>
                    <a:schemeClr val="bg2">
                      <a:lumMod val="25000"/>
                    </a:schemeClr>
                  </a:solidFill>
                  <a:effectLst/>
                </a:rPr>
                <a:t>enim</a:t>
              </a:r>
              <a:r>
                <a:rPr lang="pt-BR" sz="1600">
                  <a:solidFill>
                    <a:schemeClr val="bg2">
                      <a:lumMod val="25000"/>
                    </a:schemeClr>
                  </a:solidFill>
                  <a:effectLst/>
                </a:rPr>
                <a:t> </a:t>
              </a:r>
              <a:r>
                <a:rPr lang="pt-BR" sz="1600" err="1">
                  <a:solidFill>
                    <a:schemeClr val="bg2">
                      <a:lumMod val="25000"/>
                    </a:schemeClr>
                  </a:solidFill>
                  <a:effectLst/>
                </a:rPr>
                <a:t>metus</a:t>
              </a:r>
              <a:r>
                <a:rPr lang="pt-BR" sz="1600">
                  <a:solidFill>
                    <a:schemeClr val="bg2">
                      <a:lumMod val="25000"/>
                    </a:schemeClr>
                  </a:solidFill>
                  <a:effectLst/>
                </a:rPr>
                <a:t>.</a:t>
              </a:r>
            </a:p>
          </p:txBody>
        </p:sp>
        <p:pic>
          <p:nvPicPr>
            <p:cNvPr id="35" name="Imagem 34" descr="Ícone&#10;&#10;Descrição gerada automaticamente">
              <a:extLst>
                <a:ext uri="{FF2B5EF4-FFF2-40B4-BE49-F238E27FC236}">
                  <a16:creationId xmlns:a16="http://schemas.microsoft.com/office/drawing/2014/main" id="{91773070-03F8-FC29-1003-B6F5E631E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274" y="1315717"/>
              <a:ext cx="3121093" cy="1743627"/>
            </a:xfrm>
            <a:prstGeom prst="rect">
              <a:avLst/>
            </a:prstGeom>
          </p:spPr>
        </p:pic>
        <p:grpSp>
          <p:nvGrpSpPr>
            <p:cNvPr id="5" name="Agrupar 4">
              <a:extLst>
                <a:ext uri="{FF2B5EF4-FFF2-40B4-BE49-F238E27FC236}">
                  <a16:creationId xmlns:a16="http://schemas.microsoft.com/office/drawing/2014/main" id="{4B28979D-5B02-86D8-C850-A399CB3C8E66}"/>
                </a:ext>
              </a:extLst>
            </p:cNvPr>
            <p:cNvGrpSpPr/>
            <p:nvPr/>
          </p:nvGrpSpPr>
          <p:grpSpPr>
            <a:xfrm>
              <a:off x="5882639" y="1315717"/>
              <a:ext cx="371475" cy="4158476"/>
              <a:chOff x="5882639" y="1315717"/>
              <a:chExt cx="371475" cy="4158476"/>
            </a:xfrm>
          </p:grpSpPr>
          <p:cxnSp>
            <p:nvCxnSpPr>
              <p:cNvPr id="18" name="Conector reto 17">
                <a:extLst>
                  <a:ext uri="{FF2B5EF4-FFF2-40B4-BE49-F238E27FC236}">
                    <a16:creationId xmlns:a16="http://schemas.microsoft.com/office/drawing/2014/main" id="{74F29070-378E-C9FD-3801-F5EBEDB2F4E7}"/>
                  </a:ext>
                </a:extLst>
              </p:cNvPr>
              <p:cNvCxnSpPr>
                <a:cxnSpLocks/>
              </p:cNvCxnSpPr>
              <p:nvPr/>
            </p:nvCxnSpPr>
            <p:spPr>
              <a:xfrm>
                <a:off x="6068377" y="1315717"/>
                <a:ext cx="0" cy="4158476"/>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AE344F6-D0F6-A548-FA24-64AC3892F27C}"/>
                  </a:ext>
                </a:extLst>
              </p:cNvPr>
              <p:cNvSpPr/>
              <p:nvPr/>
            </p:nvSpPr>
            <p:spPr>
              <a:xfrm>
                <a:off x="5882639" y="3209218"/>
                <a:ext cx="371475" cy="3714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inal de Multiplicação 2">
                <a:extLst>
                  <a:ext uri="{FF2B5EF4-FFF2-40B4-BE49-F238E27FC236}">
                    <a16:creationId xmlns:a16="http://schemas.microsoft.com/office/drawing/2014/main" id="{0451717F-E3C5-E2FE-A929-607E3791F110}"/>
                  </a:ext>
                </a:extLst>
              </p:cNvPr>
              <p:cNvSpPr/>
              <p:nvPr/>
            </p:nvSpPr>
            <p:spPr>
              <a:xfrm>
                <a:off x="5954553" y="3281132"/>
                <a:ext cx="227646" cy="227646"/>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grpSp>
      </p:grpSp>
    </p:spTree>
    <p:extLst>
      <p:ext uri="{BB962C8B-B14F-4D97-AF65-F5344CB8AC3E}">
        <p14:creationId xmlns:p14="http://schemas.microsoft.com/office/powerpoint/2010/main" val="3607504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A2E39CD4-271F-A9A1-3C21-B786A9BD9AF8}"/>
              </a:ext>
            </a:extLst>
          </p:cNvPr>
          <p:cNvGrpSpPr/>
          <p:nvPr/>
        </p:nvGrpSpPr>
        <p:grpSpPr>
          <a:xfrm>
            <a:off x="12639638" y="539973"/>
            <a:ext cx="3543790" cy="1373961"/>
            <a:chOff x="12639639" y="382815"/>
            <a:chExt cx="3543790" cy="1373961"/>
          </a:xfrm>
        </p:grpSpPr>
        <p:sp>
          <p:nvSpPr>
            <p:cNvPr id="13" name="Balão de Fala: Retângulo 12">
              <a:extLst>
                <a:ext uri="{FF2B5EF4-FFF2-40B4-BE49-F238E27FC236}">
                  <a16:creationId xmlns:a16="http://schemas.microsoft.com/office/drawing/2014/main" id="{EA359E32-56CA-5624-AC9E-ABC7275E6D6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7DCF10ED-1D49-7185-52CF-9D8178967FA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pergunta-resposta</a:t>
              </a:r>
            </a:p>
          </p:txBody>
        </p:sp>
      </p:grpSp>
      <p:grpSp>
        <p:nvGrpSpPr>
          <p:cNvPr id="15" name="Agrupar 14">
            <a:extLst>
              <a:ext uri="{FF2B5EF4-FFF2-40B4-BE49-F238E27FC236}">
                <a16:creationId xmlns:a16="http://schemas.microsoft.com/office/drawing/2014/main" id="{16D28C03-BCB2-4C54-B8F8-F57A28D29A58}"/>
              </a:ext>
            </a:extLst>
          </p:cNvPr>
          <p:cNvGrpSpPr/>
          <p:nvPr/>
        </p:nvGrpSpPr>
        <p:grpSpPr>
          <a:xfrm>
            <a:off x="12639639" y="2059216"/>
            <a:ext cx="3543790" cy="2396674"/>
            <a:chOff x="12639639" y="382816"/>
            <a:chExt cx="3543790" cy="2396674"/>
          </a:xfrm>
        </p:grpSpPr>
        <p:sp>
          <p:nvSpPr>
            <p:cNvPr id="16" name="Balão de Fala: Retângulo 15">
              <a:extLst>
                <a:ext uri="{FF2B5EF4-FFF2-40B4-BE49-F238E27FC236}">
                  <a16:creationId xmlns:a16="http://schemas.microsoft.com/office/drawing/2014/main" id="{C429222B-4F05-71C8-BA1A-B08440D7E858}"/>
                </a:ext>
              </a:extLst>
            </p:cNvPr>
            <p:cNvSpPr/>
            <p:nvPr/>
          </p:nvSpPr>
          <p:spPr>
            <a:xfrm rot="5400000">
              <a:off x="13213197" y="-190742"/>
              <a:ext cx="239667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CC4EA80A-8766-BE1B-4DEF-91149C8246D1}"/>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2" name="Agrupar 11">
            <a:extLst>
              <a:ext uri="{FF2B5EF4-FFF2-40B4-BE49-F238E27FC236}">
                <a16:creationId xmlns:a16="http://schemas.microsoft.com/office/drawing/2014/main" id="{2CDCED62-D47A-63B3-3DA0-6F064A562F08}"/>
              </a:ext>
            </a:extLst>
          </p:cNvPr>
          <p:cNvGrpSpPr/>
          <p:nvPr/>
        </p:nvGrpSpPr>
        <p:grpSpPr>
          <a:xfrm>
            <a:off x="1019175" y="710880"/>
            <a:ext cx="10153650" cy="5191903"/>
            <a:chOff x="1019175" y="710880"/>
            <a:chExt cx="10153650" cy="5191903"/>
          </a:xfrm>
        </p:grpSpPr>
        <p:grpSp>
          <p:nvGrpSpPr>
            <p:cNvPr id="10" name="Agrupar 9">
              <a:extLst>
                <a:ext uri="{FF2B5EF4-FFF2-40B4-BE49-F238E27FC236}">
                  <a16:creationId xmlns:a16="http://schemas.microsoft.com/office/drawing/2014/main" id="{29FC462C-B99C-1339-5D30-FCCB536A2DB4}"/>
                </a:ext>
              </a:extLst>
            </p:cNvPr>
            <p:cNvGrpSpPr/>
            <p:nvPr/>
          </p:nvGrpSpPr>
          <p:grpSpPr>
            <a:xfrm>
              <a:off x="1019175" y="710880"/>
              <a:ext cx="10153650" cy="2384131"/>
              <a:chOff x="1019175" y="295025"/>
              <a:chExt cx="10153650" cy="2384131"/>
            </a:xfrm>
          </p:grpSpPr>
          <p:grpSp>
            <p:nvGrpSpPr>
              <p:cNvPr id="6" name="Agrupar 5">
                <a:extLst>
                  <a:ext uri="{FF2B5EF4-FFF2-40B4-BE49-F238E27FC236}">
                    <a16:creationId xmlns:a16="http://schemas.microsoft.com/office/drawing/2014/main" id="{28DF1BA2-9CF3-2CCE-705A-208EDF41FA60}"/>
                  </a:ext>
                </a:extLst>
              </p:cNvPr>
              <p:cNvGrpSpPr/>
              <p:nvPr/>
            </p:nvGrpSpPr>
            <p:grpSpPr>
              <a:xfrm>
                <a:off x="1019175" y="584199"/>
                <a:ext cx="10153650" cy="2094957"/>
                <a:chOff x="1019175" y="584199"/>
                <a:chExt cx="10153650" cy="2094957"/>
              </a:xfrm>
            </p:grpSpPr>
            <p:sp>
              <p:nvSpPr>
                <p:cNvPr id="2" name="Retângulo 1">
                  <a:extLst>
                    <a:ext uri="{FF2B5EF4-FFF2-40B4-BE49-F238E27FC236}">
                      <a16:creationId xmlns:a16="http://schemas.microsoft.com/office/drawing/2014/main" id="{B7836F99-69C1-0BC9-2E4B-0F3D97BB860D}"/>
                    </a:ext>
                  </a:extLst>
                </p:cNvPr>
                <p:cNvSpPr/>
                <p:nvPr/>
              </p:nvSpPr>
              <p:spPr>
                <a:xfrm>
                  <a:off x="1019175" y="584199"/>
                  <a:ext cx="10153650" cy="209495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097BEE3F-8619-6353-243F-96A822871875}"/>
                    </a:ext>
                  </a:extLst>
                </p:cNvPr>
                <p:cNvSpPr txBox="1"/>
                <p:nvPr/>
              </p:nvSpPr>
              <p:spPr>
                <a:xfrm>
                  <a:off x="1647825" y="1384699"/>
                  <a:ext cx="8896350" cy="707886"/>
                </a:xfrm>
                <a:prstGeom prst="rect">
                  <a:avLst/>
                </a:prstGeom>
                <a:noFill/>
              </p:spPr>
              <p:txBody>
                <a:bodyPr wrap="square" rtlCol="0">
                  <a:spAutoFit/>
                </a:bodyPr>
                <a:lstStyle/>
                <a:p>
                  <a:r>
                    <a:rPr lang="pt-BR" sz="2000" err="1">
                      <a:solidFill>
                        <a:schemeClr val="bg1"/>
                      </a:solidFill>
                    </a:rPr>
                    <a:t>Lorem</a:t>
                  </a:r>
                  <a:r>
                    <a:rPr lang="pt-BR" sz="2000">
                      <a:solidFill>
                        <a:schemeClr val="bg1"/>
                      </a:solidFill>
                    </a:rPr>
                    <a:t> ipsum </a:t>
                  </a:r>
                  <a:r>
                    <a:rPr lang="pt-BR" sz="2000" err="1">
                      <a:solidFill>
                        <a:schemeClr val="bg1"/>
                      </a:solidFill>
                    </a:rPr>
                    <a:t>dolor</a:t>
                  </a:r>
                  <a:r>
                    <a:rPr lang="pt-BR" sz="2000">
                      <a:solidFill>
                        <a:schemeClr val="bg1"/>
                      </a:solidFill>
                    </a:rPr>
                    <a:t> </a:t>
                  </a:r>
                  <a:r>
                    <a:rPr lang="pt-BR" sz="2000" err="1">
                      <a:solidFill>
                        <a:schemeClr val="bg1"/>
                      </a:solidFill>
                    </a:rPr>
                    <a:t>sit</a:t>
                  </a:r>
                  <a:r>
                    <a:rPr lang="pt-BR" sz="2000">
                      <a:solidFill>
                        <a:schemeClr val="bg1"/>
                      </a:solidFill>
                    </a:rPr>
                    <a:t> </a:t>
                  </a:r>
                  <a:r>
                    <a:rPr lang="pt-BR" sz="2000" err="1">
                      <a:solidFill>
                        <a:schemeClr val="bg1"/>
                      </a:solidFill>
                    </a:rPr>
                    <a:t>amet</a:t>
                  </a:r>
                  <a:r>
                    <a:rPr lang="pt-BR" sz="2000">
                      <a:solidFill>
                        <a:schemeClr val="bg1"/>
                      </a:solidFill>
                    </a:rPr>
                    <a:t>, </a:t>
                  </a:r>
                  <a:r>
                    <a:rPr lang="pt-BR" sz="2000" err="1">
                      <a:solidFill>
                        <a:schemeClr val="bg1"/>
                      </a:solidFill>
                    </a:rPr>
                    <a:t>consectur</a:t>
                  </a:r>
                  <a:r>
                    <a:rPr lang="pt-BR" sz="2000">
                      <a:solidFill>
                        <a:schemeClr val="bg1"/>
                      </a:solidFill>
                    </a:rPr>
                    <a:t> </a:t>
                  </a:r>
                  <a:r>
                    <a:rPr lang="pt-BR" sz="2000" err="1">
                      <a:solidFill>
                        <a:schemeClr val="bg1"/>
                      </a:solidFill>
                    </a:rPr>
                    <a:t>adipiscing</a:t>
                  </a:r>
                  <a:r>
                    <a:rPr lang="pt-BR" sz="2000">
                      <a:solidFill>
                        <a:schemeClr val="bg1"/>
                      </a:solidFill>
                    </a:rPr>
                    <a:t> </a:t>
                  </a:r>
                  <a:r>
                    <a:rPr lang="pt-BR" sz="2000" err="1">
                      <a:solidFill>
                        <a:schemeClr val="bg1"/>
                      </a:solidFill>
                    </a:rPr>
                    <a:t>elit</a:t>
                  </a:r>
                  <a:r>
                    <a:rPr lang="pt-BR" sz="2000">
                      <a:solidFill>
                        <a:schemeClr val="bg1"/>
                      </a:solidFill>
                    </a:rPr>
                    <a:t>. </a:t>
                  </a:r>
                  <a:r>
                    <a:rPr lang="pt-BR" sz="2000" err="1">
                      <a:solidFill>
                        <a:schemeClr val="bg1"/>
                      </a:solidFill>
                    </a:rPr>
                    <a:t>Donec</a:t>
                  </a:r>
                  <a:r>
                    <a:rPr lang="pt-BR" sz="2000">
                      <a:solidFill>
                        <a:schemeClr val="bg1"/>
                      </a:solidFill>
                    </a:rPr>
                    <a:t> gravida </a:t>
                  </a:r>
                  <a:r>
                    <a:rPr lang="pt-BR" sz="2000" err="1">
                      <a:solidFill>
                        <a:schemeClr val="bg1"/>
                      </a:solidFill>
                    </a:rPr>
                    <a:t>vehicula</a:t>
                  </a:r>
                  <a:r>
                    <a:rPr lang="pt-BR" sz="2000">
                      <a:solidFill>
                        <a:schemeClr val="bg1"/>
                      </a:solidFill>
                    </a:rPr>
                    <a:t> </a:t>
                  </a:r>
                  <a:r>
                    <a:rPr lang="pt-BR" sz="2000" err="1">
                      <a:solidFill>
                        <a:schemeClr val="bg1"/>
                      </a:solidFill>
                    </a:rPr>
                    <a:t>sollicitudin</a:t>
                  </a:r>
                  <a:r>
                    <a:rPr lang="pt-BR" sz="2000">
                      <a:solidFill>
                        <a:schemeClr val="bg1"/>
                      </a:solidFill>
                    </a:rPr>
                    <a:t>?</a:t>
                  </a:r>
                </a:p>
              </p:txBody>
            </p:sp>
          </p:grpSp>
          <p:pic>
            <p:nvPicPr>
              <p:cNvPr id="9" name="Imagem 8">
                <a:extLst>
                  <a:ext uri="{FF2B5EF4-FFF2-40B4-BE49-F238E27FC236}">
                    <a16:creationId xmlns:a16="http://schemas.microsoft.com/office/drawing/2014/main" id="{F83AA3B3-761C-3985-A290-51B37B3A07E8}"/>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95742" y="295025"/>
                <a:ext cx="617147" cy="612490"/>
              </a:xfrm>
              <a:prstGeom prst="ellipse">
                <a:avLst/>
              </a:prstGeom>
            </p:spPr>
          </p:pic>
        </p:grpSp>
        <p:grpSp>
          <p:nvGrpSpPr>
            <p:cNvPr id="3" name="Agrupar 2">
              <a:extLst>
                <a:ext uri="{FF2B5EF4-FFF2-40B4-BE49-F238E27FC236}">
                  <a16:creationId xmlns:a16="http://schemas.microsoft.com/office/drawing/2014/main" id="{367FA9F5-7A3F-7AF8-2F94-182F3921FC7D}"/>
                </a:ext>
              </a:extLst>
            </p:cNvPr>
            <p:cNvGrpSpPr/>
            <p:nvPr/>
          </p:nvGrpSpPr>
          <p:grpSpPr>
            <a:xfrm>
              <a:off x="1019175" y="3095012"/>
              <a:ext cx="10153650" cy="2807771"/>
              <a:chOff x="1041187" y="3010264"/>
              <a:chExt cx="10153650" cy="2807771"/>
            </a:xfrm>
          </p:grpSpPr>
          <p:sp>
            <p:nvSpPr>
              <p:cNvPr id="4" name="Retângulo 3">
                <a:extLst>
                  <a:ext uri="{FF2B5EF4-FFF2-40B4-BE49-F238E27FC236}">
                    <a16:creationId xmlns:a16="http://schemas.microsoft.com/office/drawing/2014/main" id="{E77EA971-D378-20E4-95D5-399B66B97B01}"/>
                  </a:ext>
                </a:extLst>
              </p:cNvPr>
              <p:cNvSpPr/>
              <p:nvPr/>
            </p:nvSpPr>
            <p:spPr>
              <a:xfrm>
                <a:off x="1041187" y="3010264"/>
                <a:ext cx="10153650" cy="280777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1804E4C-3C91-5B51-5377-8DB3CEF67F02}"/>
                  </a:ext>
                </a:extLst>
              </p:cNvPr>
              <p:cNvSpPr txBox="1"/>
              <p:nvPr/>
            </p:nvSpPr>
            <p:spPr>
              <a:xfrm>
                <a:off x="1688886" y="3475523"/>
                <a:ext cx="8896349" cy="369332"/>
              </a:xfrm>
              <a:prstGeom prst="rect">
                <a:avLst/>
              </a:prstGeom>
              <a:noFill/>
            </p:spPr>
            <p:txBody>
              <a:bodyPr wrap="square" rtlCol="0">
                <a:spAutoFit/>
              </a:bodyPr>
              <a:lstStyle/>
              <a:p>
                <a:r>
                  <a:rPr lang="pt-BR" b="1"/>
                  <a:t>Resposta</a:t>
                </a:r>
              </a:p>
            </p:txBody>
          </p:sp>
          <p:sp>
            <p:nvSpPr>
              <p:cNvPr id="11" name="CaixaDeTexto 10">
                <a:extLst>
                  <a:ext uri="{FF2B5EF4-FFF2-40B4-BE49-F238E27FC236}">
                    <a16:creationId xmlns:a16="http://schemas.microsoft.com/office/drawing/2014/main" id="{77137AEC-D4C8-1C41-69B6-1B241305E0E9}"/>
                  </a:ext>
                </a:extLst>
              </p:cNvPr>
              <p:cNvSpPr txBox="1"/>
              <p:nvPr/>
            </p:nvSpPr>
            <p:spPr>
              <a:xfrm>
                <a:off x="1688887" y="3988381"/>
                <a:ext cx="8896350" cy="1200329"/>
              </a:xfrm>
              <a:prstGeom prst="rect">
                <a:avLst/>
              </a:prstGeom>
              <a:noFill/>
            </p:spPr>
            <p:txBody>
              <a:bodyPr wrap="square" rtlCol="0">
                <a:spAutoFit/>
              </a:bodyPr>
              <a:lstStyle/>
              <a:p>
                <a:r>
                  <a:rPr lang="pt-BR" err="1">
                    <a:solidFill>
                      <a:schemeClr val="bg2">
                        <a:lumMod val="25000"/>
                      </a:schemeClr>
                    </a:solidFill>
                    <a:effectLst/>
                  </a:rPr>
                  <a:t>Lorem</a:t>
                </a:r>
                <a:r>
                  <a:rPr lang="pt-BR">
                    <a:solidFill>
                      <a:schemeClr val="bg2">
                        <a:lumMod val="25000"/>
                      </a:schemeClr>
                    </a:solidFill>
                    <a:effectLst/>
                  </a:rPr>
                  <a:t> ipsum </a:t>
                </a:r>
                <a:r>
                  <a:rPr lang="pt-BR" err="1">
                    <a:solidFill>
                      <a:schemeClr val="bg2">
                        <a:lumMod val="25000"/>
                      </a:schemeClr>
                    </a:solidFill>
                    <a:effectLst/>
                  </a:rPr>
                  <a:t>dolor</a:t>
                </a:r>
                <a:r>
                  <a:rPr lang="pt-BR">
                    <a:solidFill>
                      <a:schemeClr val="bg2">
                        <a:lumMod val="25000"/>
                      </a:schemeClr>
                    </a:solidFill>
                    <a:effectLst/>
                  </a:rPr>
                  <a:t> </a:t>
                </a:r>
                <a:r>
                  <a:rPr lang="pt-BR" err="1">
                    <a:solidFill>
                      <a:schemeClr val="bg2">
                        <a:lumMod val="25000"/>
                      </a:schemeClr>
                    </a:solidFill>
                    <a:effectLst/>
                  </a:rPr>
                  <a:t>sit</a:t>
                </a:r>
                <a:r>
                  <a:rPr lang="pt-BR">
                    <a:solidFill>
                      <a:schemeClr val="bg2">
                        <a:lumMod val="25000"/>
                      </a:schemeClr>
                    </a:solidFill>
                    <a:effectLst/>
                  </a:rPr>
                  <a:t> </a:t>
                </a:r>
                <a:r>
                  <a:rPr lang="pt-BR" err="1">
                    <a:solidFill>
                      <a:schemeClr val="bg2">
                        <a:lumMod val="25000"/>
                      </a:schemeClr>
                    </a:solidFill>
                    <a:effectLst/>
                  </a:rPr>
                  <a:t>amet</a:t>
                </a:r>
                <a:r>
                  <a:rPr lang="pt-BR">
                    <a:solidFill>
                      <a:schemeClr val="bg2">
                        <a:lumMod val="25000"/>
                      </a:schemeClr>
                    </a:solidFill>
                    <a:effectLst/>
                  </a:rPr>
                  <a:t>, </a:t>
                </a:r>
                <a:r>
                  <a:rPr lang="pt-BR" err="1">
                    <a:solidFill>
                      <a:schemeClr val="bg2">
                        <a:lumMod val="25000"/>
                      </a:schemeClr>
                    </a:solidFill>
                    <a:effectLst/>
                  </a:rPr>
                  <a:t>consectetur</a:t>
                </a:r>
                <a:r>
                  <a:rPr lang="pt-BR">
                    <a:solidFill>
                      <a:schemeClr val="bg2">
                        <a:lumMod val="25000"/>
                      </a:schemeClr>
                    </a:solidFill>
                    <a:effectLst/>
                  </a:rPr>
                  <a:t> </a:t>
                </a:r>
                <a:r>
                  <a:rPr lang="pt-BR" err="1">
                    <a:solidFill>
                      <a:schemeClr val="bg2">
                        <a:lumMod val="25000"/>
                      </a:schemeClr>
                    </a:solidFill>
                    <a:effectLst/>
                  </a:rPr>
                  <a:t>adipiscing</a:t>
                </a:r>
                <a:r>
                  <a:rPr lang="pt-BR">
                    <a:solidFill>
                      <a:schemeClr val="bg2">
                        <a:lumMod val="25000"/>
                      </a:schemeClr>
                    </a:solidFill>
                    <a:effectLst/>
                  </a:rPr>
                  <a:t>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Donec</a:t>
                </a:r>
                <a:r>
                  <a:rPr lang="pt-BR">
                    <a:solidFill>
                      <a:schemeClr val="bg2">
                        <a:lumMod val="25000"/>
                      </a:schemeClr>
                    </a:solidFill>
                    <a:effectLst/>
                  </a:rPr>
                  <a:t> gravida </a:t>
                </a:r>
                <a:r>
                  <a:rPr lang="pt-BR" err="1">
                    <a:solidFill>
                      <a:schemeClr val="bg2">
                        <a:lumMod val="25000"/>
                      </a:schemeClr>
                    </a:solidFill>
                    <a:effectLst/>
                  </a:rPr>
                  <a:t>vehicula</a:t>
                </a:r>
                <a:r>
                  <a:rPr lang="pt-BR">
                    <a:solidFill>
                      <a:schemeClr val="bg2">
                        <a:lumMod val="25000"/>
                      </a:schemeClr>
                    </a:solidFill>
                    <a:effectLst/>
                  </a:rPr>
                  <a:t> </a:t>
                </a:r>
                <a:r>
                  <a:rPr lang="pt-BR" err="1">
                    <a:solidFill>
                      <a:schemeClr val="bg2">
                        <a:lumMod val="25000"/>
                      </a:schemeClr>
                    </a:solidFill>
                    <a:effectLst/>
                  </a:rPr>
                  <a:t>sollicitudin</a:t>
                </a:r>
                <a:r>
                  <a:rPr lang="pt-BR">
                    <a:solidFill>
                      <a:schemeClr val="bg2">
                        <a:lumMod val="25000"/>
                      </a:schemeClr>
                    </a:solidFill>
                    <a:effectLst/>
                  </a:rPr>
                  <a:t>. </a:t>
                </a:r>
                <a:r>
                  <a:rPr lang="pt-BR" err="1">
                    <a:solidFill>
                      <a:schemeClr val="bg2">
                        <a:lumMod val="25000"/>
                      </a:schemeClr>
                    </a:solidFill>
                    <a:effectLst/>
                  </a:rPr>
                  <a:t>Duis</a:t>
                </a:r>
                <a:r>
                  <a:rPr lang="pt-BR">
                    <a:solidFill>
                      <a:schemeClr val="bg2">
                        <a:lumMod val="25000"/>
                      </a:schemeClr>
                    </a:solidFill>
                    <a:effectLst/>
                  </a:rPr>
                  <a:t> erat massa, </a:t>
                </a:r>
                <a:r>
                  <a:rPr lang="pt-BR" err="1">
                    <a:solidFill>
                      <a:schemeClr val="bg2">
                        <a:lumMod val="25000"/>
                      </a:schemeClr>
                    </a:solidFill>
                    <a:effectLst/>
                  </a:rPr>
                  <a:t>fringilla</a:t>
                </a:r>
                <a:r>
                  <a:rPr lang="pt-BR">
                    <a:solidFill>
                      <a:schemeClr val="bg2">
                        <a:lumMod val="25000"/>
                      </a:schemeClr>
                    </a:solidFill>
                    <a:effectLst/>
                  </a:rPr>
                  <a:t> </a:t>
                </a:r>
                <a:r>
                  <a:rPr lang="pt-BR" err="1">
                    <a:solidFill>
                      <a:schemeClr val="bg2">
                        <a:lumMod val="25000"/>
                      </a:schemeClr>
                    </a:solidFill>
                    <a:effectLst/>
                  </a:rPr>
                  <a:t>vel</a:t>
                </a:r>
                <a:r>
                  <a:rPr lang="pt-BR">
                    <a:solidFill>
                      <a:schemeClr val="bg2">
                        <a:lumMod val="25000"/>
                      </a:schemeClr>
                    </a:solidFill>
                    <a:effectLst/>
                  </a:rPr>
                  <a:t> </a:t>
                </a:r>
                <a:r>
                  <a:rPr lang="pt-BR" err="1">
                    <a:solidFill>
                      <a:schemeClr val="bg2">
                        <a:lumMod val="25000"/>
                      </a:schemeClr>
                    </a:solidFill>
                    <a:effectLst/>
                  </a:rPr>
                  <a:t>elit</a:t>
                </a:r>
                <a:r>
                  <a:rPr lang="pt-BR">
                    <a:solidFill>
                      <a:schemeClr val="bg2">
                        <a:lumMod val="25000"/>
                      </a:schemeClr>
                    </a:solidFill>
                    <a:effectLst/>
                  </a:rPr>
                  <a:t> a, </a:t>
                </a:r>
                <a:r>
                  <a:rPr lang="pt-BR" err="1">
                    <a:solidFill>
                      <a:schemeClr val="bg2">
                        <a:lumMod val="25000"/>
                      </a:schemeClr>
                    </a:solidFill>
                    <a:effectLst/>
                  </a:rPr>
                  <a:t>semper</a:t>
                </a:r>
                <a:r>
                  <a:rPr lang="pt-BR">
                    <a:solidFill>
                      <a:schemeClr val="bg2">
                        <a:lumMod val="25000"/>
                      </a:schemeClr>
                    </a:solidFill>
                    <a:effectLst/>
                  </a:rPr>
                  <a:t> </a:t>
                </a:r>
                <a:r>
                  <a:rPr lang="pt-BR" err="1">
                    <a:solidFill>
                      <a:schemeClr val="bg2">
                        <a:lumMod val="25000"/>
                      </a:schemeClr>
                    </a:solidFill>
                    <a:effectLst/>
                  </a:rPr>
                  <a:t>venenatis</a:t>
                </a:r>
                <a:r>
                  <a:rPr lang="pt-BR">
                    <a:solidFill>
                      <a:schemeClr val="bg2">
                        <a:lumMod val="25000"/>
                      </a:schemeClr>
                    </a:solidFill>
                    <a:effectLst/>
                  </a:rPr>
                  <a:t> massa. </a:t>
                </a:r>
                <a:r>
                  <a:rPr lang="pt-BR" err="1">
                    <a:solidFill>
                      <a:schemeClr val="bg2">
                        <a:lumMod val="25000"/>
                      </a:schemeClr>
                    </a:solidFill>
                    <a:effectLst/>
                  </a:rPr>
                  <a:t>Praesent</a:t>
                </a:r>
                <a:r>
                  <a:rPr lang="pt-BR">
                    <a:solidFill>
                      <a:schemeClr val="bg2">
                        <a:lumMod val="25000"/>
                      </a:schemeClr>
                    </a:solidFill>
                    <a:effectLst/>
                  </a:rPr>
                  <a:t> ut sem </a:t>
                </a:r>
                <a:r>
                  <a:rPr lang="pt-BR" err="1">
                    <a:solidFill>
                      <a:schemeClr val="bg2">
                        <a:lumMod val="25000"/>
                      </a:schemeClr>
                    </a:solidFill>
                    <a:effectLst/>
                  </a:rPr>
                  <a:t>lacinia</a:t>
                </a:r>
                <a:r>
                  <a:rPr lang="pt-BR">
                    <a:solidFill>
                      <a:schemeClr val="bg2">
                        <a:lumMod val="25000"/>
                      </a:schemeClr>
                    </a:solidFill>
                    <a:effectLst/>
                  </a:rPr>
                  <a:t>, </a:t>
                </a:r>
                <a:r>
                  <a:rPr lang="pt-BR" err="1">
                    <a:solidFill>
                      <a:schemeClr val="bg2">
                        <a:lumMod val="25000"/>
                      </a:schemeClr>
                    </a:solidFill>
                    <a:effectLst/>
                  </a:rPr>
                  <a:t>iaculis</a:t>
                </a:r>
                <a:r>
                  <a:rPr lang="pt-BR">
                    <a:solidFill>
                      <a:schemeClr val="bg2">
                        <a:lumMod val="25000"/>
                      </a:schemeClr>
                    </a:solidFill>
                    <a:effectLst/>
                  </a:rPr>
                  <a:t> urna </a:t>
                </a:r>
                <a:r>
                  <a:rPr lang="pt-BR" err="1">
                    <a:solidFill>
                      <a:schemeClr val="bg2">
                        <a:lumMod val="25000"/>
                      </a:schemeClr>
                    </a:solidFill>
                    <a:effectLst/>
                  </a:rPr>
                  <a:t>vel</a:t>
                </a:r>
                <a:r>
                  <a:rPr lang="pt-BR">
                    <a:solidFill>
                      <a:schemeClr val="bg2">
                        <a:lumMod val="25000"/>
                      </a:schemeClr>
                    </a:solidFill>
                    <a:effectLst/>
                  </a:rPr>
                  <a:t>, </a:t>
                </a:r>
                <a:r>
                  <a:rPr lang="pt-BR" err="1">
                    <a:solidFill>
                      <a:schemeClr val="bg2">
                        <a:lumMod val="25000"/>
                      </a:schemeClr>
                    </a:solidFill>
                    <a:effectLst/>
                  </a:rPr>
                  <a:t>laoreet</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bibendum</a:t>
                </a:r>
                <a:r>
                  <a:rPr lang="pt-BR">
                    <a:solidFill>
                      <a:schemeClr val="bg2">
                        <a:lumMod val="25000"/>
                      </a:schemeClr>
                    </a:solidFill>
                    <a:effectLst/>
                  </a:rPr>
                  <a:t> augue, </a:t>
                </a:r>
                <a:r>
                  <a:rPr lang="pt-BR" err="1">
                    <a:solidFill>
                      <a:schemeClr val="bg2">
                        <a:lumMod val="25000"/>
                      </a:schemeClr>
                    </a:solidFill>
                    <a:effectLst/>
                  </a:rPr>
                  <a:t>sagittis</a:t>
                </a:r>
                <a:r>
                  <a:rPr lang="pt-BR">
                    <a:solidFill>
                      <a:schemeClr val="bg2">
                        <a:lumMod val="25000"/>
                      </a:schemeClr>
                    </a:solidFill>
                    <a:effectLst/>
                  </a:rPr>
                  <a:t> </a:t>
                </a:r>
                <a:r>
                  <a:rPr lang="pt-BR" err="1">
                    <a:solidFill>
                      <a:schemeClr val="bg2">
                        <a:lumMod val="25000"/>
                      </a:schemeClr>
                    </a:solidFill>
                    <a:effectLst/>
                  </a:rPr>
                  <a:t>interdum</a:t>
                </a:r>
                <a:r>
                  <a:rPr lang="pt-BR">
                    <a:solidFill>
                      <a:schemeClr val="bg2">
                        <a:lumMod val="25000"/>
                      </a:schemeClr>
                    </a:solidFill>
                    <a:effectLst/>
                  </a:rPr>
                  <a:t> </a:t>
                </a:r>
                <a:r>
                  <a:rPr lang="pt-BR" err="1">
                    <a:solidFill>
                      <a:schemeClr val="bg2">
                        <a:lumMod val="25000"/>
                      </a:schemeClr>
                    </a:solidFill>
                    <a:effectLst/>
                  </a:rPr>
                  <a:t>nulla</a:t>
                </a:r>
                <a:r>
                  <a:rPr lang="pt-BR">
                    <a:solidFill>
                      <a:schemeClr val="bg2">
                        <a:lumMod val="25000"/>
                      </a:schemeClr>
                    </a:solidFill>
                    <a:effectLst/>
                  </a:rPr>
                  <a:t> </a:t>
                </a:r>
                <a:r>
                  <a:rPr lang="pt-BR" err="1">
                    <a:solidFill>
                      <a:schemeClr val="bg2">
                        <a:lumMod val="25000"/>
                      </a:schemeClr>
                    </a:solidFill>
                    <a:effectLst/>
                  </a:rPr>
                  <a:t>rutrum</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Curabitur</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ullamcorper</a:t>
                </a:r>
                <a:r>
                  <a:rPr lang="pt-BR">
                    <a:solidFill>
                      <a:schemeClr val="bg2">
                        <a:lumMod val="25000"/>
                      </a:schemeClr>
                    </a:solidFill>
                    <a:effectLst/>
                  </a:rPr>
                  <a:t> mi, </a:t>
                </a:r>
                <a:r>
                  <a:rPr lang="pt-BR" err="1">
                    <a:solidFill>
                      <a:schemeClr val="bg2">
                        <a:lumMod val="25000"/>
                      </a:schemeClr>
                    </a:solidFill>
                    <a:effectLst/>
                  </a:rPr>
                  <a:t>sit</a:t>
                </a:r>
                <a:r>
                  <a:rPr lang="pt-BR">
                    <a:solidFill>
                      <a:schemeClr val="bg2">
                        <a:lumMod val="25000"/>
                      </a:schemeClr>
                    </a:solidFill>
                    <a:effectLst/>
                  </a:rPr>
                  <a:t> </a:t>
                </a:r>
                <a:r>
                  <a:rPr lang="pt-BR" err="1">
                    <a:solidFill>
                      <a:schemeClr val="bg2">
                        <a:lumMod val="25000"/>
                      </a:schemeClr>
                    </a:solidFill>
                    <a:effectLst/>
                  </a:rPr>
                  <a:t>amet</a:t>
                </a:r>
                <a:r>
                  <a:rPr lang="pt-BR">
                    <a:solidFill>
                      <a:schemeClr val="bg2">
                        <a:lumMod val="25000"/>
                      </a:schemeClr>
                    </a:solidFill>
                    <a:effectLst/>
                  </a:rPr>
                  <a:t>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nibh</a:t>
                </a:r>
                <a:r>
                  <a:rPr lang="pt-BR">
                    <a:solidFill>
                      <a:schemeClr val="bg2">
                        <a:lumMod val="25000"/>
                      </a:schemeClr>
                    </a:solidFill>
                    <a:effectLst/>
                  </a:rPr>
                  <a:t>. Nam id ipsum non est </a:t>
                </a:r>
                <a:r>
                  <a:rPr lang="pt-BR" err="1">
                    <a:solidFill>
                      <a:schemeClr val="bg2">
                        <a:lumMod val="25000"/>
                      </a:schemeClr>
                    </a:solidFill>
                    <a:effectLst/>
                  </a:rPr>
                  <a:t>efficitur</a:t>
                </a:r>
                <a:r>
                  <a:rPr lang="pt-BR">
                    <a:solidFill>
                      <a:schemeClr val="bg2">
                        <a:lumMod val="25000"/>
                      </a:schemeClr>
                    </a:solidFill>
                    <a:effectLst/>
                  </a:rPr>
                  <a:t>.</a:t>
                </a:r>
                <a:endParaRPr lang="pt-BR">
                  <a:solidFill>
                    <a:schemeClr val="bg2">
                      <a:lumMod val="25000"/>
                    </a:schemeClr>
                  </a:solidFill>
                </a:endParaRPr>
              </a:p>
            </p:txBody>
          </p:sp>
        </p:grpSp>
      </p:grpSp>
    </p:spTree>
    <p:extLst>
      <p:ext uri="{BB962C8B-B14F-4D97-AF65-F5344CB8AC3E}">
        <p14:creationId xmlns:p14="http://schemas.microsoft.com/office/powerpoint/2010/main" val="150469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3ECC82E-7252-D246-1844-C88D8BE31E17}"/>
              </a:ext>
            </a:extLst>
          </p:cNvPr>
          <p:cNvSpPr>
            <a:spLocks noGrp="1"/>
          </p:cNvSpPr>
          <p:nvPr>
            <p:ph type="body" sz="quarter" idx="10"/>
          </p:nvPr>
        </p:nvSpPr>
        <p:spPr/>
        <p:txBody>
          <a:bodyPr/>
          <a:lstStyle/>
          <a:p>
            <a:r>
              <a:rPr lang="pt-BR" dirty="0"/>
              <a:t>Rack</a:t>
            </a:r>
          </a:p>
        </p:txBody>
      </p:sp>
      <p:sp>
        <p:nvSpPr>
          <p:cNvPr id="3" name="CaixaDeTexto 2">
            <a:extLst>
              <a:ext uri="{FF2B5EF4-FFF2-40B4-BE49-F238E27FC236}">
                <a16:creationId xmlns:a16="http://schemas.microsoft.com/office/drawing/2014/main" id="{A139CF30-497A-347E-37BA-A629E2470FEC}"/>
              </a:ext>
            </a:extLst>
          </p:cNvPr>
          <p:cNvSpPr txBox="1"/>
          <p:nvPr/>
        </p:nvSpPr>
        <p:spPr>
          <a:xfrm>
            <a:off x="1064894" y="3095489"/>
            <a:ext cx="5583644" cy="2585323"/>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Crucial no datacenter, pois abriga equipamentos de processamento de dados.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Desempenha um papel fundamental na determinação do consumo de energia, necessidades de refrigeração e espaço necessário no datacenter.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altura dos elementos do rack é medida em Unidades U (RU) para fins de classificação.</a:t>
            </a:r>
          </a:p>
        </p:txBody>
      </p:sp>
      <p:grpSp>
        <p:nvGrpSpPr>
          <p:cNvPr id="4" name="Agrupar 3">
            <a:extLst>
              <a:ext uri="{FF2B5EF4-FFF2-40B4-BE49-F238E27FC236}">
                <a16:creationId xmlns:a16="http://schemas.microsoft.com/office/drawing/2014/main" id="{86410634-CF8E-63DB-4529-11E0EF92EB79}"/>
              </a:ext>
            </a:extLst>
          </p:cNvPr>
          <p:cNvGrpSpPr/>
          <p:nvPr/>
        </p:nvGrpSpPr>
        <p:grpSpPr>
          <a:xfrm>
            <a:off x="1019175" y="1495534"/>
            <a:ext cx="10068279" cy="891142"/>
            <a:chOff x="799746" y="2264252"/>
            <a:chExt cx="10373079" cy="1004847"/>
          </a:xfrm>
        </p:grpSpPr>
        <p:sp>
          <p:nvSpPr>
            <p:cNvPr id="5" name="CaixaDeTexto 4">
              <a:extLst>
                <a:ext uri="{FF2B5EF4-FFF2-40B4-BE49-F238E27FC236}">
                  <a16:creationId xmlns:a16="http://schemas.microsoft.com/office/drawing/2014/main" id="{B60F46BF-0619-6B04-728A-A223FAD25B09}"/>
                </a:ext>
              </a:extLst>
            </p:cNvPr>
            <p:cNvSpPr txBox="1"/>
            <p:nvPr/>
          </p:nvSpPr>
          <p:spPr>
            <a:xfrm>
              <a:off x="1019175" y="2332071"/>
              <a:ext cx="10153650" cy="937028"/>
            </a:xfrm>
            <a:prstGeom prst="rect">
              <a:avLst/>
            </a:prstGeom>
            <a:noFill/>
          </p:spPr>
          <p:txBody>
            <a:bodyPr wrap="square">
              <a:spAutoFit/>
            </a:bodyPr>
            <a:lstStyle/>
            <a:p>
              <a:r>
                <a:rPr lang="pt-BR" sz="2400" dirty="0">
                  <a:effectLst/>
                </a:rPr>
                <a:t>Um Rack Unit é uma medida padrão para dispositivos de TI, que possuem 19 polegadas (</a:t>
              </a:r>
              <a:r>
                <a:rPr lang="pt-BR" sz="2400" dirty="0" err="1">
                  <a:effectLst/>
                </a:rPr>
                <a:t>482,60mm</a:t>
              </a:r>
              <a:r>
                <a:rPr lang="pt-BR" sz="2400" dirty="0">
                  <a:effectLst/>
                </a:rPr>
                <a:t>) de largura e a altura unitária de </a:t>
              </a:r>
              <a:r>
                <a:rPr lang="pt-BR" sz="2400" dirty="0" err="1">
                  <a:effectLst/>
                </a:rPr>
                <a:t>1U</a:t>
              </a:r>
              <a:r>
                <a:rPr lang="pt-BR" sz="2400" dirty="0">
                  <a:effectLst/>
                </a:rPr>
                <a:t> (</a:t>
              </a:r>
              <a:r>
                <a:rPr lang="pt-BR" sz="2400" dirty="0" err="1">
                  <a:effectLst/>
                </a:rPr>
                <a:t>4,445cm</a:t>
              </a:r>
              <a:r>
                <a:rPr lang="pt-BR" sz="2400" dirty="0">
                  <a:effectLst/>
                </a:rPr>
                <a:t>).</a:t>
              </a:r>
              <a:endParaRPr lang="pt-BR" sz="2400" dirty="0"/>
            </a:p>
          </p:txBody>
        </p:sp>
        <p:sp>
          <p:nvSpPr>
            <p:cNvPr id="6" name="Retângulo: Cantos Arredondados 5">
              <a:extLst>
                <a:ext uri="{FF2B5EF4-FFF2-40B4-BE49-F238E27FC236}">
                  <a16:creationId xmlns:a16="http://schemas.microsoft.com/office/drawing/2014/main" id="{BBB7904D-9050-0AFC-72A8-1A265A997C96}"/>
                </a:ext>
              </a:extLst>
            </p:cNvPr>
            <p:cNvSpPr/>
            <p:nvPr/>
          </p:nvSpPr>
          <p:spPr>
            <a:xfrm>
              <a:off x="799746" y="2264252"/>
              <a:ext cx="47103" cy="1004847"/>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 name="Agrupar 6">
            <a:extLst>
              <a:ext uri="{FF2B5EF4-FFF2-40B4-BE49-F238E27FC236}">
                <a16:creationId xmlns:a16="http://schemas.microsoft.com/office/drawing/2014/main" id="{77A86AD2-2672-5341-5F37-735A35832BEE}"/>
              </a:ext>
            </a:extLst>
          </p:cNvPr>
          <p:cNvGrpSpPr/>
          <p:nvPr/>
        </p:nvGrpSpPr>
        <p:grpSpPr>
          <a:xfrm>
            <a:off x="7814179" y="2577443"/>
            <a:ext cx="3358646" cy="3621414"/>
            <a:chOff x="2935907" y="1568753"/>
            <a:chExt cx="2784343" cy="2921522"/>
          </a:xfrm>
        </p:grpSpPr>
        <p:pic>
          <p:nvPicPr>
            <p:cNvPr id="9" name="Imagem 8">
              <a:extLst>
                <a:ext uri="{FF2B5EF4-FFF2-40B4-BE49-F238E27FC236}">
                  <a16:creationId xmlns:a16="http://schemas.microsoft.com/office/drawing/2014/main" id="{F97C4B14-2B09-4A62-DC9B-227067D5A7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935907" y="1568753"/>
              <a:ext cx="2195426" cy="2874393"/>
            </a:xfrm>
            <a:prstGeom prst="rect">
              <a:avLst/>
            </a:prstGeom>
          </p:spPr>
        </p:pic>
        <p:sp>
          <p:nvSpPr>
            <p:cNvPr id="10" name="CaixaDeTexto 9">
              <a:extLst>
                <a:ext uri="{FF2B5EF4-FFF2-40B4-BE49-F238E27FC236}">
                  <a16:creationId xmlns:a16="http://schemas.microsoft.com/office/drawing/2014/main" id="{48128CD5-2FD2-E484-7212-D61F5694B688}"/>
                </a:ext>
              </a:extLst>
            </p:cNvPr>
            <p:cNvSpPr txBox="1"/>
            <p:nvPr/>
          </p:nvSpPr>
          <p:spPr>
            <a:xfrm>
              <a:off x="2935908" y="4241980"/>
              <a:ext cx="2195426" cy="248288"/>
            </a:xfrm>
            <a:prstGeom prst="rect">
              <a:avLst/>
            </a:prstGeom>
            <a:noFill/>
          </p:spPr>
          <p:txBody>
            <a:bodyPr wrap="square">
              <a:spAutoFit/>
            </a:bodyPr>
            <a:lstStyle/>
            <a:p>
              <a:r>
                <a:rPr lang="pt-BR" sz="1400" dirty="0">
                  <a:effectLst/>
                </a:rPr>
                <a:t>Rack </a:t>
              </a:r>
              <a:r>
                <a:rPr lang="pt-BR" sz="1400" dirty="0" err="1">
                  <a:effectLst/>
                </a:rPr>
                <a:t>42U</a:t>
              </a:r>
              <a:r>
                <a:rPr lang="pt-BR" sz="1400" dirty="0">
                  <a:effectLst/>
                </a:rPr>
                <a:t> (Padrão 19 polegadas).</a:t>
              </a:r>
              <a:endParaRPr lang="pt-BR" sz="1400" dirty="0"/>
            </a:p>
          </p:txBody>
        </p:sp>
        <p:cxnSp>
          <p:nvCxnSpPr>
            <p:cNvPr id="11" name="Conector reto 10">
              <a:extLst>
                <a:ext uri="{FF2B5EF4-FFF2-40B4-BE49-F238E27FC236}">
                  <a16:creationId xmlns:a16="http://schemas.microsoft.com/office/drawing/2014/main" id="{22880243-7AD2-9144-798C-A64C67A67A92}"/>
                </a:ext>
              </a:extLst>
            </p:cNvPr>
            <p:cNvCxnSpPr>
              <a:cxnSpLocks/>
            </p:cNvCxnSpPr>
            <p:nvPr/>
          </p:nvCxnSpPr>
          <p:spPr>
            <a:xfrm>
              <a:off x="2935907" y="4490275"/>
              <a:ext cx="278434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15730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9AC030F-F929-6C88-6994-35DC5367473E}"/>
              </a:ext>
            </a:extLst>
          </p:cNvPr>
          <p:cNvGrpSpPr/>
          <p:nvPr/>
        </p:nvGrpSpPr>
        <p:grpSpPr>
          <a:xfrm>
            <a:off x="12639639" y="2059215"/>
            <a:ext cx="3543790" cy="2338614"/>
            <a:chOff x="12639639" y="382815"/>
            <a:chExt cx="3543790" cy="2338614"/>
          </a:xfrm>
        </p:grpSpPr>
        <p:sp>
          <p:nvSpPr>
            <p:cNvPr id="19" name="Balão de Fala: Retângulo 18">
              <a:extLst>
                <a:ext uri="{FF2B5EF4-FFF2-40B4-BE49-F238E27FC236}">
                  <a16:creationId xmlns:a16="http://schemas.microsoft.com/office/drawing/2014/main" id="{7ED42C92-CE2E-A241-462F-1FCA5224AA8B}"/>
                </a:ext>
              </a:extLst>
            </p:cNvPr>
            <p:cNvSpPr/>
            <p:nvPr/>
          </p:nvSpPr>
          <p:spPr>
            <a:xfrm rot="5400000">
              <a:off x="13242227" y="-219773"/>
              <a:ext cx="23386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078372D1-5883-8D27-60B4-9AB6F8936B6D}"/>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21" name="Agrupar 20">
            <a:extLst>
              <a:ext uri="{FF2B5EF4-FFF2-40B4-BE49-F238E27FC236}">
                <a16:creationId xmlns:a16="http://schemas.microsoft.com/office/drawing/2014/main" id="{E7B9FD87-607C-FED5-470B-7ACE6B09A8C7}"/>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852DC624-E864-9B0C-1389-31C9D6B7EC7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23DB7B36-97F8-33CE-BC50-43C6AFCC41A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Card temático – Atenção</a:t>
              </a:r>
            </a:p>
          </p:txBody>
        </p:sp>
      </p:grpSp>
      <p:grpSp>
        <p:nvGrpSpPr>
          <p:cNvPr id="18" name="Agrupar 17">
            <a:extLst>
              <a:ext uri="{FF2B5EF4-FFF2-40B4-BE49-F238E27FC236}">
                <a16:creationId xmlns:a16="http://schemas.microsoft.com/office/drawing/2014/main" id="{AD3B0613-DA08-5387-6339-3A43D06E9E9C}"/>
              </a:ext>
            </a:extLst>
          </p:cNvPr>
          <p:cNvGrpSpPr/>
          <p:nvPr/>
        </p:nvGrpSpPr>
        <p:grpSpPr>
          <a:xfrm>
            <a:off x="1025525" y="1756725"/>
            <a:ext cx="10153650" cy="3011792"/>
            <a:chOff x="1025525" y="248637"/>
            <a:chExt cx="10153650" cy="3011792"/>
          </a:xfrm>
        </p:grpSpPr>
        <p:sp>
          <p:nvSpPr>
            <p:cNvPr id="6" name="Retângulo 5">
              <a:extLst>
                <a:ext uri="{FF2B5EF4-FFF2-40B4-BE49-F238E27FC236}">
                  <a16:creationId xmlns:a16="http://schemas.microsoft.com/office/drawing/2014/main" id="{59DE4C9C-4313-82F4-D675-92FCC334671A}"/>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B28F9C42-C01A-73AB-234A-0AD537271D40}"/>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14" name="CaixaDeTexto 13">
              <a:extLst>
                <a:ext uri="{FF2B5EF4-FFF2-40B4-BE49-F238E27FC236}">
                  <a16:creationId xmlns:a16="http://schemas.microsoft.com/office/drawing/2014/main" id="{5F6F3F64-DFB0-EB3F-BC3C-6B2C1339ECCE}"/>
                </a:ext>
              </a:extLst>
            </p:cNvPr>
            <p:cNvSpPr txBox="1"/>
            <p:nvPr/>
          </p:nvSpPr>
          <p:spPr>
            <a:xfrm>
              <a:off x="1612899" y="1707209"/>
              <a:ext cx="8991601" cy="1200329"/>
            </a:xfrm>
            <a:prstGeom prst="rect">
              <a:avLst/>
            </a:prstGeom>
            <a:noFill/>
          </p:spPr>
          <p:txBody>
            <a:bodyPr wrap="square" rtlCol="0">
              <a:spAutoFit/>
            </a:bodyPr>
            <a:lstStyle/>
            <a:p>
              <a:r>
                <a:rPr lang="pt-BR" err="1">
                  <a:solidFill>
                    <a:schemeClr val="bg1"/>
                  </a:solidFill>
                  <a:effectLst/>
                </a:rPr>
                <a:t>Lorem</a:t>
              </a:r>
              <a:r>
                <a:rPr lang="pt-BR">
                  <a:solidFill>
                    <a:schemeClr val="bg1"/>
                  </a:solidFill>
                  <a:effectLst/>
                </a:rPr>
                <a:t> ipsum </a:t>
              </a:r>
              <a:r>
                <a:rPr lang="pt-BR" err="1">
                  <a:solidFill>
                    <a:schemeClr val="bg1"/>
                  </a:solidFill>
                  <a:effectLst/>
                </a:rPr>
                <a:t>dolor</a:t>
              </a:r>
              <a:r>
                <a:rPr lang="pt-BR">
                  <a:solidFill>
                    <a:schemeClr val="bg1"/>
                  </a:solidFill>
                  <a:effectLst/>
                </a:rPr>
                <a:t> </a:t>
              </a:r>
              <a:r>
                <a:rPr lang="pt-BR" err="1">
                  <a:solidFill>
                    <a:schemeClr val="bg1"/>
                  </a:solidFill>
                  <a:effectLst/>
                </a:rPr>
                <a:t>sit</a:t>
              </a:r>
              <a:r>
                <a:rPr lang="pt-BR">
                  <a:solidFill>
                    <a:schemeClr val="bg1"/>
                  </a:solidFill>
                  <a:effectLst/>
                </a:rPr>
                <a:t> </a:t>
              </a:r>
              <a:r>
                <a:rPr lang="pt-BR" err="1">
                  <a:solidFill>
                    <a:schemeClr val="bg1"/>
                  </a:solidFill>
                  <a:effectLst/>
                </a:rPr>
                <a:t>amet</a:t>
              </a:r>
              <a:r>
                <a:rPr lang="pt-BR">
                  <a:solidFill>
                    <a:schemeClr val="bg1"/>
                  </a:solidFill>
                  <a:effectLst/>
                </a:rPr>
                <a:t>, </a:t>
              </a:r>
              <a:r>
                <a:rPr lang="pt-BR" err="1">
                  <a:solidFill>
                    <a:schemeClr val="bg1"/>
                  </a:solidFill>
                  <a:effectLst/>
                </a:rPr>
                <a:t>consectetur</a:t>
              </a:r>
              <a:r>
                <a:rPr lang="pt-BR">
                  <a:solidFill>
                    <a:schemeClr val="bg1"/>
                  </a:solidFill>
                  <a:effectLst/>
                </a:rPr>
                <a:t> </a:t>
              </a:r>
              <a:r>
                <a:rPr lang="pt-BR" err="1">
                  <a:solidFill>
                    <a:schemeClr val="bg1"/>
                  </a:solidFill>
                  <a:effectLst/>
                </a:rPr>
                <a:t>adipiscing</a:t>
              </a:r>
              <a:r>
                <a:rPr lang="pt-BR">
                  <a:solidFill>
                    <a:schemeClr val="bg1"/>
                  </a:solidFill>
                  <a:effectLst/>
                </a:rPr>
                <a:t> </a:t>
              </a:r>
              <a:r>
                <a:rPr lang="pt-BR" err="1">
                  <a:solidFill>
                    <a:schemeClr val="bg1"/>
                  </a:solidFill>
                  <a:effectLst/>
                </a:rPr>
                <a:t>elit</a:t>
              </a:r>
              <a:r>
                <a:rPr lang="pt-BR">
                  <a:solidFill>
                    <a:schemeClr val="bg1"/>
                  </a:solidFill>
                  <a:effectLst/>
                </a:rPr>
                <a:t>. </a:t>
              </a:r>
              <a:r>
                <a:rPr lang="pt-BR" err="1">
                  <a:solidFill>
                    <a:schemeClr val="bg1"/>
                  </a:solidFill>
                  <a:effectLst/>
                </a:rPr>
                <a:t>Donec</a:t>
              </a:r>
              <a:r>
                <a:rPr lang="pt-BR">
                  <a:solidFill>
                    <a:schemeClr val="bg1"/>
                  </a:solidFill>
                  <a:effectLst/>
                </a:rPr>
                <a:t> gravida </a:t>
              </a:r>
              <a:r>
                <a:rPr lang="pt-BR" err="1">
                  <a:solidFill>
                    <a:schemeClr val="bg1"/>
                  </a:solidFill>
                  <a:effectLst/>
                </a:rPr>
                <a:t>vehicula</a:t>
              </a:r>
              <a:r>
                <a:rPr lang="pt-BR">
                  <a:solidFill>
                    <a:schemeClr val="bg1"/>
                  </a:solidFill>
                  <a:effectLst/>
                </a:rPr>
                <a:t> </a:t>
              </a:r>
              <a:r>
                <a:rPr lang="pt-BR" err="1">
                  <a:solidFill>
                    <a:schemeClr val="bg1"/>
                  </a:solidFill>
                  <a:effectLst/>
                </a:rPr>
                <a:t>sollicitudin</a:t>
              </a:r>
              <a:r>
                <a:rPr lang="pt-BR">
                  <a:solidFill>
                    <a:schemeClr val="bg1"/>
                  </a:solidFill>
                  <a:effectLst/>
                </a:rPr>
                <a:t>. </a:t>
              </a:r>
              <a:r>
                <a:rPr lang="pt-BR" err="1">
                  <a:solidFill>
                    <a:schemeClr val="bg1"/>
                  </a:solidFill>
                  <a:effectLst/>
                </a:rPr>
                <a:t>Duis</a:t>
              </a:r>
              <a:r>
                <a:rPr lang="pt-BR">
                  <a:solidFill>
                    <a:schemeClr val="bg1"/>
                  </a:solidFill>
                  <a:effectLst/>
                </a:rPr>
                <a:t> erat massa, </a:t>
              </a:r>
              <a:r>
                <a:rPr lang="pt-BR" err="1">
                  <a:solidFill>
                    <a:schemeClr val="bg1"/>
                  </a:solidFill>
                  <a:effectLst/>
                </a:rPr>
                <a:t>fringilla</a:t>
              </a:r>
              <a:r>
                <a:rPr lang="pt-BR">
                  <a:solidFill>
                    <a:schemeClr val="bg1"/>
                  </a:solidFill>
                  <a:effectLst/>
                </a:rPr>
                <a:t> </a:t>
              </a:r>
              <a:r>
                <a:rPr lang="pt-BR" err="1">
                  <a:solidFill>
                    <a:schemeClr val="bg1"/>
                  </a:solidFill>
                  <a:effectLst/>
                </a:rPr>
                <a:t>vel</a:t>
              </a:r>
              <a:r>
                <a:rPr lang="pt-BR">
                  <a:solidFill>
                    <a:schemeClr val="bg1"/>
                  </a:solidFill>
                  <a:effectLst/>
                </a:rPr>
                <a:t> </a:t>
              </a:r>
              <a:r>
                <a:rPr lang="pt-BR" err="1">
                  <a:solidFill>
                    <a:schemeClr val="bg1"/>
                  </a:solidFill>
                  <a:effectLst/>
                </a:rPr>
                <a:t>elit</a:t>
              </a:r>
              <a:r>
                <a:rPr lang="pt-BR">
                  <a:solidFill>
                    <a:schemeClr val="bg1"/>
                  </a:solidFill>
                  <a:effectLst/>
                </a:rPr>
                <a:t> a, </a:t>
              </a:r>
              <a:r>
                <a:rPr lang="pt-BR" err="1">
                  <a:solidFill>
                    <a:schemeClr val="bg1"/>
                  </a:solidFill>
                  <a:effectLst/>
                </a:rPr>
                <a:t>semper</a:t>
              </a:r>
              <a:r>
                <a:rPr lang="pt-BR">
                  <a:solidFill>
                    <a:schemeClr val="bg1"/>
                  </a:solidFill>
                  <a:effectLst/>
                </a:rPr>
                <a:t> </a:t>
              </a:r>
              <a:r>
                <a:rPr lang="pt-BR" err="1">
                  <a:solidFill>
                    <a:schemeClr val="bg1"/>
                  </a:solidFill>
                  <a:effectLst/>
                </a:rPr>
                <a:t>venenatis</a:t>
              </a:r>
              <a:r>
                <a:rPr lang="pt-BR">
                  <a:solidFill>
                    <a:schemeClr val="bg1"/>
                  </a:solidFill>
                  <a:effectLst/>
                </a:rPr>
                <a:t> massa. </a:t>
              </a:r>
              <a:r>
                <a:rPr lang="pt-BR" err="1">
                  <a:solidFill>
                    <a:schemeClr val="bg1"/>
                  </a:solidFill>
                  <a:effectLst/>
                </a:rPr>
                <a:t>Praesent</a:t>
              </a:r>
              <a:r>
                <a:rPr lang="pt-BR">
                  <a:solidFill>
                    <a:schemeClr val="bg1"/>
                  </a:solidFill>
                  <a:effectLst/>
                </a:rPr>
                <a:t> ut sem </a:t>
              </a:r>
              <a:r>
                <a:rPr lang="pt-BR" err="1">
                  <a:solidFill>
                    <a:schemeClr val="bg1"/>
                  </a:solidFill>
                  <a:effectLst/>
                </a:rPr>
                <a:t>lacinia</a:t>
              </a:r>
              <a:r>
                <a:rPr lang="pt-BR">
                  <a:solidFill>
                    <a:schemeClr val="bg1"/>
                  </a:solidFill>
                  <a:effectLst/>
                </a:rPr>
                <a:t>, </a:t>
              </a:r>
              <a:r>
                <a:rPr lang="pt-BR" err="1">
                  <a:solidFill>
                    <a:schemeClr val="bg1"/>
                  </a:solidFill>
                  <a:effectLst/>
                </a:rPr>
                <a:t>iaculis</a:t>
              </a:r>
              <a:r>
                <a:rPr lang="pt-BR">
                  <a:solidFill>
                    <a:schemeClr val="bg1"/>
                  </a:solidFill>
                  <a:effectLst/>
                </a:rPr>
                <a:t> urna </a:t>
              </a:r>
              <a:r>
                <a:rPr lang="pt-BR" err="1">
                  <a:solidFill>
                    <a:schemeClr val="bg1"/>
                  </a:solidFill>
                  <a:effectLst/>
                </a:rPr>
                <a:t>vel</a:t>
              </a:r>
              <a:r>
                <a:rPr lang="pt-BR">
                  <a:solidFill>
                    <a:schemeClr val="bg1"/>
                  </a:solidFill>
                  <a:effectLst/>
                </a:rPr>
                <a:t>, </a:t>
              </a:r>
              <a:r>
                <a:rPr lang="pt-BR" err="1">
                  <a:solidFill>
                    <a:schemeClr val="bg1"/>
                  </a:solidFill>
                  <a:effectLst/>
                </a:rPr>
                <a:t>laoreet</a:t>
              </a:r>
              <a:r>
                <a:rPr lang="pt-BR">
                  <a:solidFill>
                    <a:schemeClr val="bg1"/>
                  </a:solidFill>
                  <a:effectLst/>
                </a:rPr>
                <a:t> </a:t>
              </a:r>
              <a:r>
                <a:rPr lang="pt-BR" err="1">
                  <a:solidFill>
                    <a:schemeClr val="bg1"/>
                  </a:solidFill>
                  <a:effectLst/>
                </a:rPr>
                <a:t>turpis</a:t>
              </a:r>
              <a:r>
                <a:rPr lang="pt-BR">
                  <a:solidFill>
                    <a:schemeClr val="bg1"/>
                  </a:solidFill>
                  <a:effectLst/>
                </a:rPr>
                <a:t>. </a:t>
              </a:r>
              <a:r>
                <a:rPr lang="pt-BR" err="1">
                  <a:solidFill>
                    <a:schemeClr val="bg1"/>
                  </a:solidFill>
                  <a:effectLst/>
                </a:rPr>
                <a:t>Suspendisse</a:t>
              </a:r>
              <a:r>
                <a:rPr lang="pt-BR">
                  <a:solidFill>
                    <a:schemeClr val="bg1"/>
                  </a:solidFill>
                  <a:effectLst/>
                </a:rPr>
                <a:t> </a:t>
              </a:r>
              <a:r>
                <a:rPr lang="pt-BR" err="1">
                  <a:solidFill>
                    <a:schemeClr val="bg1"/>
                  </a:solidFill>
                  <a:effectLst/>
                </a:rPr>
                <a:t>pulvinar</a:t>
              </a:r>
              <a:r>
                <a:rPr lang="pt-BR">
                  <a:solidFill>
                    <a:schemeClr val="bg1"/>
                  </a:solidFill>
                  <a:effectLst/>
                </a:rPr>
                <a:t> </a:t>
              </a:r>
              <a:r>
                <a:rPr lang="pt-BR" err="1">
                  <a:solidFill>
                    <a:schemeClr val="bg1"/>
                  </a:solidFill>
                  <a:effectLst/>
                </a:rPr>
                <a:t>bibendum</a:t>
              </a:r>
              <a:r>
                <a:rPr lang="pt-BR">
                  <a:solidFill>
                    <a:schemeClr val="bg1"/>
                  </a:solidFill>
                  <a:effectLst/>
                </a:rPr>
                <a:t> augue, </a:t>
              </a:r>
              <a:r>
                <a:rPr lang="pt-BR" err="1">
                  <a:solidFill>
                    <a:schemeClr val="bg1"/>
                  </a:solidFill>
                  <a:effectLst/>
                </a:rPr>
                <a:t>sagittis</a:t>
              </a:r>
              <a:r>
                <a:rPr lang="pt-BR">
                  <a:solidFill>
                    <a:schemeClr val="bg1"/>
                  </a:solidFill>
                  <a:effectLst/>
                </a:rPr>
                <a:t> </a:t>
              </a:r>
              <a:r>
                <a:rPr lang="pt-BR" err="1">
                  <a:solidFill>
                    <a:schemeClr val="bg1"/>
                  </a:solidFill>
                  <a:effectLst/>
                </a:rPr>
                <a:t>interdum</a:t>
              </a:r>
              <a:r>
                <a:rPr lang="pt-BR">
                  <a:solidFill>
                    <a:schemeClr val="bg1"/>
                  </a:solidFill>
                  <a:effectLst/>
                </a:rPr>
                <a:t> </a:t>
              </a:r>
              <a:r>
                <a:rPr lang="pt-BR" err="1">
                  <a:solidFill>
                    <a:schemeClr val="bg1"/>
                  </a:solidFill>
                  <a:effectLst/>
                </a:rPr>
                <a:t>nulla</a:t>
              </a:r>
              <a:r>
                <a:rPr lang="pt-BR">
                  <a:solidFill>
                    <a:schemeClr val="bg1"/>
                  </a:solidFill>
                  <a:effectLst/>
                </a:rPr>
                <a:t> </a:t>
              </a:r>
              <a:r>
                <a:rPr lang="pt-BR" err="1">
                  <a:solidFill>
                    <a:schemeClr val="bg1"/>
                  </a:solidFill>
                  <a:effectLst/>
                </a:rPr>
                <a:t>rutrum</a:t>
              </a:r>
              <a:r>
                <a:rPr lang="pt-BR">
                  <a:solidFill>
                    <a:schemeClr val="bg1"/>
                  </a:solidFill>
                  <a:effectLst/>
                </a:rPr>
                <a:t> </a:t>
              </a:r>
              <a:r>
                <a:rPr lang="pt-BR" err="1">
                  <a:solidFill>
                    <a:schemeClr val="bg1"/>
                  </a:solidFill>
                  <a:effectLst/>
                </a:rPr>
                <a:t>sed</a:t>
              </a:r>
              <a:r>
                <a:rPr lang="pt-BR">
                  <a:solidFill>
                    <a:schemeClr val="bg1"/>
                  </a:solidFill>
                  <a:effectLst/>
                </a:rPr>
                <a:t>. </a:t>
              </a:r>
              <a:r>
                <a:rPr lang="pt-BR" err="1">
                  <a:solidFill>
                    <a:schemeClr val="bg1"/>
                  </a:solidFill>
                  <a:effectLst/>
                </a:rPr>
                <a:t>Curabitur</a:t>
              </a:r>
              <a:r>
                <a:rPr lang="pt-BR">
                  <a:solidFill>
                    <a:schemeClr val="bg1"/>
                  </a:solidFill>
                  <a:effectLst/>
                </a:rPr>
                <a:t> </a:t>
              </a:r>
              <a:r>
                <a:rPr lang="pt-BR" err="1">
                  <a:solidFill>
                    <a:schemeClr val="bg1"/>
                  </a:solidFill>
                  <a:effectLst/>
                </a:rPr>
                <a:t>sed</a:t>
              </a:r>
              <a:r>
                <a:rPr lang="pt-BR">
                  <a:solidFill>
                    <a:schemeClr val="bg1"/>
                  </a:solidFill>
                  <a:effectLst/>
                </a:rPr>
                <a:t> </a:t>
              </a:r>
              <a:r>
                <a:rPr lang="pt-BR" err="1">
                  <a:solidFill>
                    <a:schemeClr val="bg1"/>
                  </a:solidFill>
                  <a:effectLst/>
                </a:rPr>
                <a:t>ullamcorper</a:t>
              </a:r>
              <a:r>
                <a:rPr lang="pt-BR">
                  <a:solidFill>
                    <a:schemeClr val="bg1"/>
                  </a:solidFill>
                  <a:effectLst/>
                </a:rPr>
                <a:t> mi, </a:t>
              </a:r>
              <a:r>
                <a:rPr lang="pt-BR" err="1">
                  <a:solidFill>
                    <a:schemeClr val="bg1"/>
                  </a:solidFill>
                  <a:effectLst/>
                </a:rPr>
                <a:t>sit</a:t>
              </a:r>
              <a:r>
                <a:rPr lang="pt-BR">
                  <a:solidFill>
                    <a:schemeClr val="bg1"/>
                  </a:solidFill>
                  <a:effectLst/>
                </a:rPr>
                <a:t> </a:t>
              </a:r>
              <a:r>
                <a:rPr lang="pt-BR" err="1">
                  <a:solidFill>
                    <a:schemeClr val="bg1"/>
                  </a:solidFill>
                  <a:effectLst/>
                </a:rPr>
                <a:t>amet</a:t>
              </a:r>
              <a:r>
                <a:rPr lang="pt-BR">
                  <a:solidFill>
                    <a:schemeClr val="bg1"/>
                  </a:solidFill>
                  <a:effectLst/>
                </a:rPr>
                <a:t> </a:t>
              </a:r>
              <a:r>
                <a:rPr lang="pt-BR" err="1">
                  <a:solidFill>
                    <a:schemeClr val="bg1"/>
                  </a:solidFill>
                  <a:effectLst/>
                </a:rPr>
                <a:t>rhoncus</a:t>
              </a:r>
              <a:r>
                <a:rPr lang="pt-BR">
                  <a:solidFill>
                    <a:schemeClr val="bg1"/>
                  </a:solidFill>
                  <a:effectLst/>
                </a:rPr>
                <a:t> </a:t>
              </a:r>
              <a:r>
                <a:rPr lang="pt-BR" err="1">
                  <a:solidFill>
                    <a:schemeClr val="bg1"/>
                  </a:solidFill>
                  <a:effectLst/>
                </a:rPr>
                <a:t>nibh</a:t>
              </a:r>
              <a:r>
                <a:rPr lang="pt-BR">
                  <a:solidFill>
                    <a:schemeClr val="bg1"/>
                  </a:solidFill>
                  <a:effectLst/>
                </a:rPr>
                <a:t>. Nam id ipsum non est </a:t>
              </a:r>
              <a:r>
                <a:rPr lang="pt-BR" err="1">
                  <a:solidFill>
                    <a:schemeClr val="bg1"/>
                  </a:solidFill>
                  <a:effectLst/>
                </a:rPr>
                <a:t>efficitur</a:t>
              </a:r>
              <a:r>
                <a:rPr lang="pt-BR">
                  <a:solidFill>
                    <a:schemeClr val="bg1"/>
                  </a:solidFill>
                  <a:effectLst/>
                </a:rPr>
                <a:t>.</a:t>
              </a:r>
              <a:endParaRPr lang="pt-BR">
                <a:solidFill>
                  <a:schemeClr val="bg1"/>
                </a:solidFill>
              </a:endParaRPr>
            </a:p>
          </p:txBody>
        </p:sp>
        <p:pic>
          <p:nvPicPr>
            <p:cNvPr id="17" name="Imagem 16">
              <a:extLst>
                <a:ext uri="{FF2B5EF4-FFF2-40B4-BE49-F238E27FC236}">
                  <a16:creationId xmlns:a16="http://schemas.microsoft.com/office/drawing/2014/main" id="{F4DE75C7-CC5D-0532-3AE5-06C91E45269B}"/>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17257709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EC7965D3-B0FA-74D8-FB36-A5ABF9408793}"/>
              </a:ext>
            </a:extLst>
          </p:cNvPr>
          <p:cNvGrpSpPr/>
          <p:nvPr/>
        </p:nvGrpSpPr>
        <p:grpSpPr>
          <a:xfrm>
            <a:off x="799746" y="3001264"/>
            <a:ext cx="10373079" cy="966631"/>
            <a:chOff x="799746" y="2264253"/>
            <a:chExt cx="10373079" cy="966631"/>
          </a:xfrm>
        </p:grpSpPr>
        <p:sp>
          <p:nvSpPr>
            <p:cNvPr id="3" name="CaixaDeTexto 2">
              <a:extLst>
                <a:ext uri="{FF2B5EF4-FFF2-40B4-BE49-F238E27FC236}">
                  <a16:creationId xmlns:a16="http://schemas.microsoft.com/office/drawing/2014/main" id="{2753E9E2-5C57-FBB0-FD3F-4C990BC29EF9}"/>
                </a:ext>
              </a:extLst>
            </p:cNvPr>
            <p:cNvSpPr txBox="1"/>
            <p:nvPr/>
          </p:nvSpPr>
          <p:spPr>
            <a:xfrm>
              <a:off x="1019175" y="2332071"/>
              <a:ext cx="10153650" cy="830997"/>
            </a:xfrm>
            <a:prstGeom prst="rect">
              <a:avLst/>
            </a:prstGeom>
            <a:noFill/>
          </p:spPr>
          <p:txBody>
            <a:bodyPr wrap="square">
              <a:spAutoFit/>
            </a:bodyPr>
            <a:lstStyle/>
            <a:p>
              <a:r>
                <a:rPr lang="pt-BR" sz="2400" dirty="0" err="1">
                  <a:effectLst/>
                </a:rPr>
                <a:t>Lorem</a:t>
              </a:r>
              <a:r>
                <a:rPr lang="pt-BR" sz="2400" dirty="0">
                  <a:effectLst/>
                </a:rPr>
                <a:t> ipsum </a:t>
              </a:r>
              <a:r>
                <a:rPr lang="pt-BR" sz="2400" dirty="0" err="1">
                  <a:effectLst/>
                </a:rPr>
                <a:t>dolor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a:t>
              </a:r>
              <a:r>
                <a:rPr lang="pt-BR" sz="2400" dirty="0" err="1">
                  <a:effectLst/>
                </a:rPr>
                <a:t>consectetur</a:t>
              </a:r>
              <a:r>
                <a:rPr lang="pt-BR" sz="2400" dirty="0">
                  <a:effectLst/>
                </a:rPr>
                <a:t> </a:t>
              </a:r>
              <a:r>
                <a:rPr lang="pt-BR" sz="2400" dirty="0" err="1">
                  <a:effectLst/>
                </a:rPr>
                <a:t>adipiscing</a:t>
              </a:r>
              <a:r>
                <a:rPr lang="pt-BR" sz="2400" dirty="0">
                  <a:effectLst/>
                </a:rPr>
                <a:t> </a:t>
              </a:r>
              <a:r>
                <a:rPr lang="pt-BR" sz="2400" dirty="0" err="1">
                  <a:effectLst/>
                </a:rPr>
                <a:t>elit</a:t>
              </a:r>
              <a:r>
                <a:rPr lang="pt-BR" sz="2400" dirty="0">
                  <a:effectLst/>
                </a:rPr>
                <a:t>. </a:t>
              </a:r>
              <a:r>
                <a:rPr lang="pt-BR" sz="2400" dirty="0" err="1">
                  <a:effectLst/>
                </a:rPr>
                <a:t>Duis</a:t>
              </a:r>
              <a:r>
                <a:rPr lang="pt-BR" sz="2400" dirty="0">
                  <a:effectLst/>
                </a:rPr>
                <a:t> </a:t>
              </a:r>
              <a:r>
                <a:rPr lang="pt-BR" sz="2400" dirty="0" err="1">
                  <a:effectLst/>
                </a:rPr>
                <a:t>efficitur</a:t>
              </a:r>
              <a:r>
                <a:rPr lang="pt-BR" sz="2400" dirty="0">
                  <a:effectLst/>
                </a:rPr>
                <a:t> </a:t>
              </a:r>
              <a:r>
                <a:rPr lang="pt-BR" sz="2400" dirty="0" err="1">
                  <a:effectLst/>
                </a:rPr>
                <a:t>sit</a:t>
              </a:r>
              <a:r>
                <a:rPr lang="pt-BR" sz="2400" dirty="0">
                  <a:effectLst/>
                </a:rPr>
                <a:t> </a:t>
              </a:r>
              <a:r>
                <a:rPr lang="pt-BR" sz="2400" dirty="0" err="1">
                  <a:effectLst/>
                </a:rPr>
                <a:t>amet</a:t>
              </a:r>
              <a:r>
                <a:rPr lang="pt-BR" sz="2400" dirty="0">
                  <a:effectLst/>
                </a:rPr>
                <a:t> urna </a:t>
              </a:r>
              <a:r>
                <a:rPr lang="pt-BR" sz="2400" dirty="0" err="1">
                  <a:effectLst/>
                </a:rPr>
                <a:t>vel</a:t>
              </a:r>
              <a:r>
                <a:rPr lang="pt-BR" sz="2400" dirty="0">
                  <a:effectLst/>
                </a:rPr>
                <a:t> </a:t>
              </a:r>
              <a:r>
                <a:rPr lang="pt-BR" sz="2400" dirty="0" err="1">
                  <a:effectLst/>
                </a:rPr>
                <a:t>vestibulum</a:t>
              </a:r>
              <a:r>
                <a:rPr lang="pt-BR" sz="2400" dirty="0">
                  <a:effectLst/>
                </a:rPr>
                <a:t>.</a:t>
              </a:r>
              <a:endParaRPr lang="pt-BR" sz="2400" dirty="0"/>
            </a:p>
          </p:txBody>
        </p:sp>
        <p:sp>
          <p:nvSpPr>
            <p:cNvPr id="2" name="Retângulo: Cantos Arredondados 1">
              <a:extLst>
                <a:ext uri="{FF2B5EF4-FFF2-40B4-BE49-F238E27FC236}">
                  <a16:creationId xmlns:a16="http://schemas.microsoft.com/office/drawing/2014/main" id="{7421A0B7-BFA7-FC0F-5A4A-DB4BB3233C6F}"/>
                </a:ext>
              </a:extLst>
            </p:cNvPr>
            <p:cNvSpPr/>
            <p:nvPr/>
          </p:nvSpPr>
          <p:spPr>
            <a:xfrm>
              <a:off x="799746" y="2264253"/>
              <a:ext cx="65099" cy="966631"/>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6FD50228-98B3-6E2A-A92E-6DABBA63C83A}"/>
              </a:ext>
            </a:extLst>
          </p:cNvPr>
          <p:cNvGrpSpPr/>
          <p:nvPr/>
        </p:nvGrpSpPr>
        <p:grpSpPr>
          <a:xfrm>
            <a:off x="12639639" y="2059216"/>
            <a:ext cx="3543790" cy="1699987"/>
            <a:chOff x="12639639" y="382816"/>
            <a:chExt cx="3543790" cy="1699987"/>
          </a:xfrm>
        </p:grpSpPr>
        <p:sp>
          <p:nvSpPr>
            <p:cNvPr id="15" name="Balão de Fala: Retângulo 14">
              <a:extLst>
                <a:ext uri="{FF2B5EF4-FFF2-40B4-BE49-F238E27FC236}">
                  <a16:creationId xmlns:a16="http://schemas.microsoft.com/office/drawing/2014/main" id="{A5FD046C-EA2A-A311-DE1E-B7193E3FAA20}"/>
                </a:ext>
              </a:extLst>
            </p:cNvPr>
            <p:cNvSpPr/>
            <p:nvPr/>
          </p:nvSpPr>
          <p:spPr>
            <a:xfrm rot="5400000">
              <a:off x="13561540" y="-539085"/>
              <a:ext cx="1699987"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5AE38F5D-BB5C-D3AD-6E80-14A2D1184303}"/>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Os recursos estão agrupados. Para ajustar a caixa de texto, aumente a linha apenas na respectiva camada.</a:t>
              </a:r>
            </a:p>
          </p:txBody>
        </p:sp>
      </p:grpSp>
      <p:grpSp>
        <p:nvGrpSpPr>
          <p:cNvPr id="19" name="Agrupar 18">
            <a:extLst>
              <a:ext uri="{FF2B5EF4-FFF2-40B4-BE49-F238E27FC236}">
                <a16:creationId xmlns:a16="http://schemas.microsoft.com/office/drawing/2014/main" id="{4C31825E-6B45-8494-91B0-327AD36BB51F}"/>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CC629761-0669-10CE-6067-B4309865FDA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932BD5E6-D54E-1A76-6BC0-B0F936CCD17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Destaque</a:t>
              </a:r>
            </a:p>
          </p:txBody>
        </p:sp>
      </p:grpSp>
    </p:spTree>
    <p:extLst>
      <p:ext uri="{BB962C8B-B14F-4D97-AF65-F5344CB8AC3E}">
        <p14:creationId xmlns:p14="http://schemas.microsoft.com/office/powerpoint/2010/main" val="40239042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Agrupar 26">
            <a:extLst>
              <a:ext uri="{FF2B5EF4-FFF2-40B4-BE49-F238E27FC236}">
                <a16:creationId xmlns:a16="http://schemas.microsoft.com/office/drawing/2014/main" id="{09F5F911-7D10-51F2-2599-95A06EB2F5C2}"/>
              </a:ext>
            </a:extLst>
          </p:cNvPr>
          <p:cNvGrpSpPr/>
          <p:nvPr/>
        </p:nvGrpSpPr>
        <p:grpSpPr>
          <a:xfrm>
            <a:off x="12639639" y="2059216"/>
            <a:ext cx="3543790" cy="2607141"/>
            <a:chOff x="12639639" y="382816"/>
            <a:chExt cx="3543790" cy="2607141"/>
          </a:xfrm>
        </p:grpSpPr>
        <p:sp>
          <p:nvSpPr>
            <p:cNvPr id="28" name="Balão de Fala: Retângulo 27">
              <a:extLst>
                <a:ext uri="{FF2B5EF4-FFF2-40B4-BE49-F238E27FC236}">
                  <a16:creationId xmlns:a16="http://schemas.microsoft.com/office/drawing/2014/main" id="{E34F6BC1-8931-3622-020A-BFDF0C8EBBF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0D03A07E-E872-604F-1C19-9E2F2F0E56F8}"/>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0" name="Agrupar 29">
            <a:extLst>
              <a:ext uri="{FF2B5EF4-FFF2-40B4-BE49-F238E27FC236}">
                <a16:creationId xmlns:a16="http://schemas.microsoft.com/office/drawing/2014/main" id="{EB6EC094-4226-413F-9E9C-51A45D5DF085}"/>
              </a:ext>
            </a:extLst>
          </p:cNvPr>
          <p:cNvGrpSpPr/>
          <p:nvPr/>
        </p:nvGrpSpPr>
        <p:grpSpPr>
          <a:xfrm>
            <a:off x="12639638" y="539973"/>
            <a:ext cx="3543790" cy="1373961"/>
            <a:chOff x="12639639" y="382815"/>
            <a:chExt cx="3543790" cy="1373961"/>
          </a:xfrm>
        </p:grpSpPr>
        <p:sp>
          <p:nvSpPr>
            <p:cNvPr id="31" name="Balão de Fala: Retângulo 30">
              <a:extLst>
                <a:ext uri="{FF2B5EF4-FFF2-40B4-BE49-F238E27FC236}">
                  <a16:creationId xmlns:a16="http://schemas.microsoft.com/office/drawing/2014/main" id="{42BB974D-3AD0-08C1-AD88-07D263E75EE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2" name="CaixaDeTexto 31">
              <a:extLst>
                <a:ext uri="{FF2B5EF4-FFF2-40B4-BE49-F238E27FC236}">
                  <a16:creationId xmlns:a16="http://schemas.microsoft.com/office/drawing/2014/main" id="{85F8EE2C-F135-4082-1945-793472869DD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(com e sem legenda). </a:t>
              </a:r>
            </a:p>
          </p:txBody>
        </p:sp>
      </p:grpSp>
      <p:grpSp>
        <p:nvGrpSpPr>
          <p:cNvPr id="4" name="Agrupar 3">
            <a:extLst>
              <a:ext uri="{FF2B5EF4-FFF2-40B4-BE49-F238E27FC236}">
                <a16:creationId xmlns:a16="http://schemas.microsoft.com/office/drawing/2014/main" id="{EE5CA448-3123-C242-4D37-9FC1F69E1FC0}"/>
              </a:ext>
            </a:extLst>
          </p:cNvPr>
          <p:cNvGrpSpPr/>
          <p:nvPr/>
        </p:nvGrpSpPr>
        <p:grpSpPr>
          <a:xfrm>
            <a:off x="2018072" y="1908714"/>
            <a:ext cx="3702178" cy="2581561"/>
            <a:chOff x="2018072" y="1908714"/>
            <a:chExt cx="3702178" cy="2581561"/>
          </a:xfrm>
        </p:grpSpPr>
        <p:sp>
          <p:nvSpPr>
            <p:cNvPr id="19" name="Retângulo 18">
              <a:extLst>
                <a:ext uri="{FF2B5EF4-FFF2-40B4-BE49-F238E27FC236}">
                  <a16:creationId xmlns:a16="http://schemas.microsoft.com/office/drawing/2014/main" id="{8AD0F0AF-8511-E259-AE67-8C21984E50DC}"/>
                </a:ext>
              </a:extLst>
            </p:cNvPr>
            <p:cNvSpPr/>
            <p:nvPr/>
          </p:nvSpPr>
          <p:spPr>
            <a:xfrm>
              <a:off x="2018072" y="1908714"/>
              <a:ext cx="3702178" cy="2088670"/>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a:extLst>
                <a:ext uri="{FF2B5EF4-FFF2-40B4-BE49-F238E27FC236}">
                  <a16:creationId xmlns:a16="http://schemas.microsoft.com/office/drawing/2014/main" id="{DD7C3EFE-5ABE-A020-B0BB-23DED4DBDC1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33178" y="1927361"/>
              <a:ext cx="3671967" cy="2051377"/>
            </a:xfrm>
            <a:prstGeom prst="rect">
              <a:avLst/>
            </a:prstGeom>
          </p:spPr>
        </p:pic>
        <p:sp>
          <p:nvSpPr>
            <p:cNvPr id="2" name="CaixaDeTexto 1">
              <a:extLst>
                <a:ext uri="{FF2B5EF4-FFF2-40B4-BE49-F238E27FC236}">
                  <a16:creationId xmlns:a16="http://schemas.microsoft.com/office/drawing/2014/main" id="{020E31F3-51C5-9574-03B3-120878EAFD02}"/>
                </a:ext>
              </a:extLst>
            </p:cNvPr>
            <p:cNvSpPr txBox="1"/>
            <p:nvPr/>
          </p:nvSpPr>
          <p:spPr>
            <a:xfrm>
              <a:off x="2033178" y="4089941"/>
              <a:ext cx="3687072" cy="307777"/>
            </a:xfrm>
            <a:prstGeom prst="rect">
              <a:avLst/>
            </a:prstGeom>
            <a:noFill/>
          </p:spPr>
          <p:txBody>
            <a:bodyPr wrap="square">
              <a:spAutoFit/>
            </a:bodyPr>
            <a:lstStyle/>
            <a:p>
              <a:r>
                <a:rPr lang="pt-BR" sz="1400">
                  <a:effectLst/>
                </a:rPr>
                <a:t>Legenda da imagem</a:t>
              </a:r>
              <a:endParaRPr lang="pt-BR" sz="1400"/>
            </a:p>
          </p:txBody>
        </p:sp>
        <p:cxnSp>
          <p:nvCxnSpPr>
            <p:cNvPr id="3" name="Conector reto 2">
              <a:extLst>
                <a:ext uri="{FF2B5EF4-FFF2-40B4-BE49-F238E27FC236}">
                  <a16:creationId xmlns:a16="http://schemas.microsoft.com/office/drawing/2014/main" id="{135EF726-0EB8-FCD0-F234-B606CE8F72CE}"/>
                </a:ext>
              </a:extLst>
            </p:cNvPr>
            <p:cNvCxnSpPr>
              <a:cxnSpLocks/>
            </p:cNvCxnSpPr>
            <p:nvPr/>
          </p:nvCxnSpPr>
          <p:spPr>
            <a:xfrm>
              <a:off x="2033178" y="4490275"/>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pic>
        <p:nvPicPr>
          <p:cNvPr id="26" name="Imagem 25">
            <a:extLst>
              <a:ext uri="{FF2B5EF4-FFF2-40B4-BE49-F238E27FC236}">
                <a16:creationId xmlns:a16="http://schemas.microsoft.com/office/drawing/2014/main" id="{89B6BC94-2736-27F3-353F-6AC404C8AEE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871878" y="1908714"/>
            <a:ext cx="3671967" cy="2051377"/>
          </a:xfrm>
          <a:prstGeom prst="rect">
            <a:avLst/>
          </a:prstGeom>
        </p:spPr>
      </p:pic>
    </p:spTree>
    <p:extLst>
      <p:ext uri="{BB962C8B-B14F-4D97-AF65-F5344CB8AC3E}">
        <p14:creationId xmlns:p14="http://schemas.microsoft.com/office/powerpoint/2010/main" val="3190508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Agrupar 53">
            <a:extLst>
              <a:ext uri="{FF2B5EF4-FFF2-40B4-BE49-F238E27FC236}">
                <a16:creationId xmlns:a16="http://schemas.microsoft.com/office/drawing/2014/main" id="{AD829C86-D326-3F31-BC57-2555BBFE980C}"/>
              </a:ext>
            </a:extLst>
          </p:cNvPr>
          <p:cNvGrpSpPr/>
          <p:nvPr/>
        </p:nvGrpSpPr>
        <p:grpSpPr>
          <a:xfrm>
            <a:off x="12639639" y="2059216"/>
            <a:ext cx="3543790" cy="2607141"/>
            <a:chOff x="12639639" y="382816"/>
            <a:chExt cx="3543790" cy="2607141"/>
          </a:xfrm>
        </p:grpSpPr>
        <p:sp>
          <p:nvSpPr>
            <p:cNvPr id="55" name="Balão de Fala: Retângulo 54">
              <a:extLst>
                <a:ext uri="{FF2B5EF4-FFF2-40B4-BE49-F238E27FC236}">
                  <a16:creationId xmlns:a16="http://schemas.microsoft.com/office/drawing/2014/main" id="{33534310-903F-CF67-23CA-0AB9EBC214A2}"/>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6" name="CaixaDeTexto 55">
              <a:extLst>
                <a:ext uri="{FF2B5EF4-FFF2-40B4-BE49-F238E27FC236}">
                  <a16:creationId xmlns:a16="http://schemas.microsoft.com/office/drawing/2014/main" id="{ABE7662F-2969-D2B9-4CBD-F55A6604B0C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57" name="Agrupar 56">
            <a:extLst>
              <a:ext uri="{FF2B5EF4-FFF2-40B4-BE49-F238E27FC236}">
                <a16:creationId xmlns:a16="http://schemas.microsoft.com/office/drawing/2014/main" id="{945DC855-7B25-A659-50E7-6DACF89EB0FE}"/>
              </a:ext>
            </a:extLst>
          </p:cNvPr>
          <p:cNvGrpSpPr/>
          <p:nvPr/>
        </p:nvGrpSpPr>
        <p:grpSpPr>
          <a:xfrm>
            <a:off x="12639638" y="539973"/>
            <a:ext cx="3543790" cy="1373961"/>
            <a:chOff x="12639639" y="382815"/>
            <a:chExt cx="3543790" cy="1373961"/>
          </a:xfrm>
        </p:grpSpPr>
        <p:sp>
          <p:nvSpPr>
            <p:cNvPr id="58" name="Balão de Fala: Retângulo 57">
              <a:extLst>
                <a:ext uri="{FF2B5EF4-FFF2-40B4-BE49-F238E27FC236}">
                  <a16:creationId xmlns:a16="http://schemas.microsoft.com/office/drawing/2014/main" id="{82ECB91C-A679-24A6-DDC2-ACBDACA5B23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59" name="CaixaDeTexto 58">
              <a:extLst>
                <a:ext uri="{FF2B5EF4-FFF2-40B4-BE49-F238E27FC236}">
                  <a16:creationId xmlns:a16="http://schemas.microsoft.com/office/drawing/2014/main" id="{97C26D3D-CECB-F941-18DA-DC9A331CD30D}"/>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paisagem - com 2 (com e sem legenda)</a:t>
              </a:r>
            </a:p>
          </p:txBody>
        </p:sp>
      </p:grpSp>
      <p:grpSp>
        <p:nvGrpSpPr>
          <p:cNvPr id="10" name="Agrupar 9">
            <a:extLst>
              <a:ext uri="{FF2B5EF4-FFF2-40B4-BE49-F238E27FC236}">
                <a16:creationId xmlns:a16="http://schemas.microsoft.com/office/drawing/2014/main" id="{6F484D14-DFC7-3B87-FA50-083B6AFC9CB9}"/>
              </a:ext>
            </a:extLst>
          </p:cNvPr>
          <p:cNvGrpSpPr/>
          <p:nvPr/>
        </p:nvGrpSpPr>
        <p:grpSpPr>
          <a:xfrm>
            <a:off x="2033178" y="904893"/>
            <a:ext cx="3687072" cy="2562914"/>
            <a:chOff x="2033178" y="904893"/>
            <a:chExt cx="3687072" cy="2562914"/>
          </a:xfrm>
        </p:grpSpPr>
        <p:pic>
          <p:nvPicPr>
            <p:cNvPr id="4" name="Imagem 3">
              <a:extLst>
                <a:ext uri="{FF2B5EF4-FFF2-40B4-BE49-F238E27FC236}">
                  <a16:creationId xmlns:a16="http://schemas.microsoft.com/office/drawing/2014/main" id="{CFFC79FD-7F81-334C-85C1-C010FEE01D8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33178" y="904893"/>
              <a:ext cx="3671967" cy="2051377"/>
            </a:xfrm>
            <a:prstGeom prst="rect">
              <a:avLst/>
            </a:prstGeom>
          </p:spPr>
        </p:pic>
        <p:sp>
          <p:nvSpPr>
            <p:cNvPr id="5" name="CaixaDeTexto 4">
              <a:extLst>
                <a:ext uri="{FF2B5EF4-FFF2-40B4-BE49-F238E27FC236}">
                  <a16:creationId xmlns:a16="http://schemas.microsoft.com/office/drawing/2014/main" id="{BB744272-95F5-D720-81A8-15CD095A5AA9}"/>
                </a:ext>
              </a:extLst>
            </p:cNvPr>
            <p:cNvSpPr txBox="1"/>
            <p:nvPr/>
          </p:nvSpPr>
          <p:spPr>
            <a:xfrm>
              <a:off x="2033178" y="3067473"/>
              <a:ext cx="3687072" cy="307777"/>
            </a:xfrm>
            <a:prstGeom prst="rect">
              <a:avLst/>
            </a:prstGeom>
            <a:noFill/>
          </p:spPr>
          <p:txBody>
            <a:bodyPr wrap="square">
              <a:spAutoFit/>
            </a:bodyPr>
            <a:lstStyle/>
            <a:p>
              <a:r>
                <a:rPr lang="pt-BR" sz="1400">
                  <a:effectLst/>
                </a:rPr>
                <a:t>Legenda da imagem</a:t>
              </a:r>
              <a:endParaRPr lang="pt-BR" sz="1400"/>
            </a:p>
          </p:txBody>
        </p:sp>
        <p:cxnSp>
          <p:nvCxnSpPr>
            <p:cNvPr id="6" name="Conector reto 5">
              <a:extLst>
                <a:ext uri="{FF2B5EF4-FFF2-40B4-BE49-F238E27FC236}">
                  <a16:creationId xmlns:a16="http://schemas.microsoft.com/office/drawing/2014/main" id="{462E6E32-CE86-55D3-49B2-4D3FBF9AF6E3}"/>
                </a:ext>
              </a:extLst>
            </p:cNvPr>
            <p:cNvCxnSpPr>
              <a:cxnSpLocks/>
            </p:cNvCxnSpPr>
            <p:nvPr/>
          </p:nvCxnSpPr>
          <p:spPr>
            <a:xfrm>
              <a:off x="2033178" y="3467807"/>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6344FD86-DB4E-E84D-DBC5-78178546CE90}"/>
              </a:ext>
            </a:extLst>
          </p:cNvPr>
          <p:cNvGrpSpPr/>
          <p:nvPr/>
        </p:nvGrpSpPr>
        <p:grpSpPr>
          <a:xfrm>
            <a:off x="6486857" y="887365"/>
            <a:ext cx="3687072" cy="2562914"/>
            <a:chOff x="6486857" y="887365"/>
            <a:chExt cx="3687072" cy="2562914"/>
          </a:xfrm>
        </p:grpSpPr>
        <p:pic>
          <p:nvPicPr>
            <p:cNvPr id="7" name="Imagem 6">
              <a:extLst>
                <a:ext uri="{FF2B5EF4-FFF2-40B4-BE49-F238E27FC236}">
                  <a16:creationId xmlns:a16="http://schemas.microsoft.com/office/drawing/2014/main" id="{648BCC92-A0DE-F1F7-41BB-29ECA019EDA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486857" y="887365"/>
              <a:ext cx="3671967" cy="2051377"/>
            </a:xfrm>
            <a:prstGeom prst="rect">
              <a:avLst/>
            </a:prstGeom>
          </p:spPr>
        </p:pic>
        <p:sp>
          <p:nvSpPr>
            <p:cNvPr id="8" name="CaixaDeTexto 7">
              <a:extLst>
                <a:ext uri="{FF2B5EF4-FFF2-40B4-BE49-F238E27FC236}">
                  <a16:creationId xmlns:a16="http://schemas.microsoft.com/office/drawing/2014/main" id="{49F13C54-7DC6-7017-C075-45FD3A2832CA}"/>
                </a:ext>
              </a:extLst>
            </p:cNvPr>
            <p:cNvSpPr txBox="1"/>
            <p:nvPr/>
          </p:nvSpPr>
          <p:spPr>
            <a:xfrm>
              <a:off x="6486857" y="3049945"/>
              <a:ext cx="3687072" cy="307777"/>
            </a:xfrm>
            <a:prstGeom prst="rect">
              <a:avLst/>
            </a:prstGeom>
            <a:noFill/>
          </p:spPr>
          <p:txBody>
            <a:bodyPr wrap="square">
              <a:spAutoFit/>
            </a:bodyPr>
            <a:lstStyle/>
            <a:p>
              <a:r>
                <a:rPr lang="pt-BR" sz="1400">
                  <a:effectLst/>
                </a:rPr>
                <a:t>Legenda da imagem</a:t>
              </a:r>
              <a:endParaRPr lang="pt-BR" sz="1400"/>
            </a:p>
          </p:txBody>
        </p:sp>
        <p:cxnSp>
          <p:nvCxnSpPr>
            <p:cNvPr id="9" name="Conector reto 8">
              <a:extLst>
                <a:ext uri="{FF2B5EF4-FFF2-40B4-BE49-F238E27FC236}">
                  <a16:creationId xmlns:a16="http://schemas.microsoft.com/office/drawing/2014/main" id="{0A71D835-6436-A628-AB86-685D0C8ABEA0}"/>
                </a:ext>
              </a:extLst>
            </p:cNvPr>
            <p:cNvCxnSpPr>
              <a:cxnSpLocks/>
            </p:cNvCxnSpPr>
            <p:nvPr/>
          </p:nvCxnSpPr>
          <p:spPr>
            <a:xfrm>
              <a:off x="6486857" y="3450279"/>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grpSp>
        <p:nvGrpSpPr>
          <p:cNvPr id="14" name="Agrupar 13">
            <a:extLst>
              <a:ext uri="{FF2B5EF4-FFF2-40B4-BE49-F238E27FC236}">
                <a16:creationId xmlns:a16="http://schemas.microsoft.com/office/drawing/2014/main" id="{92198D63-171D-1814-A84D-E4FE5967CFA8}"/>
              </a:ext>
            </a:extLst>
          </p:cNvPr>
          <p:cNvGrpSpPr/>
          <p:nvPr/>
        </p:nvGrpSpPr>
        <p:grpSpPr>
          <a:xfrm>
            <a:off x="2018071" y="3901730"/>
            <a:ext cx="8155858" cy="2051377"/>
            <a:chOff x="2018071" y="3901730"/>
            <a:chExt cx="8155858" cy="2051377"/>
          </a:xfrm>
        </p:grpSpPr>
        <p:pic>
          <p:nvPicPr>
            <p:cNvPr id="12" name="Imagem 11">
              <a:extLst>
                <a:ext uri="{FF2B5EF4-FFF2-40B4-BE49-F238E27FC236}">
                  <a16:creationId xmlns:a16="http://schemas.microsoft.com/office/drawing/2014/main" id="{8E3A0C00-3CD4-6195-0128-68CD2D640C5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18071" y="3901730"/>
              <a:ext cx="3671967" cy="2051377"/>
            </a:xfrm>
            <a:prstGeom prst="rect">
              <a:avLst/>
            </a:prstGeom>
          </p:spPr>
        </p:pic>
        <p:pic>
          <p:nvPicPr>
            <p:cNvPr id="13" name="Imagem 12">
              <a:extLst>
                <a:ext uri="{FF2B5EF4-FFF2-40B4-BE49-F238E27FC236}">
                  <a16:creationId xmlns:a16="http://schemas.microsoft.com/office/drawing/2014/main" id="{C6B918A4-A9EC-7B84-34C1-6DD435D9BAC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501962" y="3901730"/>
              <a:ext cx="3671967" cy="2051377"/>
            </a:xfrm>
            <a:prstGeom prst="rect">
              <a:avLst/>
            </a:prstGeom>
          </p:spPr>
        </p:pic>
      </p:grpSp>
    </p:spTree>
    <p:extLst>
      <p:ext uri="{BB962C8B-B14F-4D97-AF65-F5344CB8AC3E}">
        <p14:creationId xmlns:p14="http://schemas.microsoft.com/office/powerpoint/2010/main" val="10494267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3AF1F100-61D9-ACC6-7277-B96D5ED826CA}"/>
              </a:ext>
            </a:extLst>
          </p:cNvPr>
          <p:cNvGrpSpPr/>
          <p:nvPr/>
        </p:nvGrpSpPr>
        <p:grpSpPr>
          <a:xfrm>
            <a:off x="2021557" y="4935460"/>
            <a:ext cx="3417855" cy="385684"/>
            <a:chOff x="2941262" y="2912639"/>
            <a:chExt cx="1929291" cy="385684"/>
          </a:xfrm>
        </p:grpSpPr>
        <p:cxnSp>
          <p:nvCxnSpPr>
            <p:cNvPr id="19" name="Conector reto 18">
              <a:extLst>
                <a:ext uri="{FF2B5EF4-FFF2-40B4-BE49-F238E27FC236}">
                  <a16:creationId xmlns:a16="http://schemas.microsoft.com/office/drawing/2014/main" id="{515653DE-C35B-6358-0310-31ACD12D5960}"/>
                </a:ext>
              </a:extLst>
            </p:cNvPr>
            <p:cNvCxnSpPr>
              <a:cxnSpLocks/>
            </p:cNvCxnSpPr>
            <p:nvPr/>
          </p:nvCxnSpPr>
          <p:spPr>
            <a:xfrm>
              <a:off x="2941262" y="32983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FB2FBFFB-B529-E550-B462-0362448814BA}"/>
                </a:ext>
              </a:extLst>
            </p:cNvPr>
            <p:cNvSpPr txBox="1"/>
            <p:nvPr/>
          </p:nvSpPr>
          <p:spPr>
            <a:xfrm>
              <a:off x="2970750" y="2912639"/>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16" name="Agrupar 15">
            <a:extLst>
              <a:ext uri="{FF2B5EF4-FFF2-40B4-BE49-F238E27FC236}">
                <a16:creationId xmlns:a16="http://schemas.microsoft.com/office/drawing/2014/main" id="{8B145105-A6CB-6AF6-B956-8E0CDECB6771}"/>
              </a:ext>
            </a:extLst>
          </p:cNvPr>
          <p:cNvGrpSpPr/>
          <p:nvPr/>
        </p:nvGrpSpPr>
        <p:grpSpPr>
          <a:xfrm>
            <a:off x="2064119" y="1495086"/>
            <a:ext cx="3375293" cy="3405982"/>
            <a:chOff x="1004626" y="1858002"/>
            <a:chExt cx="2535908" cy="2558963"/>
          </a:xfrm>
        </p:grpSpPr>
        <p:sp>
          <p:nvSpPr>
            <p:cNvPr id="17" name="Retângulo 16">
              <a:extLst>
                <a:ext uri="{FF2B5EF4-FFF2-40B4-BE49-F238E27FC236}">
                  <a16:creationId xmlns:a16="http://schemas.microsoft.com/office/drawing/2014/main" id="{4B5E50B9-58E7-6AD6-AFD9-7F21A0F5466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18" name="Imagem 17">
              <a:extLst>
                <a:ext uri="{FF2B5EF4-FFF2-40B4-BE49-F238E27FC236}">
                  <a16:creationId xmlns:a16="http://schemas.microsoft.com/office/drawing/2014/main" id="{340E9C06-28B4-8E63-B3F3-B3A2DD9CEC50}"/>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3" name="Agrupar 22">
            <a:extLst>
              <a:ext uri="{FF2B5EF4-FFF2-40B4-BE49-F238E27FC236}">
                <a16:creationId xmlns:a16="http://schemas.microsoft.com/office/drawing/2014/main" id="{80A7359E-3385-3CD3-45CA-E2A46D555AF6}"/>
              </a:ext>
            </a:extLst>
          </p:cNvPr>
          <p:cNvGrpSpPr/>
          <p:nvPr/>
        </p:nvGrpSpPr>
        <p:grpSpPr>
          <a:xfrm>
            <a:off x="6795152" y="1461775"/>
            <a:ext cx="3375293" cy="3405982"/>
            <a:chOff x="1004626" y="1858002"/>
            <a:chExt cx="2535908" cy="2558963"/>
          </a:xfrm>
        </p:grpSpPr>
        <p:sp>
          <p:nvSpPr>
            <p:cNvPr id="24" name="Retângulo 23">
              <a:extLst>
                <a:ext uri="{FF2B5EF4-FFF2-40B4-BE49-F238E27FC236}">
                  <a16:creationId xmlns:a16="http://schemas.microsoft.com/office/drawing/2014/main" id="{0D4030DF-7261-DDAA-E87A-7C1A17F3F524}"/>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F9718175-6460-0515-6014-697758989967}"/>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29" name="Agrupar 28">
            <a:extLst>
              <a:ext uri="{FF2B5EF4-FFF2-40B4-BE49-F238E27FC236}">
                <a16:creationId xmlns:a16="http://schemas.microsoft.com/office/drawing/2014/main" id="{39F4E4A3-52C7-6A80-BED0-D129FF25C1AF}"/>
              </a:ext>
            </a:extLst>
          </p:cNvPr>
          <p:cNvGrpSpPr/>
          <p:nvPr/>
        </p:nvGrpSpPr>
        <p:grpSpPr>
          <a:xfrm>
            <a:off x="12639639" y="2059216"/>
            <a:ext cx="3543790" cy="2607141"/>
            <a:chOff x="12639639" y="382816"/>
            <a:chExt cx="3543790" cy="2607141"/>
          </a:xfrm>
        </p:grpSpPr>
        <p:sp>
          <p:nvSpPr>
            <p:cNvPr id="30" name="Balão de Fala: Retângulo 29">
              <a:extLst>
                <a:ext uri="{FF2B5EF4-FFF2-40B4-BE49-F238E27FC236}">
                  <a16:creationId xmlns:a16="http://schemas.microsoft.com/office/drawing/2014/main" id="{3E4A9E30-16B8-CC7F-3A10-CDCD702EB47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9F8B506F-3BA4-6D6F-1084-C5AFAFA7373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2" name="Agrupar 31">
            <a:extLst>
              <a:ext uri="{FF2B5EF4-FFF2-40B4-BE49-F238E27FC236}">
                <a16:creationId xmlns:a16="http://schemas.microsoft.com/office/drawing/2014/main" id="{FB10DD1F-8984-C413-A4D5-888FE67B1A6B}"/>
              </a:ext>
            </a:extLst>
          </p:cNvPr>
          <p:cNvGrpSpPr/>
          <p:nvPr/>
        </p:nvGrpSpPr>
        <p:grpSpPr>
          <a:xfrm>
            <a:off x="12639638" y="539973"/>
            <a:ext cx="3543790" cy="1373961"/>
            <a:chOff x="12639639" y="382815"/>
            <a:chExt cx="3543790" cy="1373961"/>
          </a:xfrm>
        </p:grpSpPr>
        <p:sp>
          <p:nvSpPr>
            <p:cNvPr id="33" name="Balão de Fala: Retângulo 32">
              <a:extLst>
                <a:ext uri="{FF2B5EF4-FFF2-40B4-BE49-F238E27FC236}">
                  <a16:creationId xmlns:a16="http://schemas.microsoft.com/office/drawing/2014/main" id="{CCCBACB4-EA8C-4EC2-E494-0F0DFD322AEE}"/>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8604823F-426D-D9D9-F225-9AA195DDF4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(com e sem legenda)</a:t>
              </a:r>
            </a:p>
          </p:txBody>
        </p:sp>
      </p:grpSp>
    </p:spTree>
    <p:extLst>
      <p:ext uri="{BB962C8B-B14F-4D97-AF65-F5344CB8AC3E}">
        <p14:creationId xmlns:p14="http://schemas.microsoft.com/office/powerpoint/2010/main" val="29576118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B95D9FD7-7F78-E32E-CCD4-FFB670374D2D}"/>
              </a:ext>
            </a:extLst>
          </p:cNvPr>
          <p:cNvGrpSpPr/>
          <p:nvPr/>
        </p:nvGrpSpPr>
        <p:grpSpPr>
          <a:xfrm>
            <a:off x="12639639" y="2059216"/>
            <a:ext cx="3543790" cy="2607141"/>
            <a:chOff x="12639639" y="382816"/>
            <a:chExt cx="3543790" cy="2607141"/>
          </a:xfrm>
        </p:grpSpPr>
        <p:sp>
          <p:nvSpPr>
            <p:cNvPr id="25" name="Balão de Fala: Retângulo 24">
              <a:extLst>
                <a:ext uri="{FF2B5EF4-FFF2-40B4-BE49-F238E27FC236}">
                  <a16:creationId xmlns:a16="http://schemas.microsoft.com/office/drawing/2014/main" id="{51872A5C-C3C4-2CE5-8115-CD4C036AB9F9}"/>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530537B-A4F3-ECA8-2AB6-1B3BF14E1B91}"/>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7" name="Agrupar 26">
            <a:extLst>
              <a:ext uri="{FF2B5EF4-FFF2-40B4-BE49-F238E27FC236}">
                <a16:creationId xmlns:a16="http://schemas.microsoft.com/office/drawing/2014/main" id="{A46B7C54-9733-933A-FDC9-5D3B52DF94ED}"/>
              </a:ext>
            </a:extLst>
          </p:cNvPr>
          <p:cNvGrpSpPr/>
          <p:nvPr/>
        </p:nvGrpSpPr>
        <p:grpSpPr>
          <a:xfrm>
            <a:off x="12639638" y="539973"/>
            <a:ext cx="3543790" cy="1373961"/>
            <a:chOff x="12639639" y="382815"/>
            <a:chExt cx="3543790" cy="1373961"/>
          </a:xfrm>
        </p:grpSpPr>
        <p:sp>
          <p:nvSpPr>
            <p:cNvPr id="28" name="Balão de Fala: Retângulo 27">
              <a:extLst>
                <a:ext uri="{FF2B5EF4-FFF2-40B4-BE49-F238E27FC236}">
                  <a16:creationId xmlns:a16="http://schemas.microsoft.com/office/drawing/2014/main" id="{EFAE6444-40CB-C9DB-E182-989FA3A8A391}"/>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9" name="CaixaDeTexto 28">
              <a:extLst>
                <a:ext uri="{FF2B5EF4-FFF2-40B4-BE49-F238E27FC236}">
                  <a16:creationId xmlns:a16="http://schemas.microsoft.com/office/drawing/2014/main" id="{16446DE2-BC9E-3E63-BEDB-E3405E420347}"/>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(com legenda)</a:t>
              </a:r>
            </a:p>
          </p:txBody>
        </p:sp>
      </p:grpSp>
      <p:grpSp>
        <p:nvGrpSpPr>
          <p:cNvPr id="30" name="Agrupar 29">
            <a:extLst>
              <a:ext uri="{FF2B5EF4-FFF2-40B4-BE49-F238E27FC236}">
                <a16:creationId xmlns:a16="http://schemas.microsoft.com/office/drawing/2014/main" id="{09D8DE6A-6585-E525-0EA0-B03A8364B9DA}"/>
              </a:ext>
            </a:extLst>
          </p:cNvPr>
          <p:cNvGrpSpPr/>
          <p:nvPr/>
        </p:nvGrpSpPr>
        <p:grpSpPr>
          <a:xfrm>
            <a:off x="777875" y="1461770"/>
            <a:ext cx="3417855" cy="3934459"/>
            <a:chOff x="1747507" y="791038"/>
            <a:chExt cx="3417855" cy="3934459"/>
          </a:xfrm>
        </p:grpSpPr>
        <p:grpSp>
          <p:nvGrpSpPr>
            <p:cNvPr id="31" name="Agrupar 30">
              <a:extLst>
                <a:ext uri="{FF2B5EF4-FFF2-40B4-BE49-F238E27FC236}">
                  <a16:creationId xmlns:a16="http://schemas.microsoft.com/office/drawing/2014/main" id="{9D2950B7-57FF-8346-B8F4-554A02041114}"/>
                </a:ext>
              </a:extLst>
            </p:cNvPr>
            <p:cNvGrpSpPr/>
            <p:nvPr/>
          </p:nvGrpSpPr>
          <p:grpSpPr>
            <a:xfrm>
              <a:off x="1747507" y="4307370"/>
              <a:ext cx="3417855" cy="418127"/>
              <a:chOff x="2941262" y="3024202"/>
              <a:chExt cx="1929291" cy="236021"/>
            </a:xfrm>
          </p:grpSpPr>
          <p:cxnSp>
            <p:nvCxnSpPr>
              <p:cNvPr id="35" name="Conector reto 34">
                <a:extLst>
                  <a:ext uri="{FF2B5EF4-FFF2-40B4-BE49-F238E27FC236}">
                    <a16:creationId xmlns:a16="http://schemas.microsoft.com/office/drawing/2014/main" id="{EAE7584A-902B-A200-5A8F-74A8762B2E1E}"/>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4C9AD8B7-7CB1-3CBF-E741-FE6C0C6E5E41}"/>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32" name="Agrupar 31">
              <a:extLst>
                <a:ext uri="{FF2B5EF4-FFF2-40B4-BE49-F238E27FC236}">
                  <a16:creationId xmlns:a16="http://schemas.microsoft.com/office/drawing/2014/main" id="{73BD8B0B-A0D2-4B11-8CB9-90070CD30842}"/>
                </a:ext>
              </a:extLst>
            </p:cNvPr>
            <p:cNvGrpSpPr/>
            <p:nvPr/>
          </p:nvGrpSpPr>
          <p:grpSpPr>
            <a:xfrm>
              <a:off x="1790069" y="791038"/>
              <a:ext cx="3375293" cy="3405982"/>
              <a:chOff x="1004626" y="1858002"/>
              <a:chExt cx="2535908" cy="2558963"/>
            </a:xfrm>
          </p:grpSpPr>
          <p:sp>
            <p:nvSpPr>
              <p:cNvPr id="33" name="Retângulo 32">
                <a:extLst>
                  <a:ext uri="{FF2B5EF4-FFF2-40B4-BE49-F238E27FC236}">
                    <a16:creationId xmlns:a16="http://schemas.microsoft.com/office/drawing/2014/main" id="{358C84FC-2F47-008E-337B-ABCD9543D4D5}"/>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4" name="Imagem 33">
                <a:extLst>
                  <a:ext uri="{FF2B5EF4-FFF2-40B4-BE49-F238E27FC236}">
                    <a16:creationId xmlns:a16="http://schemas.microsoft.com/office/drawing/2014/main" id="{704FC946-5FED-6206-B049-A092A3CB90F2}"/>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58" name="Agrupar 57">
            <a:extLst>
              <a:ext uri="{FF2B5EF4-FFF2-40B4-BE49-F238E27FC236}">
                <a16:creationId xmlns:a16="http://schemas.microsoft.com/office/drawing/2014/main" id="{B453BCD0-C259-0D57-52F0-44A26C2F87B0}"/>
              </a:ext>
            </a:extLst>
          </p:cNvPr>
          <p:cNvGrpSpPr/>
          <p:nvPr/>
        </p:nvGrpSpPr>
        <p:grpSpPr>
          <a:xfrm>
            <a:off x="4414182" y="1461770"/>
            <a:ext cx="3417855" cy="3934459"/>
            <a:chOff x="1747507" y="791038"/>
            <a:chExt cx="3417855" cy="3934459"/>
          </a:xfrm>
        </p:grpSpPr>
        <p:grpSp>
          <p:nvGrpSpPr>
            <p:cNvPr id="59" name="Agrupar 58">
              <a:extLst>
                <a:ext uri="{FF2B5EF4-FFF2-40B4-BE49-F238E27FC236}">
                  <a16:creationId xmlns:a16="http://schemas.microsoft.com/office/drawing/2014/main" id="{29728517-2521-856F-516D-B41E2164BABC}"/>
                </a:ext>
              </a:extLst>
            </p:cNvPr>
            <p:cNvGrpSpPr/>
            <p:nvPr/>
          </p:nvGrpSpPr>
          <p:grpSpPr>
            <a:xfrm>
              <a:off x="1747507" y="4307370"/>
              <a:ext cx="3417855" cy="418127"/>
              <a:chOff x="2941262" y="3024202"/>
              <a:chExt cx="1929291" cy="236021"/>
            </a:xfrm>
          </p:grpSpPr>
          <p:cxnSp>
            <p:nvCxnSpPr>
              <p:cNvPr id="63" name="Conector reto 62">
                <a:extLst>
                  <a:ext uri="{FF2B5EF4-FFF2-40B4-BE49-F238E27FC236}">
                    <a16:creationId xmlns:a16="http://schemas.microsoft.com/office/drawing/2014/main" id="{5319E4AA-F9E1-0A45-2893-94580741F60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4" name="CaixaDeTexto 63">
                <a:extLst>
                  <a:ext uri="{FF2B5EF4-FFF2-40B4-BE49-F238E27FC236}">
                    <a16:creationId xmlns:a16="http://schemas.microsoft.com/office/drawing/2014/main" id="{263A782A-394E-2EFF-72C0-71D0ABDC1364}"/>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60" name="Agrupar 59">
              <a:extLst>
                <a:ext uri="{FF2B5EF4-FFF2-40B4-BE49-F238E27FC236}">
                  <a16:creationId xmlns:a16="http://schemas.microsoft.com/office/drawing/2014/main" id="{6C9F87F6-58A5-A01C-0D0C-028033F1821F}"/>
                </a:ext>
              </a:extLst>
            </p:cNvPr>
            <p:cNvGrpSpPr/>
            <p:nvPr/>
          </p:nvGrpSpPr>
          <p:grpSpPr>
            <a:xfrm>
              <a:off x="1790069" y="791038"/>
              <a:ext cx="3375293" cy="3405982"/>
              <a:chOff x="1004626" y="1858002"/>
              <a:chExt cx="2535908" cy="2558963"/>
            </a:xfrm>
          </p:grpSpPr>
          <p:sp>
            <p:nvSpPr>
              <p:cNvPr id="61" name="Retângulo 60">
                <a:extLst>
                  <a:ext uri="{FF2B5EF4-FFF2-40B4-BE49-F238E27FC236}">
                    <a16:creationId xmlns:a16="http://schemas.microsoft.com/office/drawing/2014/main" id="{0F967842-F8D8-E47A-F6E3-BEA82EA43D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2" name="Imagem 61">
                <a:extLst>
                  <a:ext uri="{FF2B5EF4-FFF2-40B4-BE49-F238E27FC236}">
                    <a16:creationId xmlns:a16="http://schemas.microsoft.com/office/drawing/2014/main" id="{0F333670-4C2B-6D2F-A548-AF78C85A5173}"/>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4" name="Agrupar 3">
            <a:extLst>
              <a:ext uri="{FF2B5EF4-FFF2-40B4-BE49-F238E27FC236}">
                <a16:creationId xmlns:a16="http://schemas.microsoft.com/office/drawing/2014/main" id="{F3E0EAEA-CA1D-B76C-484D-5AEEF0EB59B2}"/>
              </a:ext>
            </a:extLst>
          </p:cNvPr>
          <p:cNvGrpSpPr/>
          <p:nvPr/>
        </p:nvGrpSpPr>
        <p:grpSpPr>
          <a:xfrm>
            <a:off x="8018777" y="1461770"/>
            <a:ext cx="3449567" cy="3934459"/>
            <a:chOff x="8018777" y="1461770"/>
            <a:chExt cx="3449567" cy="3934459"/>
          </a:xfrm>
        </p:grpSpPr>
        <p:grpSp>
          <p:nvGrpSpPr>
            <p:cNvPr id="44" name="Agrupar 43">
              <a:extLst>
                <a:ext uri="{FF2B5EF4-FFF2-40B4-BE49-F238E27FC236}">
                  <a16:creationId xmlns:a16="http://schemas.microsoft.com/office/drawing/2014/main" id="{FC01DB1A-C17E-DEC9-9229-C9550EC89F2E}"/>
                </a:ext>
              </a:extLst>
            </p:cNvPr>
            <p:cNvGrpSpPr/>
            <p:nvPr/>
          </p:nvGrpSpPr>
          <p:grpSpPr>
            <a:xfrm>
              <a:off x="8018777" y="1461770"/>
              <a:ext cx="3417855" cy="3405982"/>
              <a:chOff x="1747507" y="791038"/>
              <a:chExt cx="3417855" cy="3405982"/>
            </a:xfrm>
          </p:grpSpPr>
          <p:grpSp>
            <p:nvGrpSpPr>
              <p:cNvPr id="45" name="Agrupar 44">
                <a:extLst>
                  <a:ext uri="{FF2B5EF4-FFF2-40B4-BE49-F238E27FC236}">
                    <a16:creationId xmlns:a16="http://schemas.microsoft.com/office/drawing/2014/main" id="{1C0BCCC5-648E-5DE8-4CBD-D154C3CA3FBC}"/>
                  </a:ext>
                </a:extLst>
              </p:cNvPr>
              <p:cNvGrpSpPr/>
              <p:nvPr/>
            </p:nvGrpSpPr>
            <p:grpSpPr>
              <a:xfrm>
                <a:off x="1747507" y="1973996"/>
                <a:ext cx="3417855" cy="236021"/>
                <a:chOff x="2941262" y="3024202"/>
                <a:chExt cx="1929291" cy="236021"/>
              </a:xfrm>
            </p:grpSpPr>
            <p:cxnSp>
              <p:nvCxnSpPr>
                <p:cNvPr id="49" name="Conector reto 48">
                  <a:extLst>
                    <a:ext uri="{FF2B5EF4-FFF2-40B4-BE49-F238E27FC236}">
                      <a16:creationId xmlns:a16="http://schemas.microsoft.com/office/drawing/2014/main" id="{9ADFE679-9D68-28FA-20DD-A60FDA891C6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53ED5846-0E24-2816-7E02-A897F4822A49}"/>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a:t>
                  </a:r>
                  <a:endParaRPr lang="pt-BR" sz="1400"/>
                </a:p>
              </p:txBody>
            </p:sp>
          </p:grpSp>
          <p:grpSp>
            <p:nvGrpSpPr>
              <p:cNvPr id="46" name="Agrupar 45">
                <a:extLst>
                  <a:ext uri="{FF2B5EF4-FFF2-40B4-BE49-F238E27FC236}">
                    <a16:creationId xmlns:a16="http://schemas.microsoft.com/office/drawing/2014/main" id="{AD8837C8-A726-7548-1A4C-FDB4EE4BF663}"/>
                  </a:ext>
                </a:extLst>
              </p:cNvPr>
              <p:cNvGrpSpPr/>
              <p:nvPr/>
            </p:nvGrpSpPr>
            <p:grpSpPr>
              <a:xfrm>
                <a:off x="1790069" y="791038"/>
                <a:ext cx="3375293" cy="3405982"/>
                <a:chOff x="1004626" y="1858002"/>
                <a:chExt cx="2535908" cy="2558963"/>
              </a:xfrm>
            </p:grpSpPr>
            <p:sp>
              <p:nvSpPr>
                <p:cNvPr id="47" name="Retângulo 46">
                  <a:extLst>
                    <a:ext uri="{FF2B5EF4-FFF2-40B4-BE49-F238E27FC236}">
                      <a16:creationId xmlns:a16="http://schemas.microsoft.com/office/drawing/2014/main" id="{C70C6949-3D8E-2932-36E3-E483D7FAE39B}"/>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48" name="Imagem 47">
                  <a:extLst>
                    <a:ext uri="{FF2B5EF4-FFF2-40B4-BE49-F238E27FC236}">
                      <a16:creationId xmlns:a16="http://schemas.microsoft.com/office/drawing/2014/main" id="{650AD209-1369-329A-8D2B-57421157012A}"/>
                    </a:ext>
                  </a:extLst>
                </p:cNvPr>
                <p:cNvPicPr>
                  <a:picLocks noChangeAspect="1"/>
                </p:cNvPicPr>
                <p:nvPr/>
              </p:nvPicPr>
              <p:blipFill>
                <a:blip r:embed="rId2"/>
                <a:stretch>
                  <a:fillRect/>
                </a:stretch>
              </p:blipFill>
              <p:spPr>
                <a:xfrm>
                  <a:off x="1004626" y="1858002"/>
                  <a:ext cx="2535908" cy="2558963"/>
                </a:xfrm>
                <a:prstGeom prst="rect">
                  <a:avLst/>
                </a:prstGeom>
              </p:spPr>
            </p:pic>
          </p:grpSp>
        </p:grpSp>
        <p:cxnSp>
          <p:nvCxnSpPr>
            <p:cNvPr id="2" name="Conector reto 1">
              <a:extLst>
                <a:ext uri="{FF2B5EF4-FFF2-40B4-BE49-F238E27FC236}">
                  <a16:creationId xmlns:a16="http://schemas.microsoft.com/office/drawing/2014/main" id="{EB3376B6-AA93-B23F-67AC-AA185D1ADF95}"/>
                </a:ext>
              </a:extLst>
            </p:cNvPr>
            <p:cNvCxnSpPr>
              <a:cxnSpLocks/>
            </p:cNvCxnSpPr>
            <p:nvPr/>
          </p:nvCxnSpPr>
          <p:spPr>
            <a:xfrm>
              <a:off x="8050489" y="5396229"/>
              <a:ext cx="341785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2F419732-7E10-8099-972D-71D5FBB966AA}"/>
                </a:ext>
              </a:extLst>
            </p:cNvPr>
            <p:cNvSpPr txBox="1"/>
            <p:nvPr/>
          </p:nvSpPr>
          <p:spPr>
            <a:xfrm>
              <a:off x="8102729" y="4978102"/>
              <a:ext cx="3365615" cy="307778"/>
            </a:xfrm>
            <a:prstGeom prst="rect">
              <a:avLst/>
            </a:prstGeom>
            <a:noFill/>
          </p:spPr>
          <p:txBody>
            <a:bodyPr wrap="square">
              <a:spAutoFit/>
            </a:bodyPr>
            <a:lstStyle/>
            <a:p>
              <a:r>
                <a:rPr lang="pt-BR" sz="1400">
                  <a:effectLst/>
                </a:rPr>
                <a:t>Legenda da imagem</a:t>
              </a:r>
              <a:endParaRPr lang="pt-BR" sz="1400"/>
            </a:p>
          </p:txBody>
        </p:sp>
      </p:grpSp>
    </p:spTree>
    <p:extLst>
      <p:ext uri="{BB962C8B-B14F-4D97-AF65-F5344CB8AC3E}">
        <p14:creationId xmlns:p14="http://schemas.microsoft.com/office/powerpoint/2010/main" val="12661173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Agrupar 14">
            <a:extLst>
              <a:ext uri="{FF2B5EF4-FFF2-40B4-BE49-F238E27FC236}">
                <a16:creationId xmlns:a16="http://schemas.microsoft.com/office/drawing/2014/main" id="{5D42E3D6-D117-3EC5-03E7-A71E4785A9EC}"/>
              </a:ext>
            </a:extLst>
          </p:cNvPr>
          <p:cNvGrpSpPr/>
          <p:nvPr/>
        </p:nvGrpSpPr>
        <p:grpSpPr>
          <a:xfrm>
            <a:off x="12639639" y="2059216"/>
            <a:ext cx="3543790" cy="2607141"/>
            <a:chOff x="12639639" y="382816"/>
            <a:chExt cx="3543790" cy="2607141"/>
          </a:xfrm>
        </p:grpSpPr>
        <p:sp>
          <p:nvSpPr>
            <p:cNvPr id="16" name="Balão de Fala: Retângulo 15">
              <a:extLst>
                <a:ext uri="{FF2B5EF4-FFF2-40B4-BE49-F238E27FC236}">
                  <a16:creationId xmlns:a16="http://schemas.microsoft.com/office/drawing/2014/main" id="{5A74645D-2820-3498-956B-68BE2925FCA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268D7830-9E22-C81E-EAC5-0BEFAE764C2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21" name="Agrupar 20">
            <a:extLst>
              <a:ext uri="{FF2B5EF4-FFF2-40B4-BE49-F238E27FC236}">
                <a16:creationId xmlns:a16="http://schemas.microsoft.com/office/drawing/2014/main" id="{EF06D573-8D2B-0F3A-1528-87D8D66E6CB6}"/>
              </a:ext>
            </a:extLst>
          </p:cNvPr>
          <p:cNvGrpSpPr/>
          <p:nvPr/>
        </p:nvGrpSpPr>
        <p:grpSpPr>
          <a:xfrm>
            <a:off x="12639638" y="539973"/>
            <a:ext cx="3543790" cy="1373961"/>
            <a:chOff x="12639639" y="382815"/>
            <a:chExt cx="3543790" cy="1373961"/>
          </a:xfrm>
        </p:grpSpPr>
        <p:sp>
          <p:nvSpPr>
            <p:cNvPr id="22" name="Balão de Fala: Retângulo 21">
              <a:extLst>
                <a:ext uri="{FF2B5EF4-FFF2-40B4-BE49-F238E27FC236}">
                  <a16:creationId xmlns:a16="http://schemas.microsoft.com/office/drawing/2014/main" id="{48B6DD3C-6DB4-61D2-277A-10412FB718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3" name="CaixaDeTexto 22">
              <a:extLst>
                <a:ext uri="{FF2B5EF4-FFF2-40B4-BE49-F238E27FC236}">
                  <a16:creationId xmlns:a16="http://schemas.microsoft.com/office/drawing/2014/main" id="{60E60E43-E6CB-11B3-EFEB-A65CC4B6FCE4}"/>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quadrada – com 3 (sem legenda)</a:t>
              </a:r>
            </a:p>
          </p:txBody>
        </p:sp>
      </p:grpSp>
      <p:grpSp>
        <p:nvGrpSpPr>
          <p:cNvPr id="3" name="Agrupar 2">
            <a:extLst>
              <a:ext uri="{FF2B5EF4-FFF2-40B4-BE49-F238E27FC236}">
                <a16:creationId xmlns:a16="http://schemas.microsoft.com/office/drawing/2014/main" id="{0E75E08A-4E20-7DB5-504B-17A065B3121B}"/>
              </a:ext>
            </a:extLst>
          </p:cNvPr>
          <p:cNvGrpSpPr/>
          <p:nvPr/>
        </p:nvGrpSpPr>
        <p:grpSpPr>
          <a:xfrm>
            <a:off x="777875" y="1461770"/>
            <a:ext cx="3417855" cy="3405982"/>
            <a:chOff x="1747507" y="791038"/>
            <a:chExt cx="3417855" cy="3405982"/>
          </a:xfrm>
        </p:grpSpPr>
        <p:grpSp>
          <p:nvGrpSpPr>
            <p:cNvPr id="4" name="Agrupar 3">
              <a:extLst>
                <a:ext uri="{FF2B5EF4-FFF2-40B4-BE49-F238E27FC236}">
                  <a16:creationId xmlns:a16="http://schemas.microsoft.com/office/drawing/2014/main" id="{FC88355F-5272-F18A-9A89-79C77E772B6C}"/>
                </a:ext>
              </a:extLst>
            </p:cNvPr>
            <p:cNvGrpSpPr/>
            <p:nvPr/>
          </p:nvGrpSpPr>
          <p:grpSpPr>
            <a:xfrm>
              <a:off x="1747507" y="1973996"/>
              <a:ext cx="3417855" cy="236021"/>
              <a:chOff x="2941262" y="3024202"/>
              <a:chExt cx="1929291" cy="236021"/>
            </a:xfrm>
          </p:grpSpPr>
          <p:cxnSp>
            <p:nvCxnSpPr>
              <p:cNvPr id="14" name="Conector reto 13">
                <a:extLst>
                  <a:ext uri="{FF2B5EF4-FFF2-40B4-BE49-F238E27FC236}">
                    <a16:creationId xmlns:a16="http://schemas.microsoft.com/office/drawing/2014/main" id="{56A7708C-4CDF-28B9-6078-EAA264B13783}"/>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11AFB16E-C644-DCE9-EC7F-076EEDCCB50C}"/>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 </a:t>
                </a:r>
                <a:r>
                  <a:rPr lang="pt-BR" sz="1400" err="1">
                    <a:effectLst/>
                  </a:rPr>
                  <a:t>Lorem</a:t>
                </a:r>
                <a:r>
                  <a:rPr lang="pt-BR" sz="1400">
                    <a:effectLst/>
                  </a:rPr>
                  <a:t> ipsum </a:t>
                </a:r>
                <a:r>
                  <a:rPr lang="pt-BR" sz="1400" err="1">
                    <a:effectLst/>
                  </a:rPr>
                  <a:t>dolor</a:t>
                </a:r>
                <a:endParaRPr lang="pt-BR" sz="1400"/>
              </a:p>
            </p:txBody>
          </p:sp>
        </p:grpSp>
        <p:grpSp>
          <p:nvGrpSpPr>
            <p:cNvPr id="5" name="Agrupar 4">
              <a:extLst>
                <a:ext uri="{FF2B5EF4-FFF2-40B4-BE49-F238E27FC236}">
                  <a16:creationId xmlns:a16="http://schemas.microsoft.com/office/drawing/2014/main" id="{9F443D9A-3CF4-42EE-DE57-92CAD87E304F}"/>
                </a:ext>
              </a:extLst>
            </p:cNvPr>
            <p:cNvGrpSpPr/>
            <p:nvPr/>
          </p:nvGrpSpPr>
          <p:grpSpPr>
            <a:xfrm>
              <a:off x="1790069" y="791038"/>
              <a:ext cx="3375293" cy="3405982"/>
              <a:chOff x="1004626" y="1858002"/>
              <a:chExt cx="2535908" cy="2558963"/>
            </a:xfrm>
          </p:grpSpPr>
          <p:sp>
            <p:nvSpPr>
              <p:cNvPr id="6" name="Retângulo 5">
                <a:extLst>
                  <a:ext uri="{FF2B5EF4-FFF2-40B4-BE49-F238E27FC236}">
                    <a16:creationId xmlns:a16="http://schemas.microsoft.com/office/drawing/2014/main" id="{5797F1CA-CB1C-AC11-3D8C-F37AD9BE707E}"/>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7" name="Imagem 6">
                <a:extLst>
                  <a:ext uri="{FF2B5EF4-FFF2-40B4-BE49-F238E27FC236}">
                    <a16:creationId xmlns:a16="http://schemas.microsoft.com/office/drawing/2014/main" id="{5CF472B9-0ABD-8E38-E660-6920F5563DE7}"/>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25" name="Agrupar 24">
            <a:extLst>
              <a:ext uri="{FF2B5EF4-FFF2-40B4-BE49-F238E27FC236}">
                <a16:creationId xmlns:a16="http://schemas.microsoft.com/office/drawing/2014/main" id="{7C60CCA0-CE03-26D0-359E-84A68993CB67}"/>
              </a:ext>
            </a:extLst>
          </p:cNvPr>
          <p:cNvGrpSpPr/>
          <p:nvPr/>
        </p:nvGrpSpPr>
        <p:grpSpPr>
          <a:xfrm>
            <a:off x="4398326" y="1461770"/>
            <a:ext cx="3417855" cy="3405982"/>
            <a:chOff x="1747507" y="791038"/>
            <a:chExt cx="3417855" cy="3405982"/>
          </a:xfrm>
        </p:grpSpPr>
        <p:grpSp>
          <p:nvGrpSpPr>
            <p:cNvPr id="26" name="Agrupar 25">
              <a:extLst>
                <a:ext uri="{FF2B5EF4-FFF2-40B4-BE49-F238E27FC236}">
                  <a16:creationId xmlns:a16="http://schemas.microsoft.com/office/drawing/2014/main" id="{BB3DCD7B-E403-9791-EF1B-E6589A2C1618}"/>
                </a:ext>
              </a:extLst>
            </p:cNvPr>
            <p:cNvGrpSpPr/>
            <p:nvPr/>
          </p:nvGrpSpPr>
          <p:grpSpPr>
            <a:xfrm>
              <a:off x="1747507" y="1973996"/>
              <a:ext cx="3417855" cy="236021"/>
              <a:chOff x="2941262" y="3024202"/>
              <a:chExt cx="1929291" cy="236021"/>
            </a:xfrm>
          </p:grpSpPr>
          <p:cxnSp>
            <p:nvCxnSpPr>
              <p:cNvPr id="30" name="Conector reto 29">
                <a:extLst>
                  <a:ext uri="{FF2B5EF4-FFF2-40B4-BE49-F238E27FC236}">
                    <a16:creationId xmlns:a16="http://schemas.microsoft.com/office/drawing/2014/main" id="{8682BAAE-CE06-9A2F-0DA8-585C836753FB}"/>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8EE193F5-1EAA-A4CE-F42E-147EC6CA606B}"/>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 </a:t>
                </a:r>
                <a:r>
                  <a:rPr lang="pt-BR" sz="1400" err="1">
                    <a:effectLst/>
                  </a:rPr>
                  <a:t>Lorem</a:t>
                </a:r>
                <a:r>
                  <a:rPr lang="pt-BR" sz="1400">
                    <a:effectLst/>
                  </a:rPr>
                  <a:t> ipsum </a:t>
                </a:r>
                <a:r>
                  <a:rPr lang="pt-BR" sz="1400" err="1">
                    <a:effectLst/>
                  </a:rPr>
                  <a:t>dolor</a:t>
                </a:r>
                <a:endParaRPr lang="pt-BR" sz="1400"/>
              </a:p>
            </p:txBody>
          </p:sp>
        </p:grpSp>
        <p:grpSp>
          <p:nvGrpSpPr>
            <p:cNvPr id="27" name="Agrupar 26">
              <a:extLst>
                <a:ext uri="{FF2B5EF4-FFF2-40B4-BE49-F238E27FC236}">
                  <a16:creationId xmlns:a16="http://schemas.microsoft.com/office/drawing/2014/main" id="{441F7200-B439-1A2B-4F3C-4BDFE33810C5}"/>
                </a:ext>
              </a:extLst>
            </p:cNvPr>
            <p:cNvGrpSpPr/>
            <p:nvPr/>
          </p:nvGrpSpPr>
          <p:grpSpPr>
            <a:xfrm>
              <a:off x="1790069" y="791038"/>
              <a:ext cx="3375293" cy="3405982"/>
              <a:chOff x="1004626" y="1858002"/>
              <a:chExt cx="2535908" cy="2558963"/>
            </a:xfrm>
          </p:grpSpPr>
          <p:sp>
            <p:nvSpPr>
              <p:cNvPr id="28" name="Retângulo 27">
                <a:extLst>
                  <a:ext uri="{FF2B5EF4-FFF2-40B4-BE49-F238E27FC236}">
                    <a16:creationId xmlns:a16="http://schemas.microsoft.com/office/drawing/2014/main" id="{EDE5B9C5-4771-2AAF-C8B7-8559F31DD36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9" name="Imagem 28">
                <a:extLst>
                  <a:ext uri="{FF2B5EF4-FFF2-40B4-BE49-F238E27FC236}">
                    <a16:creationId xmlns:a16="http://schemas.microsoft.com/office/drawing/2014/main" id="{499BB75E-C74D-56F4-211C-F67285676B96}"/>
                  </a:ext>
                </a:extLst>
              </p:cNvPr>
              <p:cNvPicPr>
                <a:picLocks noChangeAspect="1"/>
              </p:cNvPicPr>
              <p:nvPr/>
            </p:nvPicPr>
            <p:blipFill>
              <a:blip r:embed="rId2"/>
              <a:stretch>
                <a:fillRect/>
              </a:stretch>
            </p:blipFill>
            <p:spPr>
              <a:xfrm>
                <a:off x="1004626" y="1858002"/>
                <a:ext cx="2535908" cy="2558963"/>
              </a:xfrm>
              <a:prstGeom prst="rect">
                <a:avLst/>
              </a:prstGeom>
            </p:spPr>
          </p:pic>
        </p:grpSp>
      </p:grpSp>
      <p:grpSp>
        <p:nvGrpSpPr>
          <p:cNvPr id="32" name="Agrupar 31">
            <a:extLst>
              <a:ext uri="{FF2B5EF4-FFF2-40B4-BE49-F238E27FC236}">
                <a16:creationId xmlns:a16="http://schemas.microsoft.com/office/drawing/2014/main" id="{4BAD405C-E49A-B88D-7B74-D3409EB4D446}"/>
              </a:ext>
            </a:extLst>
          </p:cNvPr>
          <p:cNvGrpSpPr/>
          <p:nvPr/>
        </p:nvGrpSpPr>
        <p:grpSpPr>
          <a:xfrm>
            <a:off x="8018777" y="1461770"/>
            <a:ext cx="3417855" cy="3405982"/>
            <a:chOff x="1747507" y="791038"/>
            <a:chExt cx="3417855" cy="3405982"/>
          </a:xfrm>
        </p:grpSpPr>
        <p:grpSp>
          <p:nvGrpSpPr>
            <p:cNvPr id="33" name="Agrupar 32">
              <a:extLst>
                <a:ext uri="{FF2B5EF4-FFF2-40B4-BE49-F238E27FC236}">
                  <a16:creationId xmlns:a16="http://schemas.microsoft.com/office/drawing/2014/main" id="{222B5643-F491-AACD-ECA8-569A3DE45E59}"/>
                </a:ext>
              </a:extLst>
            </p:cNvPr>
            <p:cNvGrpSpPr/>
            <p:nvPr/>
          </p:nvGrpSpPr>
          <p:grpSpPr>
            <a:xfrm>
              <a:off x="1747507" y="1973996"/>
              <a:ext cx="3417855" cy="236021"/>
              <a:chOff x="2941262" y="3024202"/>
              <a:chExt cx="1929291" cy="236021"/>
            </a:xfrm>
          </p:grpSpPr>
          <p:cxnSp>
            <p:nvCxnSpPr>
              <p:cNvPr id="37" name="Conector reto 36">
                <a:extLst>
                  <a:ext uri="{FF2B5EF4-FFF2-40B4-BE49-F238E27FC236}">
                    <a16:creationId xmlns:a16="http://schemas.microsoft.com/office/drawing/2014/main" id="{3A8514C8-F66E-B3E2-810A-DD083171776D}"/>
                  </a:ext>
                </a:extLst>
              </p:cNvPr>
              <p:cNvCxnSpPr>
                <a:cxnSpLocks/>
              </p:cNvCxnSpPr>
              <p:nvPr/>
            </p:nvCxnSpPr>
            <p:spPr>
              <a:xfrm>
                <a:off x="2941262" y="3260223"/>
                <a:ext cx="19292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0E908BA1-B5E9-5DBF-5CA9-CD55C58E0FCE}"/>
                  </a:ext>
                </a:extLst>
              </p:cNvPr>
              <p:cNvSpPr txBox="1"/>
              <p:nvPr/>
            </p:nvSpPr>
            <p:spPr>
              <a:xfrm>
                <a:off x="2970750" y="3024202"/>
                <a:ext cx="1899803" cy="173732"/>
              </a:xfrm>
              <a:prstGeom prst="rect">
                <a:avLst/>
              </a:prstGeom>
              <a:noFill/>
            </p:spPr>
            <p:txBody>
              <a:bodyPr wrap="square">
                <a:spAutoFit/>
              </a:bodyPr>
              <a:lstStyle/>
              <a:p>
                <a:r>
                  <a:rPr lang="pt-BR" sz="1400">
                    <a:effectLst/>
                  </a:rPr>
                  <a:t>Legenda da imagem </a:t>
                </a:r>
                <a:r>
                  <a:rPr lang="pt-BR" sz="1400" err="1">
                    <a:effectLst/>
                  </a:rPr>
                  <a:t>Lorem</a:t>
                </a:r>
                <a:r>
                  <a:rPr lang="pt-BR" sz="1400">
                    <a:effectLst/>
                  </a:rPr>
                  <a:t> ipsum </a:t>
                </a:r>
                <a:r>
                  <a:rPr lang="pt-BR" sz="1400" err="1">
                    <a:effectLst/>
                  </a:rPr>
                  <a:t>dolor</a:t>
                </a:r>
                <a:endParaRPr lang="pt-BR" sz="1400"/>
              </a:p>
            </p:txBody>
          </p:sp>
        </p:grpSp>
        <p:grpSp>
          <p:nvGrpSpPr>
            <p:cNvPr id="34" name="Agrupar 33">
              <a:extLst>
                <a:ext uri="{FF2B5EF4-FFF2-40B4-BE49-F238E27FC236}">
                  <a16:creationId xmlns:a16="http://schemas.microsoft.com/office/drawing/2014/main" id="{0F5A00FE-665D-259D-B06A-A8D8C558B0AC}"/>
                </a:ext>
              </a:extLst>
            </p:cNvPr>
            <p:cNvGrpSpPr/>
            <p:nvPr/>
          </p:nvGrpSpPr>
          <p:grpSpPr>
            <a:xfrm>
              <a:off x="1790069" y="791038"/>
              <a:ext cx="3375293" cy="3405982"/>
              <a:chOff x="1004626" y="1858002"/>
              <a:chExt cx="2535908" cy="2558963"/>
            </a:xfrm>
          </p:grpSpPr>
          <p:sp>
            <p:nvSpPr>
              <p:cNvPr id="35" name="Retângulo 34">
                <a:extLst>
                  <a:ext uri="{FF2B5EF4-FFF2-40B4-BE49-F238E27FC236}">
                    <a16:creationId xmlns:a16="http://schemas.microsoft.com/office/drawing/2014/main" id="{8D16F8CB-680B-AE53-7578-3347225B27CD}"/>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6" name="Imagem 35">
                <a:extLst>
                  <a:ext uri="{FF2B5EF4-FFF2-40B4-BE49-F238E27FC236}">
                    <a16:creationId xmlns:a16="http://schemas.microsoft.com/office/drawing/2014/main" id="{58D83849-0A3C-D2B4-B160-D151D787817C}"/>
                  </a:ext>
                </a:extLst>
              </p:cNvPr>
              <p:cNvPicPr>
                <a:picLocks noChangeAspect="1"/>
              </p:cNvPicPr>
              <p:nvPr/>
            </p:nvPicPr>
            <p:blipFill>
              <a:blip r:embed="rId2"/>
              <a:stretch>
                <a:fillRect/>
              </a:stretch>
            </p:blipFill>
            <p:spPr>
              <a:xfrm>
                <a:off x="1004626" y="1858002"/>
                <a:ext cx="2535908" cy="2558963"/>
              </a:xfrm>
              <a:prstGeom prst="rect">
                <a:avLst/>
              </a:prstGeom>
            </p:spPr>
          </p:pic>
        </p:grpSp>
      </p:grpSp>
    </p:spTree>
    <p:extLst>
      <p:ext uri="{BB962C8B-B14F-4D97-AF65-F5344CB8AC3E}">
        <p14:creationId xmlns:p14="http://schemas.microsoft.com/office/powerpoint/2010/main" val="328708749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CF7A75FE-36FE-2996-A07F-AB8B04E8C6CF}"/>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32702DC7-85C0-32AF-EE87-8EAD413F84B7}"/>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59676977-329D-0612-74CA-7EA80702BBC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29939DA6-05DE-BFD8-8646-32729D87DE44}"/>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75695F99-464B-EDFD-3DED-9228B1AD0E5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FFFAF825-6C58-8F3D-049C-7276AB90DF65}"/>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(com legenda)</a:t>
              </a:r>
            </a:p>
          </p:txBody>
        </p:sp>
      </p:grpSp>
      <p:grpSp>
        <p:nvGrpSpPr>
          <p:cNvPr id="31" name="Agrupar 30">
            <a:extLst>
              <a:ext uri="{FF2B5EF4-FFF2-40B4-BE49-F238E27FC236}">
                <a16:creationId xmlns:a16="http://schemas.microsoft.com/office/drawing/2014/main" id="{FC30C636-1A12-097F-B178-6FB0FC6C83AB}"/>
              </a:ext>
            </a:extLst>
          </p:cNvPr>
          <p:cNvGrpSpPr/>
          <p:nvPr/>
        </p:nvGrpSpPr>
        <p:grpSpPr>
          <a:xfrm>
            <a:off x="2506499" y="908367"/>
            <a:ext cx="7179001" cy="5041266"/>
            <a:chOff x="2553682" y="1135806"/>
            <a:chExt cx="7179001" cy="5041266"/>
          </a:xfrm>
        </p:grpSpPr>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49990" y="1135806"/>
              <a:ext cx="3382693" cy="4489122"/>
            </a:xfrm>
            <a:prstGeom prst="rect">
              <a:avLst/>
            </a:prstGeom>
          </p:spPr>
        </p:pic>
        <p:cxnSp>
          <p:nvCxnSpPr>
            <p:cNvPr id="23" name="Conector reto 22">
              <a:extLst>
                <a:ext uri="{FF2B5EF4-FFF2-40B4-BE49-F238E27FC236}">
                  <a16:creationId xmlns:a16="http://schemas.microsoft.com/office/drawing/2014/main" id="{C26670AB-6781-17D4-943B-58DABB4D7BBE}"/>
                </a:ext>
              </a:extLst>
            </p:cNvPr>
            <p:cNvCxnSpPr>
              <a:cxnSpLocks/>
            </p:cNvCxnSpPr>
            <p:nvPr/>
          </p:nvCxnSpPr>
          <p:spPr>
            <a:xfrm>
              <a:off x="2553682"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AA7A1FF3-D17C-5EB6-54F2-C2BD0276E33D}"/>
                </a:ext>
              </a:extLst>
            </p:cNvPr>
            <p:cNvSpPr txBox="1"/>
            <p:nvPr/>
          </p:nvSpPr>
          <p:spPr>
            <a:xfrm>
              <a:off x="2553682" y="5758945"/>
              <a:ext cx="3382692" cy="307778"/>
            </a:xfrm>
            <a:prstGeom prst="rect">
              <a:avLst/>
            </a:prstGeom>
            <a:noFill/>
          </p:spPr>
          <p:txBody>
            <a:bodyPr wrap="square">
              <a:spAutoFit/>
            </a:bodyPr>
            <a:lstStyle/>
            <a:p>
              <a:r>
                <a:rPr lang="pt-BR" sz="1400">
                  <a:effectLst/>
                </a:rPr>
                <a:t>Legenda da imagem</a:t>
              </a:r>
              <a:endParaRPr lang="pt-BR" sz="1400"/>
            </a:p>
          </p:txBody>
        </p:sp>
        <p:cxnSp>
          <p:nvCxnSpPr>
            <p:cNvPr id="28" name="Conector reto 27">
              <a:extLst>
                <a:ext uri="{FF2B5EF4-FFF2-40B4-BE49-F238E27FC236}">
                  <a16:creationId xmlns:a16="http://schemas.microsoft.com/office/drawing/2014/main" id="{5F9EE0BD-334B-1E7E-60AD-093EE1431974}"/>
                </a:ext>
              </a:extLst>
            </p:cNvPr>
            <p:cNvCxnSpPr>
              <a:cxnSpLocks/>
            </p:cNvCxnSpPr>
            <p:nvPr/>
          </p:nvCxnSpPr>
          <p:spPr>
            <a:xfrm>
              <a:off x="6349990" y="6177072"/>
              <a:ext cx="33336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183CC118-61DE-9CA7-71A8-ADC6D497EDFA}"/>
                </a:ext>
              </a:extLst>
            </p:cNvPr>
            <p:cNvSpPr txBox="1"/>
            <p:nvPr/>
          </p:nvSpPr>
          <p:spPr>
            <a:xfrm>
              <a:off x="6349990" y="5758945"/>
              <a:ext cx="3382692" cy="307778"/>
            </a:xfrm>
            <a:prstGeom prst="rect">
              <a:avLst/>
            </a:prstGeom>
            <a:noFill/>
          </p:spPr>
          <p:txBody>
            <a:bodyPr wrap="square">
              <a:spAutoFit/>
            </a:bodyPr>
            <a:lstStyle/>
            <a:p>
              <a:r>
                <a:rPr lang="pt-BR" sz="1400">
                  <a:effectLst/>
                </a:rPr>
                <a:t>Legenda da imagem</a:t>
              </a:r>
              <a:endParaRPr lang="pt-BR" sz="1400"/>
            </a:p>
          </p:txBody>
        </p:sp>
        <p:pic>
          <p:nvPicPr>
            <p:cNvPr id="30" name="Imagem 29">
              <a:extLst>
                <a:ext uri="{FF2B5EF4-FFF2-40B4-BE49-F238E27FC236}">
                  <a16:creationId xmlns:a16="http://schemas.microsoft.com/office/drawing/2014/main" id="{49FBCDEA-7426-6C9E-1E94-D6D605AF0E0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553682" y="1135806"/>
              <a:ext cx="3382693" cy="4489122"/>
            </a:xfrm>
            <a:prstGeom prst="rect">
              <a:avLst/>
            </a:prstGeom>
          </p:spPr>
        </p:pic>
      </p:grpSp>
    </p:spTree>
    <p:extLst>
      <p:ext uri="{BB962C8B-B14F-4D97-AF65-F5344CB8AC3E}">
        <p14:creationId xmlns:p14="http://schemas.microsoft.com/office/powerpoint/2010/main" val="6760539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75A7BB6-9DED-8755-5F0E-3E1AF4D9F39E}"/>
              </a:ext>
            </a:extLst>
          </p:cNvPr>
          <p:cNvGrpSpPr/>
          <p:nvPr/>
        </p:nvGrpSpPr>
        <p:grpSpPr>
          <a:xfrm>
            <a:off x="2518522" y="1135806"/>
            <a:ext cx="7179002" cy="4489122"/>
            <a:chOff x="2518522" y="1135806"/>
            <a:chExt cx="7179002" cy="4489122"/>
          </a:xfrm>
        </p:grpSpPr>
        <p:grpSp>
          <p:nvGrpSpPr>
            <p:cNvPr id="16" name="Agrupar 15">
              <a:extLst>
                <a:ext uri="{FF2B5EF4-FFF2-40B4-BE49-F238E27FC236}">
                  <a16:creationId xmlns:a16="http://schemas.microsoft.com/office/drawing/2014/main" id="{EC86FFCB-CE7E-7EDC-B238-089449E98F7C}"/>
                </a:ext>
              </a:extLst>
            </p:cNvPr>
            <p:cNvGrpSpPr/>
            <p:nvPr/>
          </p:nvGrpSpPr>
          <p:grpSpPr>
            <a:xfrm>
              <a:off x="2518522" y="1135806"/>
              <a:ext cx="3382693" cy="4489122"/>
              <a:chOff x="1324499" y="2094351"/>
              <a:chExt cx="1909442" cy="2094207"/>
            </a:xfrm>
          </p:grpSpPr>
          <p:sp>
            <p:nvSpPr>
              <p:cNvPr id="17" name="Retângulo 16">
                <a:extLst>
                  <a:ext uri="{FF2B5EF4-FFF2-40B4-BE49-F238E27FC236}">
                    <a16:creationId xmlns:a16="http://schemas.microsoft.com/office/drawing/2014/main" id="{3EB287C9-5359-38D7-7FFE-60D8C369D621}"/>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2933FD44-7D9C-A207-DF77-CDA654823AD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E2D38EB-E0E9-EFE2-6FF7-2E1DE6E173D4}"/>
                </a:ext>
              </a:extLst>
            </p:cNvPr>
            <p:cNvGrpSpPr/>
            <p:nvPr/>
          </p:nvGrpSpPr>
          <p:grpSpPr>
            <a:xfrm>
              <a:off x="6314831" y="1135806"/>
              <a:ext cx="3382693" cy="4489122"/>
              <a:chOff x="1324499" y="2094351"/>
              <a:chExt cx="1909442" cy="2094207"/>
            </a:xfrm>
          </p:grpSpPr>
          <p:sp>
            <p:nvSpPr>
              <p:cNvPr id="5" name="Retângulo 4">
                <a:extLst>
                  <a:ext uri="{FF2B5EF4-FFF2-40B4-BE49-F238E27FC236}">
                    <a16:creationId xmlns:a16="http://schemas.microsoft.com/office/drawing/2014/main" id="{A20087ED-ED38-B767-FA88-A9E310A22399}"/>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5E277F32-BDF8-6E78-4408-53EB95D501B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337F0C2D-E26F-518B-9254-013664968AD6}"/>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8878D9C7-32A5-3155-DC73-23FC42CB12BD}"/>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A90F621A-4B9D-7582-D98E-250FA1248ED2}"/>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A9322861-DBC0-D9FE-42CB-C898D158B358}"/>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21095B0C-D6AB-7091-9D74-BEA194209C3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B0D556BD-5B79-6DC5-161A-99C2BA1697C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2 (sem legenda)</a:t>
              </a:r>
            </a:p>
          </p:txBody>
        </p:sp>
      </p:grpSp>
    </p:spTree>
    <p:extLst>
      <p:ext uri="{BB962C8B-B14F-4D97-AF65-F5344CB8AC3E}">
        <p14:creationId xmlns:p14="http://schemas.microsoft.com/office/powerpoint/2010/main" val="37432151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Conector reto 26">
            <a:extLst>
              <a:ext uri="{FF2B5EF4-FFF2-40B4-BE49-F238E27FC236}">
                <a16:creationId xmlns:a16="http://schemas.microsoft.com/office/drawing/2014/main" id="{F78AD4A7-9CBF-39D6-3199-D883895F39D8}"/>
              </a:ext>
            </a:extLst>
          </p:cNvPr>
          <p:cNvCxnSpPr>
            <a:cxnSpLocks/>
          </p:cNvCxnSpPr>
          <p:nvPr/>
        </p:nvCxnSpPr>
        <p:spPr>
          <a:xfrm>
            <a:off x="1019175" y="5957828"/>
            <a:ext cx="329078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04C1B9B5-B7E7-3868-4006-2CA1DA9034E4}"/>
              </a:ext>
            </a:extLst>
          </p:cNvPr>
          <p:cNvSpPr txBox="1"/>
          <p:nvPr/>
        </p:nvSpPr>
        <p:spPr>
          <a:xfrm>
            <a:off x="944346"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24" name="Agrupar 23">
            <a:extLst>
              <a:ext uri="{FF2B5EF4-FFF2-40B4-BE49-F238E27FC236}">
                <a16:creationId xmlns:a16="http://schemas.microsoft.com/office/drawing/2014/main" id="{1B1B84F8-8274-5001-3DD1-AF7CD56DC573}"/>
              </a:ext>
            </a:extLst>
          </p:cNvPr>
          <p:cNvGrpSpPr/>
          <p:nvPr/>
        </p:nvGrpSpPr>
        <p:grpSpPr>
          <a:xfrm>
            <a:off x="944347" y="9396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cxnSp>
        <p:nvCxnSpPr>
          <p:cNvPr id="34" name="Conector reto 33">
            <a:extLst>
              <a:ext uri="{FF2B5EF4-FFF2-40B4-BE49-F238E27FC236}">
                <a16:creationId xmlns:a16="http://schemas.microsoft.com/office/drawing/2014/main" id="{8092A94E-810A-5B3B-2E32-CB13891014F8}"/>
              </a:ext>
            </a:extLst>
          </p:cNvPr>
          <p:cNvCxnSpPr>
            <a:cxnSpLocks/>
          </p:cNvCxnSpPr>
          <p:nvPr/>
        </p:nvCxnSpPr>
        <p:spPr>
          <a:xfrm>
            <a:off x="4419850" y="5957828"/>
            <a:ext cx="336561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1EFEDA94-D67E-98EB-6650-7FE6A4B7A48A}"/>
              </a:ext>
            </a:extLst>
          </p:cNvPr>
          <p:cNvSpPr txBox="1"/>
          <p:nvPr/>
        </p:nvSpPr>
        <p:spPr>
          <a:xfrm>
            <a:off x="4419850" y="5572298"/>
            <a:ext cx="3365617" cy="307777"/>
          </a:xfrm>
          <a:prstGeom prst="rect">
            <a:avLst/>
          </a:prstGeom>
          <a:noFill/>
        </p:spPr>
        <p:txBody>
          <a:bodyPr wrap="square">
            <a:spAutoFit/>
          </a:bodyPr>
          <a:lstStyle/>
          <a:p>
            <a:r>
              <a:rPr lang="pt-BR" sz="1400">
                <a:effectLst/>
              </a:rPr>
              <a:t>Legenda da imagem</a:t>
            </a:r>
            <a:endParaRPr lang="pt-BR" sz="1400"/>
          </a:p>
        </p:txBody>
      </p:sp>
      <p:grpSp>
        <p:nvGrpSpPr>
          <p:cNvPr id="31" name="Agrupar 30">
            <a:extLst>
              <a:ext uri="{FF2B5EF4-FFF2-40B4-BE49-F238E27FC236}">
                <a16:creationId xmlns:a16="http://schemas.microsoft.com/office/drawing/2014/main" id="{51CE2557-9DE1-4A40-15DF-FDABED78B1B2}"/>
              </a:ext>
            </a:extLst>
          </p:cNvPr>
          <p:cNvGrpSpPr/>
          <p:nvPr/>
        </p:nvGrpSpPr>
        <p:grpSpPr>
          <a:xfrm>
            <a:off x="4419852" y="9396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cxnSp>
        <p:nvCxnSpPr>
          <p:cNvPr id="7" name="Conector reto 6">
            <a:extLst>
              <a:ext uri="{FF2B5EF4-FFF2-40B4-BE49-F238E27FC236}">
                <a16:creationId xmlns:a16="http://schemas.microsoft.com/office/drawing/2014/main" id="{B6B65C8C-1F3E-61A5-63A2-4BE92BD7B33F}"/>
              </a:ext>
            </a:extLst>
          </p:cNvPr>
          <p:cNvCxnSpPr>
            <a:cxnSpLocks/>
          </p:cNvCxnSpPr>
          <p:nvPr/>
        </p:nvCxnSpPr>
        <p:spPr>
          <a:xfrm>
            <a:off x="7895353" y="5957828"/>
            <a:ext cx="334908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C2CFA81-DE0D-5B7E-9D60-D78D59610353}"/>
              </a:ext>
            </a:extLst>
          </p:cNvPr>
          <p:cNvSpPr txBox="1"/>
          <p:nvPr/>
        </p:nvSpPr>
        <p:spPr>
          <a:xfrm>
            <a:off x="7895353" y="5572298"/>
            <a:ext cx="3364725" cy="307777"/>
          </a:xfrm>
          <a:prstGeom prst="rect">
            <a:avLst/>
          </a:prstGeom>
          <a:noFill/>
        </p:spPr>
        <p:txBody>
          <a:bodyPr wrap="square">
            <a:spAutoFit/>
          </a:bodyPr>
          <a:lstStyle/>
          <a:p>
            <a:r>
              <a:rPr lang="pt-BR" sz="1400">
                <a:effectLst/>
              </a:rPr>
              <a:t>Legenda da imagem</a:t>
            </a:r>
            <a:endParaRPr lang="pt-BR" sz="1400"/>
          </a:p>
        </p:txBody>
      </p:sp>
      <p:grpSp>
        <p:nvGrpSpPr>
          <p:cNvPr id="4" name="Agrupar 3">
            <a:extLst>
              <a:ext uri="{FF2B5EF4-FFF2-40B4-BE49-F238E27FC236}">
                <a16:creationId xmlns:a16="http://schemas.microsoft.com/office/drawing/2014/main" id="{3DA7031F-9D59-4423-31B6-1E652BC43ABE}"/>
              </a:ext>
            </a:extLst>
          </p:cNvPr>
          <p:cNvGrpSpPr/>
          <p:nvPr/>
        </p:nvGrpSpPr>
        <p:grpSpPr>
          <a:xfrm>
            <a:off x="7877386" y="9396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10" name="Agrupar 9">
            <a:extLst>
              <a:ext uri="{FF2B5EF4-FFF2-40B4-BE49-F238E27FC236}">
                <a16:creationId xmlns:a16="http://schemas.microsoft.com/office/drawing/2014/main" id="{E5FC4571-0BD8-3B8B-8FDC-678D7A7A556E}"/>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534B914F-1B06-C400-1306-D740C93CCD3B}"/>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3AD1574F-8AB6-1365-7FE8-325F1082931C}"/>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EAFAFD36-9BF3-0225-F403-3E7EC63087DE}"/>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1CA7A0C3-1922-29C8-E916-B6C2660AE56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7BEFAD82-A03E-A071-E683-B9F7A049074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(com legenda)</a:t>
              </a:r>
            </a:p>
          </p:txBody>
        </p:sp>
      </p:grpSp>
    </p:spTree>
    <p:extLst>
      <p:ext uri="{BB962C8B-B14F-4D97-AF65-F5344CB8AC3E}">
        <p14:creationId xmlns:p14="http://schemas.microsoft.com/office/powerpoint/2010/main" val="385797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9BEBDCC-1BB1-4791-02B9-D88DA1B2771E}"/>
              </a:ext>
            </a:extLst>
          </p:cNvPr>
          <p:cNvSpPr>
            <a:spLocks noGrp="1"/>
          </p:cNvSpPr>
          <p:nvPr>
            <p:ph type="body" sz="quarter" idx="10"/>
          </p:nvPr>
        </p:nvSpPr>
        <p:spPr/>
        <p:txBody>
          <a:bodyPr/>
          <a:lstStyle/>
          <a:p>
            <a:r>
              <a:rPr lang="pt-BR" dirty="0"/>
              <a:t>Switch</a:t>
            </a:r>
          </a:p>
        </p:txBody>
      </p:sp>
      <p:sp>
        <p:nvSpPr>
          <p:cNvPr id="3" name="CaixaDeTexto 2">
            <a:extLst>
              <a:ext uri="{FF2B5EF4-FFF2-40B4-BE49-F238E27FC236}">
                <a16:creationId xmlns:a16="http://schemas.microsoft.com/office/drawing/2014/main" id="{0E8F75B3-F7D2-1164-2A0C-25DA07E8F402}"/>
              </a:ext>
            </a:extLst>
          </p:cNvPr>
          <p:cNvSpPr txBox="1"/>
          <p:nvPr/>
        </p:nvSpPr>
        <p:spPr>
          <a:xfrm>
            <a:off x="1019175" y="1881361"/>
            <a:ext cx="10153650"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Os switches são elementos-chave de conectividade em um datacenter.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Sua função principal é conectar outros dispositivos de TI em uma rede local (LAN - Local Area Network).</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Eles se destacam pela alta densidade de portas que oferecem.</a:t>
            </a:r>
          </a:p>
        </p:txBody>
      </p:sp>
      <p:pic>
        <p:nvPicPr>
          <p:cNvPr id="4" name="Imagem 3">
            <a:extLst>
              <a:ext uri="{FF2B5EF4-FFF2-40B4-BE49-F238E27FC236}">
                <a16:creationId xmlns:a16="http://schemas.microsoft.com/office/drawing/2014/main" id="{3ACAE17F-1538-06B6-A08E-C684B5C5FEB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336462" y="4035339"/>
            <a:ext cx="7519075" cy="1688493"/>
          </a:xfrm>
          <a:prstGeom prst="rect">
            <a:avLst/>
          </a:prstGeom>
        </p:spPr>
      </p:pic>
      <p:grpSp>
        <p:nvGrpSpPr>
          <p:cNvPr id="5" name="Agrupar 4">
            <a:extLst>
              <a:ext uri="{FF2B5EF4-FFF2-40B4-BE49-F238E27FC236}">
                <a16:creationId xmlns:a16="http://schemas.microsoft.com/office/drawing/2014/main" id="{6A2F85DD-EB17-359C-59A8-C259636C56E9}"/>
              </a:ext>
            </a:extLst>
          </p:cNvPr>
          <p:cNvGrpSpPr/>
          <p:nvPr/>
        </p:nvGrpSpPr>
        <p:grpSpPr>
          <a:xfrm>
            <a:off x="2451555" y="5814632"/>
            <a:ext cx="7288888" cy="277569"/>
            <a:chOff x="2205293" y="3815509"/>
            <a:chExt cx="25079676" cy="2419301"/>
          </a:xfrm>
        </p:grpSpPr>
        <p:cxnSp>
          <p:nvCxnSpPr>
            <p:cNvPr id="6" name="Conector reto 5">
              <a:extLst>
                <a:ext uri="{FF2B5EF4-FFF2-40B4-BE49-F238E27FC236}">
                  <a16:creationId xmlns:a16="http://schemas.microsoft.com/office/drawing/2014/main" id="{E4294626-8ED4-4466-7344-24E7E940D0A3}"/>
                </a:ext>
              </a:extLst>
            </p:cNvPr>
            <p:cNvCxnSpPr>
              <a:cxnSpLocks/>
            </p:cNvCxnSpPr>
            <p:nvPr/>
          </p:nvCxnSpPr>
          <p:spPr>
            <a:xfrm>
              <a:off x="2639265" y="6234810"/>
              <a:ext cx="24645704"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FA02CEAD-86CC-3CDB-F53E-B3C2F7C34875}"/>
                </a:ext>
              </a:extLst>
            </p:cNvPr>
            <p:cNvSpPr txBox="1"/>
            <p:nvPr/>
          </p:nvSpPr>
          <p:spPr>
            <a:xfrm>
              <a:off x="2205293" y="3815509"/>
              <a:ext cx="8591657" cy="1627885"/>
            </a:xfrm>
            <a:prstGeom prst="rect">
              <a:avLst/>
            </a:prstGeom>
            <a:noFill/>
          </p:spPr>
          <p:txBody>
            <a:bodyPr wrap="square">
              <a:spAutoFit/>
            </a:bodyPr>
            <a:lstStyle/>
            <a:p>
              <a:r>
                <a:rPr lang="pt-BR" sz="1400" dirty="0">
                  <a:effectLst/>
                </a:rPr>
                <a:t>Switch Cisco 2960.</a:t>
              </a:r>
              <a:endParaRPr lang="pt-BR" sz="1400" dirty="0"/>
            </a:p>
          </p:txBody>
        </p:sp>
      </p:grpSp>
    </p:spTree>
    <p:extLst>
      <p:ext uri="{BB962C8B-B14F-4D97-AF65-F5344CB8AC3E}">
        <p14:creationId xmlns:p14="http://schemas.microsoft.com/office/powerpoint/2010/main" val="1115286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7F77FFF4-94EF-B396-884C-5196BE8E5BC5}"/>
              </a:ext>
            </a:extLst>
          </p:cNvPr>
          <p:cNvGrpSpPr/>
          <p:nvPr/>
        </p:nvGrpSpPr>
        <p:grpSpPr>
          <a:xfrm>
            <a:off x="944347" y="1092070"/>
            <a:ext cx="10328432" cy="4489122"/>
            <a:chOff x="944347" y="1092070"/>
            <a:chExt cx="10328432" cy="4489122"/>
          </a:xfrm>
        </p:grpSpPr>
        <p:grpSp>
          <p:nvGrpSpPr>
            <p:cNvPr id="24" name="Agrupar 23">
              <a:extLst>
                <a:ext uri="{FF2B5EF4-FFF2-40B4-BE49-F238E27FC236}">
                  <a16:creationId xmlns:a16="http://schemas.microsoft.com/office/drawing/2014/main" id="{1B1B84F8-8274-5001-3DD1-AF7CD56DC573}"/>
                </a:ext>
              </a:extLst>
            </p:cNvPr>
            <p:cNvGrpSpPr/>
            <p:nvPr/>
          </p:nvGrpSpPr>
          <p:grpSpPr>
            <a:xfrm>
              <a:off x="944347" y="1092070"/>
              <a:ext cx="3382693" cy="4489122"/>
              <a:chOff x="1324499" y="2094351"/>
              <a:chExt cx="1909442" cy="2094207"/>
            </a:xfrm>
          </p:grpSpPr>
          <p:sp>
            <p:nvSpPr>
              <p:cNvPr id="25" name="Retângulo 24">
                <a:extLst>
                  <a:ext uri="{FF2B5EF4-FFF2-40B4-BE49-F238E27FC236}">
                    <a16:creationId xmlns:a16="http://schemas.microsoft.com/office/drawing/2014/main" id="{AF4FB094-6F4A-AE71-08F4-DEBA70F11A1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C715D292-413B-7658-C4DA-6A2A85CC6ACC}"/>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31" name="Agrupar 30">
              <a:extLst>
                <a:ext uri="{FF2B5EF4-FFF2-40B4-BE49-F238E27FC236}">
                  <a16:creationId xmlns:a16="http://schemas.microsoft.com/office/drawing/2014/main" id="{51CE2557-9DE1-4A40-15DF-FDABED78B1B2}"/>
                </a:ext>
              </a:extLst>
            </p:cNvPr>
            <p:cNvGrpSpPr/>
            <p:nvPr/>
          </p:nvGrpSpPr>
          <p:grpSpPr>
            <a:xfrm>
              <a:off x="4419852" y="1092070"/>
              <a:ext cx="3382693" cy="4489122"/>
              <a:chOff x="1324499" y="2094351"/>
              <a:chExt cx="1909442" cy="2094207"/>
            </a:xfrm>
          </p:grpSpPr>
          <p:sp>
            <p:nvSpPr>
              <p:cNvPr id="32" name="Retângulo 31">
                <a:extLst>
                  <a:ext uri="{FF2B5EF4-FFF2-40B4-BE49-F238E27FC236}">
                    <a16:creationId xmlns:a16="http://schemas.microsoft.com/office/drawing/2014/main" id="{789FE78D-8D73-26AA-DCDF-53AEB4656000}"/>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Imagem 32">
                <a:extLst>
                  <a:ext uri="{FF2B5EF4-FFF2-40B4-BE49-F238E27FC236}">
                    <a16:creationId xmlns:a16="http://schemas.microsoft.com/office/drawing/2014/main" id="{02E83369-5611-8677-AC89-A429C4202BB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4" name="Agrupar 3">
              <a:extLst>
                <a:ext uri="{FF2B5EF4-FFF2-40B4-BE49-F238E27FC236}">
                  <a16:creationId xmlns:a16="http://schemas.microsoft.com/office/drawing/2014/main" id="{3DA7031F-9D59-4423-31B6-1E652BC43ABE}"/>
                </a:ext>
              </a:extLst>
            </p:cNvPr>
            <p:cNvGrpSpPr/>
            <p:nvPr/>
          </p:nvGrpSpPr>
          <p:grpSpPr>
            <a:xfrm>
              <a:off x="7890086" y="1092070"/>
              <a:ext cx="3382693" cy="4489122"/>
              <a:chOff x="1324499" y="2094351"/>
              <a:chExt cx="1909442" cy="2094207"/>
            </a:xfrm>
          </p:grpSpPr>
          <p:sp>
            <p:nvSpPr>
              <p:cNvPr id="5" name="Retângulo 4">
                <a:extLst>
                  <a:ext uri="{FF2B5EF4-FFF2-40B4-BE49-F238E27FC236}">
                    <a16:creationId xmlns:a16="http://schemas.microsoft.com/office/drawing/2014/main" id="{665493AA-6D9C-7932-4068-CC23120EC0AD}"/>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4904F207-17DD-E859-0421-58D1D389F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grpSp>
        <p:nvGrpSpPr>
          <p:cNvPr id="10" name="Agrupar 9">
            <a:extLst>
              <a:ext uri="{FF2B5EF4-FFF2-40B4-BE49-F238E27FC236}">
                <a16:creationId xmlns:a16="http://schemas.microsoft.com/office/drawing/2014/main" id="{A0AD98E6-BA52-8F9E-9196-72496B6B4854}"/>
              </a:ext>
            </a:extLst>
          </p:cNvPr>
          <p:cNvGrpSpPr/>
          <p:nvPr/>
        </p:nvGrpSpPr>
        <p:grpSpPr>
          <a:xfrm>
            <a:off x="12639639" y="2059216"/>
            <a:ext cx="3543790" cy="2607141"/>
            <a:chOff x="12639639" y="382816"/>
            <a:chExt cx="3543790" cy="2607141"/>
          </a:xfrm>
        </p:grpSpPr>
        <p:sp>
          <p:nvSpPr>
            <p:cNvPr id="11" name="Balão de Fala: Retângulo 10">
              <a:extLst>
                <a:ext uri="{FF2B5EF4-FFF2-40B4-BE49-F238E27FC236}">
                  <a16:creationId xmlns:a16="http://schemas.microsoft.com/office/drawing/2014/main" id="{9F6B2CBF-2810-544E-4629-80D74783216F}"/>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CaixaDeTexto 11">
              <a:extLst>
                <a:ext uri="{FF2B5EF4-FFF2-40B4-BE49-F238E27FC236}">
                  <a16:creationId xmlns:a16="http://schemas.microsoft.com/office/drawing/2014/main" id="{6541E5EC-11EC-FD5D-020E-80C2DFCFC9D1}"/>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13" name="Agrupar 12">
            <a:extLst>
              <a:ext uri="{FF2B5EF4-FFF2-40B4-BE49-F238E27FC236}">
                <a16:creationId xmlns:a16="http://schemas.microsoft.com/office/drawing/2014/main" id="{0D829E87-DD26-1703-5336-BF176C913105}"/>
              </a:ext>
            </a:extLst>
          </p:cNvPr>
          <p:cNvGrpSpPr/>
          <p:nvPr/>
        </p:nvGrpSpPr>
        <p:grpSpPr>
          <a:xfrm>
            <a:off x="12639638" y="539973"/>
            <a:ext cx="3543790" cy="1373961"/>
            <a:chOff x="12639639" y="382815"/>
            <a:chExt cx="3543790" cy="1373961"/>
          </a:xfrm>
        </p:grpSpPr>
        <p:sp>
          <p:nvSpPr>
            <p:cNvPr id="14" name="Balão de Fala: Retângulo 13">
              <a:extLst>
                <a:ext uri="{FF2B5EF4-FFF2-40B4-BE49-F238E27FC236}">
                  <a16:creationId xmlns:a16="http://schemas.microsoft.com/office/drawing/2014/main" id="{4B3A2C71-07CF-2128-D958-4C8C1DF5E844}"/>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CaixaDeTexto 14">
              <a:extLst>
                <a:ext uri="{FF2B5EF4-FFF2-40B4-BE49-F238E27FC236}">
                  <a16:creationId xmlns:a16="http://schemas.microsoft.com/office/drawing/2014/main" id="{1D32B2A1-A55F-F81C-F9A2-1A6E8B250B90}"/>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retrato – com 3 (sem legenda)</a:t>
              </a:r>
            </a:p>
          </p:txBody>
        </p:sp>
      </p:grpSp>
    </p:spTree>
    <p:extLst>
      <p:ext uri="{BB962C8B-B14F-4D97-AF65-F5344CB8AC3E}">
        <p14:creationId xmlns:p14="http://schemas.microsoft.com/office/powerpoint/2010/main" val="11690383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283550"/>
            <a:ext cx="8591658" cy="3866248"/>
          </a:xfrm>
          <a:prstGeom prst="rect">
            <a:avLst/>
          </a:prstGeom>
        </p:spPr>
      </p:pic>
      <p:grpSp>
        <p:nvGrpSpPr>
          <p:cNvPr id="2" name="Agrupar 1">
            <a:extLst>
              <a:ext uri="{FF2B5EF4-FFF2-40B4-BE49-F238E27FC236}">
                <a16:creationId xmlns:a16="http://schemas.microsoft.com/office/drawing/2014/main" id="{0CFDB952-F0BC-8C94-8EE0-FA4B8DFAD44A}"/>
              </a:ext>
            </a:extLst>
          </p:cNvPr>
          <p:cNvGrpSpPr/>
          <p:nvPr/>
        </p:nvGrpSpPr>
        <p:grpSpPr>
          <a:xfrm>
            <a:off x="1800171" y="5196448"/>
            <a:ext cx="8591658" cy="401077"/>
            <a:chOff x="1800171" y="4205848"/>
            <a:chExt cx="8591658" cy="401077"/>
          </a:xfrm>
        </p:grpSpPr>
        <p:cxnSp>
          <p:nvCxnSpPr>
            <p:cNvPr id="17" name="Conector reto 16">
              <a:extLst>
                <a:ext uri="{FF2B5EF4-FFF2-40B4-BE49-F238E27FC236}">
                  <a16:creationId xmlns:a16="http://schemas.microsoft.com/office/drawing/2014/main" id="{3CA377D1-0798-E7A6-4A3E-62AA177ABE45}"/>
                </a:ext>
              </a:extLst>
            </p:cNvPr>
            <p:cNvCxnSpPr>
              <a:cxnSpLocks/>
            </p:cNvCxnSpPr>
            <p:nvPr/>
          </p:nvCxnSpPr>
          <p:spPr>
            <a:xfrm>
              <a:off x="1825572" y="4606925"/>
              <a:ext cx="856625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83E10531-EFBE-5AE8-CE40-7B8EA26BE9EB}"/>
                </a:ext>
              </a:extLst>
            </p:cNvPr>
            <p:cNvSpPr txBox="1"/>
            <p:nvPr/>
          </p:nvSpPr>
          <p:spPr>
            <a:xfrm>
              <a:off x="1800171" y="4205848"/>
              <a:ext cx="8591658" cy="307777"/>
            </a:xfrm>
            <a:prstGeom prst="rect">
              <a:avLst/>
            </a:prstGeom>
            <a:noFill/>
          </p:spPr>
          <p:txBody>
            <a:bodyPr wrap="square">
              <a:spAutoFit/>
            </a:bodyPr>
            <a:lstStyle/>
            <a:p>
              <a:r>
                <a:rPr lang="pt-BR" sz="1400">
                  <a:effectLst/>
                </a:rPr>
                <a:t>Legenda da imagem</a:t>
              </a:r>
              <a:endParaRPr lang="pt-BR" sz="1400"/>
            </a:p>
          </p:txBody>
        </p:sp>
      </p:grpSp>
      <p:grpSp>
        <p:nvGrpSpPr>
          <p:cNvPr id="4" name="Agrupar 3">
            <a:extLst>
              <a:ext uri="{FF2B5EF4-FFF2-40B4-BE49-F238E27FC236}">
                <a16:creationId xmlns:a16="http://schemas.microsoft.com/office/drawing/2014/main" id="{290ABB3B-EB05-9718-D334-95E529C3BB95}"/>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8B0E3F5-2538-5F8D-A014-815E166B996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 name="CaixaDeTexto 6">
              <a:extLst>
                <a:ext uri="{FF2B5EF4-FFF2-40B4-BE49-F238E27FC236}">
                  <a16:creationId xmlns:a16="http://schemas.microsoft.com/office/drawing/2014/main" id="{E84B7DA9-FD2A-0C61-3AA7-4109A73F4C5B}"/>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8" name="Agrupar 7">
            <a:extLst>
              <a:ext uri="{FF2B5EF4-FFF2-40B4-BE49-F238E27FC236}">
                <a16:creationId xmlns:a16="http://schemas.microsoft.com/office/drawing/2014/main" id="{0B56109E-E48B-E351-7AC0-6352F78F1101}"/>
              </a:ext>
            </a:extLst>
          </p:cNvPr>
          <p:cNvGrpSpPr/>
          <p:nvPr/>
        </p:nvGrpSpPr>
        <p:grpSpPr>
          <a:xfrm>
            <a:off x="12639638" y="539973"/>
            <a:ext cx="3543790" cy="1373961"/>
            <a:chOff x="12639639" y="382815"/>
            <a:chExt cx="3543790" cy="1373961"/>
          </a:xfrm>
        </p:grpSpPr>
        <p:sp>
          <p:nvSpPr>
            <p:cNvPr id="9" name="Balão de Fala: Retângulo 8">
              <a:extLst>
                <a:ext uri="{FF2B5EF4-FFF2-40B4-BE49-F238E27FC236}">
                  <a16:creationId xmlns:a16="http://schemas.microsoft.com/office/drawing/2014/main" id="{94398868-1506-E898-9444-6F9D66DF27FB}"/>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0" name="CaixaDeTexto 9">
              <a:extLst>
                <a:ext uri="{FF2B5EF4-FFF2-40B4-BE49-F238E27FC236}">
                  <a16:creationId xmlns:a16="http://schemas.microsoft.com/office/drawing/2014/main" id="{44DD10B2-9888-2746-A262-47082EF3AFD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(com legenda)</a:t>
              </a:r>
            </a:p>
          </p:txBody>
        </p:sp>
      </p:grpSp>
    </p:spTree>
    <p:extLst>
      <p:ext uri="{BB962C8B-B14F-4D97-AF65-F5344CB8AC3E}">
        <p14:creationId xmlns:p14="http://schemas.microsoft.com/office/powerpoint/2010/main" val="31053938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50815D-7744-BE8A-9174-6FFB9F3E3063}"/>
              </a:ext>
            </a:extLst>
          </p:cNvPr>
          <p:cNvPicPr>
            <a:picLocks noChangeAspect="1"/>
          </p:cNvPicPr>
          <p:nvPr/>
        </p:nvPicPr>
        <p:blipFill>
          <a:blip r:embed="rId2"/>
          <a:stretch>
            <a:fillRect/>
          </a:stretch>
        </p:blipFill>
        <p:spPr>
          <a:xfrm>
            <a:off x="1800171" y="1495875"/>
            <a:ext cx="8591658" cy="3866248"/>
          </a:xfrm>
          <a:prstGeom prst="rect">
            <a:avLst/>
          </a:prstGeom>
        </p:spPr>
      </p:pic>
      <p:grpSp>
        <p:nvGrpSpPr>
          <p:cNvPr id="4" name="Agrupar 3">
            <a:extLst>
              <a:ext uri="{FF2B5EF4-FFF2-40B4-BE49-F238E27FC236}">
                <a16:creationId xmlns:a16="http://schemas.microsoft.com/office/drawing/2014/main" id="{3F6BBFDD-4A9F-D09B-1927-3708F007A17D}"/>
              </a:ext>
            </a:extLst>
          </p:cNvPr>
          <p:cNvGrpSpPr/>
          <p:nvPr/>
        </p:nvGrpSpPr>
        <p:grpSpPr>
          <a:xfrm>
            <a:off x="12639639" y="2059216"/>
            <a:ext cx="3543790" cy="2607141"/>
            <a:chOff x="12639639" y="382816"/>
            <a:chExt cx="3543790" cy="2607141"/>
          </a:xfrm>
        </p:grpSpPr>
        <p:sp>
          <p:nvSpPr>
            <p:cNvPr id="5" name="Balão de Fala: Retângulo 4">
              <a:extLst>
                <a:ext uri="{FF2B5EF4-FFF2-40B4-BE49-F238E27FC236}">
                  <a16:creationId xmlns:a16="http://schemas.microsoft.com/office/drawing/2014/main" id="{4A9D09B4-B86B-6FC2-2459-8751D00D39F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6" name="CaixaDeTexto 5">
              <a:extLst>
                <a:ext uri="{FF2B5EF4-FFF2-40B4-BE49-F238E27FC236}">
                  <a16:creationId xmlns:a16="http://schemas.microsoft.com/office/drawing/2014/main" id="{3E89B92A-967D-D4EC-CA42-944548D636FC}"/>
                </a:ext>
              </a:extLst>
            </p:cNvPr>
            <p:cNvSpPr txBox="1"/>
            <p:nvPr/>
          </p:nvSpPr>
          <p:spPr>
            <a:xfrm>
              <a:off x="12816114" y="638629"/>
              <a:ext cx="3222172" cy="1169551"/>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Para alterar a imagem, clique com o botão direito do mouse, selecione Alterar Imagem &gt;&gt; Da Área de Transferência.</a:t>
              </a:r>
            </a:p>
          </p:txBody>
        </p:sp>
      </p:grpSp>
      <p:grpSp>
        <p:nvGrpSpPr>
          <p:cNvPr id="7" name="Agrupar 6">
            <a:extLst>
              <a:ext uri="{FF2B5EF4-FFF2-40B4-BE49-F238E27FC236}">
                <a16:creationId xmlns:a16="http://schemas.microsoft.com/office/drawing/2014/main" id="{D181BC03-7905-F2B7-F537-31D20703909F}"/>
              </a:ext>
            </a:extLst>
          </p:cNvPr>
          <p:cNvGrpSpPr/>
          <p:nvPr/>
        </p:nvGrpSpPr>
        <p:grpSpPr>
          <a:xfrm>
            <a:off x="12639638" y="539973"/>
            <a:ext cx="3543790" cy="1373961"/>
            <a:chOff x="12639639" y="382815"/>
            <a:chExt cx="3543790" cy="1373961"/>
          </a:xfrm>
        </p:grpSpPr>
        <p:sp>
          <p:nvSpPr>
            <p:cNvPr id="8" name="Balão de Fala: Retângulo 7">
              <a:extLst>
                <a:ext uri="{FF2B5EF4-FFF2-40B4-BE49-F238E27FC236}">
                  <a16:creationId xmlns:a16="http://schemas.microsoft.com/office/drawing/2014/main" id="{4CF0C1BF-C48B-632A-4C49-9E61553FBD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9" name="CaixaDeTexto 8">
              <a:extLst>
                <a:ext uri="{FF2B5EF4-FFF2-40B4-BE49-F238E27FC236}">
                  <a16:creationId xmlns:a16="http://schemas.microsoft.com/office/drawing/2014/main" id="{B912F783-A572-DDC9-BD6F-2291E021EB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Imagem </a:t>
              </a:r>
              <a:r>
                <a:rPr lang="pt-BR" sz="1400" b="1" err="1">
                  <a:solidFill>
                    <a:srgbClr val="4A5E85"/>
                  </a:solidFill>
                </a:rPr>
                <a:t>wide</a:t>
              </a:r>
              <a:r>
                <a:rPr lang="pt-BR" sz="1400" b="1">
                  <a:solidFill>
                    <a:srgbClr val="4A5E85"/>
                  </a:solidFill>
                </a:rPr>
                <a:t> (sem legenda)</a:t>
              </a:r>
            </a:p>
          </p:txBody>
        </p:sp>
      </p:grpSp>
    </p:spTree>
    <p:extLst>
      <p:ext uri="{BB962C8B-B14F-4D97-AF65-F5344CB8AC3E}">
        <p14:creationId xmlns:p14="http://schemas.microsoft.com/office/powerpoint/2010/main" val="11835883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606F50C9-7D58-4222-B8B3-236B9CAB00CE}"/>
              </a:ext>
            </a:extLst>
          </p:cNvPr>
          <p:cNvGrpSpPr/>
          <p:nvPr/>
        </p:nvGrpSpPr>
        <p:grpSpPr>
          <a:xfrm>
            <a:off x="12639639" y="2059216"/>
            <a:ext cx="3543790" cy="2607141"/>
            <a:chOff x="12639639" y="382816"/>
            <a:chExt cx="3543790" cy="2607141"/>
          </a:xfrm>
        </p:grpSpPr>
        <p:sp>
          <p:nvSpPr>
            <p:cNvPr id="15" name="Balão de Fala: Retângulo 14">
              <a:extLst>
                <a:ext uri="{FF2B5EF4-FFF2-40B4-BE49-F238E27FC236}">
                  <a16:creationId xmlns:a16="http://schemas.microsoft.com/office/drawing/2014/main" id="{14A20ABA-5958-405A-31C4-5C023A4BE26E}"/>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6" name="CaixaDeTexto 15">
              <a:extLst>
                <a:ext uri="{FF2B5EF4-FFF2-40B4-BE49-F238E27FC236}">
                  <a16:creationId xmlns:a16="http://schemas.microsoft.com/office/drawing/2014/main" id="{0BEE7AD3-3AA6-DC72-76C1-4E4249594AE5}"/>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17" name="Agrupar 16">
            <a:extLst>
              <a:ext uri="{FF2B5EF4-FFF2-40B4-BE49-F238E27FC236}">
                <a16:creationId xmlns:a16="http://schemas.microsoft.com/office/drawing/2014/main" id="{6428E915-D438-8B71-84B3-4377D315B8BD}"/>
              </a:ext>
            </a:extLst>
          </p:cNvPr>
          <p:cNvGrpSpPr/>
          <p:nvPr/>
        </p:nvGrpSpPr>
        <p:grpSpPr>
          <a:xfrm>
            <a:off x="12639638" y="539973"/>
            <a:ext cx="3543790" cy="1373961"/>
            <a:chOff x="12639639" y="382815"/>
            <a:chExt cx="3543790" cy="1373961"/>
          </a:xfrm>
        </p:grpSpPr>
        <p:sp>
          <p:nvSpPr>
            <p:cNvPr id="18" name="Balão de Fala: Retângulo 17">
              <a:extLst>
                <a:ext uri="{FF2B5EF4-FFF2-40B4-BE49-F238E27FC236}">
                  <a16:creationId xmlns:a16="http://schemas.microsoft.com/office/drawing/2014/main" id="{6B25074E-FD3C-7F73-6D16-B2AF3D17ACB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9" name="CaixaDeTexto 18">
              <a:extLst>
                <a:ext uri="{FF2B5EF4-FFF2-40B4-BE49-F238E27FC236}">
                  <a16:creationId xmlns:a16="http://schemas.microsoft.com/office/drawing/2014/main" id="{EF61557E-4212-F7D4-0F19-DE0FB896003F}"/>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 com imagem</a:t>
              </a:r>
            </a:p>
          </p:txBody>
        </p:sp>
      </p:grpSp>
      <p:grpSp>
        <p:nvGrpSpPr>
          <p:cNvPr id="28" name="Agrupar 27">
            <a:extLst>
              <a:ext uri="{FF2B5EF4-FFF2-40B4-BE49-F238E27FC236}">
                <a16:creationId xmlns:a16="http://schemas.microsoft.com/office/drawing/2014/main" id="{928297B5-C99C-C62A-0997-3A00CCE58708}"/>
              </a:ext>
            </a:extLst>
          </p:cNvPr>
          <p:cNvGrpSpPr/>
          <p:nvPr/>
        </p:nvGrpSpPr>
        <p:grpSpPr>
          <a:xfrm>
            <a:off x="2184360" y="1070604"/>
            <a:ext cx="7823279" cy="4716792"/>
            <a:chOff x="2184360" y="1369502"/>
            <a:chExt cx="7823279" cy="4716792"/>
          </a:xfrm>
        </p:grpSpPr>
        <p:grpSp>
          <p:nvGrpSpPr>
            <p:cNvPr id="25" name="Agrupar 24">
              <a:extLst>
                <a:ext uri="{FF2B5EF4-FFF2-40B4-BE49-F238E27FC236}">
                  <a16:creationId xmlns:a16="http://schemas.microsoft.com/office/drawing/2014/main" id="{889C76E3-FB86-D6FD-D3AB-BD4360BF2E99}"/>
                </a:ext>
              </a:extLst>
            </p:cNvPr>
            <p:cNvGrpSpPr/>
            <p:nvPr/>
          </p:nvGrpSpPr>
          <p:grpSpPr>
            <a:xfrm>
              <a:off x="2184360" y="1369502"/>
              <a:ext cx="7823279" cy="4716792"/>
              <a:chOff x="-258589" y="1427435"/>
              <a:chExt cx="7823279" cy="4716792"/>
            </a:xfrm>
          </p:grpSpPr>
          <p:grpSp>
            <p:nvGrpSpPr>
              <p:cNvPr id="23" name="Agrupar 22">
                <a:extLst>
                  <a:ext uri="{FF2B5EF4-FFF2-40B4-BE49-F238E27FC236}">
                    <a16:creationId xmlns:a16="http://schemas.microsoft.com/office/drawing/2014/main" id="{A3D10EE5-865A-9823-4A17-EBECC04D3BFC}"/>
                  </a:ext>
                </a:extLst>
              </p:cNvPr>
              <p:cNvGrpSpPr/>
              <p:nvPr/>
            </p:nvGrpSpPr>
            <p:grpSpPr>
              <a:xfrm>
                <a:off x="-258589" y="1427435"/>
                <a:ext cx="7823279" cy="4716792"/>
                <a:chOff x="-258589" y="1427435"/>
                <a:chExt cx="7823279" cy="4716792"/>
              </a:xfrm>
            </p:grpSpPr>
            <p:grpSp>
              <p:nvGrpSpPr>
                <p:cNvPr id="10" name="Agrupar 9">
                  <a:extLst>
                    <a:ext uri="{FF2B5EF4-FFF2-40B4-BE49-F238E27FC236}">
                      <a16:creationId xmlns:a16="http://schemas.microsoft.com/office/drawing/2014/main" id="{85BFBD9C-4281-D00C-4D37-A053E5527599}"/>
                    </a:ext>
                  </a:extLst>
                </p:cNvPr>
                <p:cNvGrpSpPr/>
                <p:nvPr/>
              </p:nvGrpSpPr>
              <p:grpSpPr>
                <a:xfrm>
                  <a:off x="-258589" y="1427435"/>
                  <a:ext cx="7823279" cy="4716792"/>
                  <a:chOff x="5271885" y="1345421"/>
                  <a:chExt cx="7823279" cy="4716792"/>
                </a:xfrm>
              </p:grpSpPr>
              <p:sp>
                <p:nvSpPr>
                  <p:cNvPr id="6" name="Retângulo 5">
                    <a:extLst>
                      <a:ext uri="{FF2B5EF4-FFF2-40B4-BE49-F238E27FC236}">
                        <a16:creationId xmlns:a16="http://schemas.microsoft.com/office/drawing/2014/main" id="{C3CBE6BB-F051-A6C6-D275-ABEA18CADE94}"/>
                      </a:ext>
                    </a:extLst>
                  </p:cNvPr>
                  <p:cNvSpPr/>
                  <p:nvPr/>
                </p:nvSpPr>
                <p:spPr>
                  <a:xfrm>
                    <a:off x="5271885" y="1345421"/>
                    <a:ext cx="7823279" cy="47167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0F0289D3-ADE2-6594-5C40-C0FC5BABBDE2}"/>
                      </a:ext>
                    </a:extLst>
                  </p:cNvPr>
                  <p:cNvPicPr>
                    <a:picLocks noChangeAspect="1"/>
                  </p:cNvPicPr>
                  <p:nvPr/>
                </p:nvPicPr>
                <p:blipFill rotWithShape="1">
                  <a:blip r:embed="rId2"/>
                  <a:srcRect r="61363"/>
                  <a:stretch/>
                </p:blipFill>
                <p:spPr>
                  <a:xfrm>
                    <a:off x="5271885" y="1345421"/>
                    <a:ext cx="3022640" cy="4716792"/>
                  </a:xfrm>
                  <a:prstGeom prst="rect">
                    <a:avLst/>
                  </a:prstGeom>
                </p:spPr>
              </p:pic>
            </p:grpSp>
            <p:sp>
              <p:nvSpPr>
                <p:cNvPr id="13" name="CaixaDeTexto 12">
                  <a:extLst>
                    <a:ext uri="{FF2B5EF4-FFF2-40B4-BE49-F238E27FC236}">
                      <a16:creationId xmlns:a16="http://schemas.microsoft.com/office/drawing/2014/main" id="{6730AC63-B09E-C8E6-9A9E-2EB922751B2D}"/>
                    </a:ext>
                  </a:extLst>
                </p:cNvPr>
                <p:cNvSpPr txBox="1"/>
                <p:nvPr/>
              </p:nvSpPr>
              <p:spPr>
                <a:xfrm>
                  <a:off x="3036992" y="174769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4" name="CaixaDeTexto 23">
                <a:extLst>
                  <a:ext uri="{FF2B5EF4-FFF2-40B4-BE49-F238E27FC236}">
                    <a16:creationId xmlns:a16="http://schemas.microsoft.com/office/drawing/2014/main" id="{BA1B2C82-A2D7-74E3-65AB-B37C477D7D69}"/>
                  </a:ext>
                </a:extLst>
              </p:cNvPr>
              <p:cNvSpPr txBox="1"/>
              <p:nvPr/>
            </p:nvSpPr>
            <p:spPr>
              <a:xfrm>
                <a:off x="3036992" y="2456597"/>
                <a:ext cx="4076073" cy="1477328"/>
              </a:xfrm>
              <a:prstGeom prst="rect">
                <a:avLst/>
              </a:prstGeom>
              <a:noFill/>
            </p:spPr>
            <p:txBody>
              <a:bodyPr wrap="square" rtlCol="0">
                <a:spAutoFit/>
              </a:bodyPr>
              <a:lstStyle/>
              <a:p>
                <a:r>
                  <a:rPr lang="pt-BR" sz="1800" err="1">
                    <a:effectLst/>
                  </a:rPr>
                  <a:t>Habitant</a:t>
                </a:r>
                <a:r>
                  <a:rPr lang="pt-BR" sz="1800">
                    <a:effectLst/>
                  </a:rPr>
                  <a:t> </a:t>
                </a:r>
                <a:r>
                  <a:rPr lang="pt-BR" sz="1800" err="1">
                    <a:effectLst/>
                  </a:rPr>
                  <a:t>morbi</a:t>
                </a:r>
                <a:r>
                  <a:rPr lang="pt-BR" sz="1800">
                    <a:effectLst/>
                  </a:rPr>
                  <a:t> </a:t>
                </a:r>
                <a:r>
                  <a:rPr lang="pt-BR" sz="1800" err="1">
                    <a:effectLst/>
                  </a:rPr>
                  <a:t>tristique</a:t>
                </a:r>
                <a:r>
                  <a:rPr lang="pt-BR" sz="1800">
                    <a:effectLst/>
                  </a:rPr>
                  <a:t> </a:t>
                </a:r>
                <a:r>
                  <a:rPr lang="pt-BR" sz="1800" err="1">
                    <a:effectLst/>
                  </a:rPr>
                  <a:t>senectus</a:t>
                </a:r>
                <a:r>
                  <a:rPr lang="pt-BR" sz="1800">
                    <a:effectLst/>
                  </a:rPr>
                  <a:t> et </a:t>
                </a:r>
                <a:r>
                  <a:rPr lang="pt-BR" sz="1800" err="1">
                    <a:effectLst/>
                  </a:rPr>
                  <a:t>netus</a:t>
                </a:r>
                <a:r>
                  <a:rPr lang="pt-BR" sz="1800">
                    <a:effectLst/>
                  </a:rPr>
                  <a:t> et </a:t>
                </a:r>
                <a:r>
                  <a:rPr lang="pt-BR" sz="1800" err="1">
                    <a:effectLst/>
                  </a:rPr>
                  <a:t>malesuada</a:t>
                </a:r>
                <a:r>
                  <a:rPr lang="pt-BR" sz="1800">
                    <a:effectLst/>
                  </a:rPr>
                  <a:t> fames ac </a:t>
                </a:r>
                <a:r>
                  <a:rPr lang="pt-BR" sz="1800" err="1">
                    <a:effectLst/>
                  </a:rPr>
                  <a:t>turpis</a:t>
                </a:r>
                <a:r>
                  <a:rPr lang="pt-BR" sz="1800">
                    <a:effectLst/>
                  </a:rPr>
                  <a:t> </a:t>
                </a:r>
                <a:r>
                  <a:rPr lang="pt-BR" sz="1800" err="1">
                    <a:effectLst/>
                  </a:rPr>
                  <a:t>egestas</a:t>
                </a:r>
                <a:r>
                  <a:rPr lang="pt-BR" sz="1800">
                    <a:effectLst/>
                  </a:rPr>
                  <a:t>. </a:t>
                </a:r>
                <a:r>
                  <a:rPr lang="pt-BR" sz="1800" err="1">
                    <a:effectLst/>
                  </a:rPr>
                  <a:t>Aenean</a:t>
                </a:r>
                <a:r>
                  <a:rPr lang="pt-BR" sz="1800">
                    <a:effectLst/>
                  </a:rPr>
                  <a:t> </a:t>
                </a:r>
                <a:r>
                  <a:rPr lang="pt-BR" sz="1800" err="1">
                    <a:effectLst/>
                  </a:rPr>
                  <a:t>eros</a:t>
                </a:r>
                <a:r>
                  <a:rPr lang="pt-BR" sz="1800">
                    <a:effectLst/>
                  </a:rPr>
                  <a:t> </a:t>
                </a:r>
                <a:r>
                  <a:rPr lang="pt-BR" sz="1800" err="1">
                    <a:effectLst/>
                  </a:rPr>
                  <a:t>nisl</a:t>
                </a:r>
                <a:r>
                  <a:rPr lang="pt-BR" sz="1800">
                    <a:effectLst/>
                  </a:rPr>
                  <a:t>, </a:t>
                </a:r>
                <a:r>
                  <a:rPr lang="pt-BR" sz="1800" err="1">
                    <a:effectLst/>
                  </a:rPr>
                  <a:t>pharetra</a:t>
                </a:r>
                <a:r>
                  <a:rPr lang="pt-BR" sz="1800">
                    <a:effectLst/>
                  </a:rPr>
                  <a:t> ac </a:t>
                </a:r>
                <a:r>
                  <a:rPr lang="pt-BR" sz="1800" err="1">
                    <a:effectLst/>
                  </a:rPr>
                  <a:t>volutpat</a:t>
                </a:r>
                <a:r>
                  <a:rPr lang="pt-BR" sz="1800">
                    <a:effectLst/>
                  </a:rPr>
                  <a:t> in, </a:t>
                </a:r>
                <a:r>
                  <a:rPr lang="pt-BR" sz="1800" err="1">
                    <a:effectLst/>
                  </a:rPr>
                  <a:t>sagittis</a:t>
                </a:r>
                <a:r>
                  <a:rPr lang="pt-BR" sz="1800">
                    <a:effectLst/>
                  </a:rPr>
                  <a:t> non sem. </a:t>
                </a:r>
                <a:r>
                  <a:rPr lang="pt-BR" sz="1800" err="1">
                    <a:effectLst/>
                  </a:rPr>
                  <a:t>Sed</a:t>
                </a:r>
                <a:r>
                  <a:rPr lang="pt-BR" sz="1800">
                    <a:effectLst/>
                  </a:rPr>
                  <a:t> </a:t>
                </a:r>
                <a:r>
                  <a:rPr lang="pt-BR" sz="1800" err="1">
                    <a:effectLst/>
                  </a:rPr>
                  <a:t>venenatis</a:t>
                </a:r>
                <a:r>
                  <a:rPr lang="pt-BR" sz="1800">
                    <a:effectLst/>
                  </a:rPr>
                  <a:t> </a:t>
                </a:r>
                <a:r>
                  <a:rPr lang="pt-BR" sz="1800" err="1">
                    <a:effectLst/>
                  </a:rPr>
                  <a:t>nulla</a:t>
                </a:r>
                <a:r>
                  <a:rPr lang="pt-BR" sz="1800">
                    <a:effectLst/>
                  </a:rPr>
                  <a:t> a gravida </a:t>
                </a:r>
                <a:r>
                  <a:rPr lang="pt-BR" sz="1800" err="1">
                    <a:effectLst/>
                  </a:rPr>
                  <a:t>hendrerit</a:t>
                </a:r>
                <a:r>
                  <a:rPr lang="pt-BR" sz="1800">
                    <a:effectLst/>
                  </a:rPr>
                  <a:t>. </a:t>
                </a:r>
                <a:endParaRPr lang="pt-BR" sz="1600"/>
              </a:p>
            </p:txBody>
          </p:sp>
        </p:grpSp>
        <p:sp>
          <p:nvSpPr>
            <p:cNvPr id="27" name="CaixaDeTexto 26">
              <a:extLst>
                <a:ext uri="{FF2B5EF4-FFF2-40B4-BE49-F238E27FC236}">
                  <a16:creationId xmlns:a16="http://schemas.microsoft.com/office/drawing/2014/main" id="{618A7E91-8964-F418-E048-C0E6C83463DD}"/>
                </a:ext>
              </a:extLst>
            </p:cNvPr>
            <p:cNvSpPr txBox="1"/>
            <p:nvPr/>
          </p:nvSpPr>
          <p:spPr>
            <a:xfrm>
              <a:off x="5479941" y="5488498"/>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17108992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Agrupar 11">
            <a:extLst>
              <a:ext uri="{FF2B5EF4-FFF2-40B4-BE49-F238E27FC236}">
                <a16:creationId xmlns:a16="http://schemas.microsoft.com/office/drawing/2014/main" id="{C8B2C0E5-785B-7BEA-DD1F-466709033AFE}"/>
              </a:ext>
            </a:extLst>
          </p:cNvPr>
          <p:cNvGrpSpPr/>
          <p:nvPr/>
        </p:nvGrpSpPr>
        <p:grpSpPr>
          <a:xfrm>
            <a:off x="12639639" y="2059215"/>
            <a:ext cx="3543790" cy="2960914"/>
            <a:chOff x="12639639" y="382815"/>
            <a:chExt cx="3543790" cy="2960914"/>
          </a:xfrm>
        </p:grpSpPr>
        <p:sp>
          <p:nvSpPr>
            <p:cNvPr id="13" name="Balão de Fala: Retângulo 12">
              <a:extLst>
                <a:ext uri="{FF2B5EF4-FFF2-40B4-BE49-F238E27FC236}">
                  <a16:creationId xmlns:a16="http://schemas.microsoft.com/office/drawing/2014/main" id="{E0D6ED49-C3C8-265A-282A-8E3A23B31988}"/>
                </a:ext>
              </a:extLst>
            </p:cNvPr>
            <p:cNvSpPr/>
            <p:nvPr/>
          </p:nvSpPr>
          <p:spPr>
            <a:xfrm rot="5400000">
              <a:off x="12931077" y="91377"/>
              <a:ext cx="2960914"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4" name="CaixaDeTexto 13">
              <a:extLst>
                <a:ext uri="{FF2B5EF4-FFF2-40B4-BE49-F238E27FC236}">
                  <a16:creationId xmlns:a16="http://schemas.microsoft.com/office/drawing/2014/main" id="{B715E919-6607-43E4-858D-682527F4E229}"/>
                </a:ext>
              </a:extLst>
            </p:cNvPr>
            <p:cNvSpPr txBox="1"/>
            <p:nvPr/>
          </p:nvSpPr>
          <p:spPr>
            <a:xfrm>
              <a:off x="12816114" y="638629"/>
              <a:ext cx="3222172" cy="1815882"/>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ajustar a caixa, selecione apenas a parte inferior e utilize o mouse para aumentá-la para baixo.</a:t>
              </a:r>
            </a:p>
          </p:txBody>
        </p:sp>
      </p:grpSp>
      <p:grpSp>
        <p:nvGrpSpPr>
          <p:cNvPr id="15" name="Agrupar 14">
            <a:extLst>
              <a:ext uri="{FF2B5EF4-FFF2-40B4-BE49-F238E27FC236}">
                <a16:creationId xmlns:a16="http://schemas.microsoft.com/office/drawing/2014/main" id="{A4F1F7C4-A5BD-F45A-D0AE-89786D8A62DB}"/>
              </a:ext>
            </a:extLst>
          </p:cNvPr>
          <p:cNvGrpSpPr/>
          <p:nvPr/>
        </p:nvGrpSpPr>
        <p:grpSpPr>
          <a:xfrm>
            <a:off x="12639638" y="539973"/>
            <a:ext cx="3543790" cy="1373961"/>
            <a:chOff x="12639639" y="382815"/>
            <a:chExt cx="3543790" cy="1373961"/>
          </a:xfrm>
        </p:grpSpPr>
        <p:sp>
          <p:nvSpPr>
            <p:cNvPr id="16" name="Balão de Fala: Retângulo 15">
              <a:extLst>
                <a:ext uri="{FF2B5EF4-FFF2-40B4-BE49-F238E27FC236}">
                  <a16:creationId xmlns:a16="http://schemas.microsoft.com/office/drawing/2014/main" id="{0DEF4BE0-2A7A-1D47-F4D6-B7AF5D14D777}"/>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7" name="CaixaDeTexto 16">
              <a:extLst>
                <a:ext uri="{FF2B5EF4-FFF2-40B4-BE49-F238E27FC236}">
                  <a16:creationId xmlns:a16="http://schemas.microsoft.com/office/drawing/2014/main" id="{9F1358A9-F80A-424F-32AE-5899D342C621}"/>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Quote sem imagem</a:t>
              </a:r>
            </a:p>
          </p:txBody>
        </p:sp>
      </p:grpSp>
      <p:grpSp>
        <p:nvGrpSpPr>
          <p:cNvPr id="25" name="Agrupar 24">
            <a:extLst>
              <a:ext uri="{FF2B5EF4-FFF2-40B4-BE49-F238E27FC236}">
                <a16:creationId xmlns:a16="http://schemas.microsoft.com/office/drawing/2014/main" id="{68E37E8D-B156-2E3D-121E-E086B8F79398}"/>
              </a:ext>
            </a:extLst>
          </p:cNvPr>
          <p:cNvGrpSpPr/>
          <p:nvPr/>
        </p:nvGrpSpPr>
        <p:grpSpPr>
          <a:xfrm>
            <a:off x="1895002" y="1917518"/>
            <a:ext cx="8401996" cy="3244307"/>
            <a:chOff x="1729120" y="1917518"/>
            <a:chExt cx="8401996" cy="3244307"/>
          </a:xfrm>
        </p:grpSpPr>
        <p:grpSp>
          <p:nvGrpSpPr>
            <p:cNvPr id="23" name="Agrupar 22">
              <a:extLst>
                <a:ext uri="{FF2B5EF4-FFF2-40B4-BE49-F238E27FC236}">
                  <a16:creationId xmlns:a16="http://schemas.microsoft.com/office/drawing/2014/main" id="{B0F19D6A-89B9-CAE5-B9CF-1D992D00B062}"/>
                </a:ext>
              </a:extLst>
            </p:cNvPr>
            <p:cNvGrpSpPr/>
            <p:nvPr/>
          </p:nvGrpSpPr>
          <p:grpSpPr>
            <a:xfrm>
              <a:off x="1729120" y="1917518"/>
              <a:ext cx="8401996" cy="3244307"/>
              <a:chOff x="2507042" y="3603333"/>
              <a:chExt cx="8401996" cy="3244307"/>
            </a:xfrm>
          </p:grpSpPr>
          <p:grpSp>
            <p:nvGrpSpPr>
              <p:cNvPr id="21" name="Agrupar 20">
                <a:extLst>
                  <a:ext uri="{FF2B5EF4-FFF2-40B4-BE49-F238E27FC236}">
                    <a16:creationId xmlns:a16="http://schemas.microsoft.com/office/drawing/2014/main" id="{90AEC7FF-0F1C-9096-E55C-83E617CD0E07}"/>
                  </a:ext>
                </a:extLst>
              </p:cNvPr>
              <p:cNvGrpSpPr/>
              <p:nvPr/>
            </p:nvGrpSpPr>
            <p:grpSpPr>
              <a:xfrm>
                <a:off x="2507042" y="3603333"/>
                <a:ext cx="8401996" cy="3244307"/>
                <a:chOff x="1918183" y="2944867"/>
                <a:chExt cx="8401996" cy="3244307"/>
              </a:xfrm>
            </p:grpSpPr>
            <p:sp>
              <p:nvSpPr>
                <p:cNvPr id="10" name="Retângulo 9">
                  <a:extLst>
                    <a:ext uri="{FF2B5EF4-FFF2-40B4-BE49-F238E27FC236}">
                      <a16:creationId xmlns:a16="http://schemas.microsoft.com/office/drawing/2014/main" id="{77C0BB3E-B1EB-4979-94D1-B1148798F7AA}"/>
                    </a:ext>
                  </a:extLst>
                </p:cNvPr>
                <p:cNvSpPr/>
                <p:nvPr/>
              </p:nvSpPr>
              <p:spPr>
                <a:xfrm>
                  <a:off x="1918183" y="2944867"/>
                  <a:ext cx="8401996" cy="3244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F72C33B-5F97-39B2-8BB3-8F128871FA7C}"/>
                    </a:ext>
                  </a:extLst>
                </p:cNvPr>
                <p:cNvSpPr txBox="1"/>
                <p:nvPr/>
              </p:nvSpPr>
              <p:spPr>
                <a:xfrm>
                  <a:off x="2688125" y="3372840"/>
                  <a:ext cx="577790" cy="830997"/>
                </a:xfrm>
                <a:prstGeom prst="rect">
                  <a:avLst/>
                </a:prstGeom>
                <a:noFill/>
              </p:spPr>
              <p:txBody>
                <a:bodyPr wrap="square" rtlCol="0">
                  <a:spAutoFit/>
                </a:bodyPr>
                <a:lstStyle/>
                <a:p>
                  <a:r>
                    <a:rPr lang="pt-BR" sz="4800">
                      <a:latin typeface="Amasis MT Pro Black" panose="02040A04050005020304" pitchFamily="18" charset="0"/>
                    </a:rPr>
                    <a:t>“</a:t>
                  </a:r>
                </a:p>
              </p:txBody>
            </p:sp>
          </p:grpSp>
          <p:sp>
            <p:nvSpPr>
              <p:cNvPr id="22" name="CaixaDeTexto 21">
                <a:extLst>
                  <a:ext uri="{FF2B5EF4-FFF2-40B4-BE49-F238E27FC236}">
                    <a16:creationId xmlns:a16="http://schemas.microsoft.com/office/drawing/2014/main" id="{DBF27237-403F-386E-640D-7DD0C925D556}"/>
                  </a:ext>
                </a:extLst>
              </p:cNvPr>
              <p:cNvSpPr txBox="1"/>
              <p:nvPr/>
            </p:nvSpPr>
            <p:spPr>
              <a:xfrm>
                <a:off x="3276984" y="4773303"/>
                <a:ext cx="7074046" cy="923330"/>
              </a:xfrm>
              <a:prstGeom prst="rect">
                <a:avLst/>
              </a:prstGeom>
              <a:noFill/>
            </p:spPr>
            <p:txBody>
              <a:bodyPr wrap="square" rtlCol="0">
                <a:spAutoFit/>
              </a:bodyPr>
              <a:lstStyle/>
              <a:p>
                <a:r>
                  <a:rPr lang="pt-BR" sz="1800" err="1">
                    <a:effectLst/>
                  </a:rPr>
                  <a:t>Habitant</a:t>
                </a:r>
                <a:r>
                  <a:rPr lang="pt-BR" sz="1800">
                    <a:effectLst/>
                  </a:rPr>
                  <a:t> </a:t>
                </a:r>
                <a:r>
                  <a:rPr lang="pt-BR" sz="1800" err="1">
                    <a:effectLst/>
                  </a:rPr>
                  <a:t>morbi</a:t>
                </a:r>
                <a:r>
                  <a:rPr lang="pt-BR" sz="1800">
                    <a:effectLst/>
                  </a:rPr>
                  <a:t> </a:t>
                </a:r>
                <a:r>
                  <a:rPr lang="pt-BR" sz="1800" err="1">
                    <a:effectLst/>
                  </a:rPr>
                  <a:t>tristique</a:t>
                </a:r>
                <a:r>
                  <a:rPr lang="pt-BR" sz="1800">
                    <a:effectLst/>
                  </a:rPr>
                  <a:t> </a:t>
                </a:r>
                <a:r>
                  <a:rPr lang="pt-BR" sz="1800" err="1">
                    <a:effectLst/>
                  </a:rPr>
                  <a:t>senectus</a:t>
                </a:r>
                <a:r>
                  <a:rPr lang="pt-BR" sz="1800">
                    <a:effectLst/>
                  </a:rPr>
                  <a:t> et </a:t>
                </a:r>
                <a:r>
                  <a:rPr lang="pt-BR" sz="1800" err="1">
                    <a:effectLst/>
                  </a:rPr>
                  <a:t>netus</a:t>
                </a:r>
                <a:r>
                  <a:rPr lang="pt-BR" sz="1800">
                    <a:effectLst/>
                  </a:rPr>
                  <a:t> et </a:t>
                </a:r>
                <a:r>
                  <a:rPr lang="pt-BR" sz="1800" err="1">
                    <a:effectLst/>
                  </a:rPr>
                  <a:t>malesuada</a:t>
                </a:r>
                <a:r>
                  <a:rPr lang="pt-BR" sz="1800">
                    <a:effectLst/>
                  </a:rPr>
                  <a:t> fames ac </a:t>
                </a:r>
                <a:r>
                  <a:rPr lang="pt-BR" sz="1800" err="1">
                    <a:effectLst/>
                  </a:rPr>
                  <a:t>turpis</a:t>
                </a:r>
                <a:r>
                  <a:rPr lang="pt-BR" sz="1800">
                    <a:effectLst/>
                  </a:rPr>
                  <a:t> </a:t>
                </a:r>
                <a:r>
                  <a:rPr lang="pt-BR" sz="1800" err="1">
                    <a:effectLst/>
                  </a:rPr>
                  <a:t>egestas</a:t>
                </a:r>
                <a:r>
                  <a:rPr lang="pt-BR" sz="1800">
                    <a:effectLst/>
                  </a:rPr>
                  <a:t>. </a:t>
                </a:r>
                <a:r>
                  <a:rPr lang="pt-BR" sz="1800" err="1">
                    <a:effectLst/>
                  </a:rPr>
                  <a:t>Aenean</a:t>
                </a:r>
                <a:r>
                  <a:rPr lang="pt-BR" sz="1800">
                    <a:effectLst/>
                  </a:rPr>
                  <a:t> </a:t>
                </a:r>
                <a:r>
                  <a:rPr lang="pt-BR" sz="1800" err="1">
                    <a:effectLst/>
                  </a:rPr>
                  <a:t>eros</a:t>
                </a:r>
                <a:r>
                  <a:rPr lang="pt-BR" sz="1800">
                    <a:effectLst/>
                  </a:rPr>
                  <a:t> </a:t>
                </a:r>
                <a:r>
                  <a:rPr lang="pt-BR" sz="1800" err="1">
                    <a:effectLst/>
                  </a:rPr>
                  <a:t>nisl</a:t>
                </a:r>
                <a:r>
                  <a:rPr lang="pt-BR" sz="1800">
                    <a:effectLst/>
                  </a:rPr>
                  <a:t>, </a:t>
                </a:r>
                <a:r>
                  <a:rPr lang="pt-BR" sz="1800" err="1">
                    <a:effectLst/>
                  </a:rPr>
                  <a:t>pharetra</a:t>
                </a:r>
                <a:r>
                  <a:rPr lang="pt-BR" sz="1800">
                    <a:effectLst/>
                  </a:rPr>
                  <a:t> ac </a:t>
                </a:r>
                <a:r>
                  <a:rPr lang="pt-BR" sz="1800" err="1">
                    <a:effectLst/>
                  </a:rPr>
                  <a:t>volutpat</a:t>
                </a:r>
                <a:r>
                  <a:rPr lang="pt-BR" sz="1800">
                    <a:effectLst/>
                  </a:rPr>
                  <a:t> in, </a:t>
                </a:r>
                <a:r>
                  <a:rPr lang="pt-BR" sz="1800" err="1">
                    <a:effectLst/>
                  </a:rPr>
                  <a:t>sagittis</a:t>
                </a:r>
                <a:r>
                  <a:rPr lang="pt-BR" sz="1800">
                    <a:effectLst/>
                  </a:rPr>
                  <a:t> non sem. </a:t>
                </a:r>
                <a:r>
                  <a:rPr lang="pt-BR" sz="1800" err="1">
                    <a:effectLst/>
                  </a:rPr>
                  <a:t>Sed</a:t>
                </a:r>
                <a:r>
                  <a:rPr lang="pt-BR" sz="1800">
                    <a:effectLst/>
                  </a:rPr>
                  <a:t> </a:t>
                </a:r>
                <a:r>
                  <a:rPr lang="pt-BR" sz="1800" err="1">
                    <a:effectLst/>
                  </a:rPr>
                  <a:t>venenatis</a:t>
                </a:r>
                <a:r>
                  <a:rPr lang="pt-BR" sz="1800">
                    <a:effectLst/>
                  </a:rPr>
                  <a:t> </a:t>
                </a:r>
                <a:r>
                  <a:rPr lang="pt-BR" sz="1800" err="1">
                    <a:effectLst/>
                  </a:rPr>
                  <a:t>nulla</a:t>
                </a:r>
                <a:r>
                  <a:rPr lang="pt-BR" sz="1800">
                    <a:effectLst/>
                  </a:rPr>
                  <a:t> a gravida </a:t>
                </a:r>
                <a:r>
                  <a:rPr lang="pt-BR" sz="1800" err="1">
                    <a:effectLst/>
                  </a:rPr>
                  <a:t>hendrerit</a:t>
                </a:r>
                <a:r>
                  <a:rPr lang="pt-BR" sz="1800">
                    <a:effectLst/>
                  </a:rPr>
                  <a:t>. </a:t>
                </a:r>
                <a:endParaRPr lang="pt-BR" sz="1600"/>
              </a:p>
            </p:txBody>
          </p:sp>
        </p:grpSp>
        <p:sp>
          <p:nvSpPr>
            <p:cNvPr id="24" name="CaixaDeTexto 23">
              <a:extLst>
                <a:ext uri="{FF2B5EF4-FFF2-40B4-BE49-F238E27FC236}">
                  <a16:creationId xmlns:a16="http://schemas.microsoft.com/office/drawing/2014/main" id="{722CE160-2A55-F795-E718-D229B73E2AF7}"/>
                </a:ext>
              </a:extLst>
            </p:cNvPr>
            <p:cNvSpPr txBox="1"/>
            <p:nvPr/>
          </p:nvSpPr>
          <p:spPr>
            <a:xfrm>
              <a:off x="5466294" y="4694119"/>
              <a:ext cx="4295379" cy="307777"/>
            </a:xfrm>
            <a:prstGeom prst="rect">
              <a:avLst/>
            </a:prstGeom>
            <a:noFill/>
          </p:spPr>
          <p:txBody>
            <a:bodyPr wrap="square">
              <a:spAutoFit/>
            </a:bodyPr>
            <a:lstStyle/>
            <a:p>
              <a:pPr algn="r"/>
              <a:r>
                <a:rPr lang="pt-BR" sz="1400">
                  <a:effectLst/>
                </a:rPr>
                <a:t>(NOME DO AUTOR, Ano, p. </a:t>
              </a:r>
              <a:r>
                <a:rPr lang="pt-BR" sz="1400" err="1">
                  <a:effectLst/>
                </a:rPr>
                <a:t>xxx</a:t>
              </a:r>
              <a:r>
                <a:rPr lang="pt-BR" sz="1400">
                  <a:effectLst/>
                </a:rPr>
                <a:t>)</a:t>
              </a:r>
              <a:endParaRPr lang="pt-BR" sz="1400"/>
            </a:p>
          </p:txBody>
        </p:sp>
      </p:grpSp>
    </p:spTree>
    <p:extLst>
      <p:ext uri="{BB962C8B-B14F-4D97-AF65-F5344CB8AC3E}">
        <p14:creationId xmlns:p14="http://schemas.microsoft.com/office/powerpoint/2010/main" val="40561763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52590438-173E-F323-BA56-9B374E2C2990}"/>
              </a:ext>
            </a:extLst>
          </p:cNvPr>
          <p:cNvGrpSpPr/>
          <p:nvPr/>
        </p:nvGrpSpPr>
        <p:grpSpPr>
          <a:xfrm>
            <a:off x="1019175" y="1845178"/>
            <a:ext cx="10173389" cy="3342286"/>
            <a:chOff x="1019175" y="1845178"/>
            <a:chExt cx="10173389" cy="3342286"/>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059216"/>
              <a:ext cx="4895850" cy="2585323"/>
            </a:xfrm>
            <a:prstGeom prst="rect">
              <a:avLst/>
            </a:prstGeom>
            <a:noFill/>
          </p:spPr>
          <p:txBody>
            <a:bodyPr wrap="square">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molestiepretium</a:t>
              </a:r>
              <a:r>
                <a:rPr lang="pt-BR">
                  <a:solidFill>
                    <a:schemeClr val="bg2">
                      <a:lumMod val="25000"/>
                    </a:schemeClr>
                  </a:solidFill>
                  <a:effectLst/>
                </a:rPr>
                <a:t> </a:t>
              </a:r>
              <a:r>
                <a:rPr lang="pt-BR" err="1">
                  <a:solidFill>
                    <a:schemeClr val="bg2">
                      <a:lumMod val="25000"/>
                    </a:schemeClr>
                  </a:solidFill>
                  <a:effectLst/>
                </a:rPr>
                <a:t>lectus.purus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a:t>
              </a:r>
              <a:r>
                <a:rPr lang="pt-BR">
                  <a:solidFill>
                    <a:schemeClr val="bg2">
                      <a:lumMod val="25000"/>
                    </a:schemeClr>
                  </a:solidFill>
                  <a:effectLst/>
                </a:rPr>
                <a:t>.</a:t>
              </a:r>
              <a:endParaRPr lang="pt-BR">
                <a:solidFill>
                  <a:schemeClr val="bg2">
                    <a:lumMod val="25000"/>
                  </a:schemeClr>
                </a:solidFill>
              </a:endParaRPr>
            </a:p>
          </p:txBody>
        </p:sp>
        <p:grpSp>
          <p:nvGrpSpPr>
            <p:cNvPr id="2" name="Agrupar 1">
              <a:extLst>
                <a:ext uri="{FF2B5EF4-FFF2-40B4-BE49-F238E27FC236}">
                  <a16:creationId xmlns:a16="http://schemas.microsoft.com/office/drawing/2014/main" id="{A60E7493-3499-AA10-F1F7-3153FAC0273B}"/>
                </a:ext>
              </a:extLst>
            </p:cNvPr>
            <p:cNvGrpSpPr/>
            <p:nvPr/>
          </p:nvGrpSpPr>
          <p:grpSpPr>
            <a:xfrm>
              <a:off x="6276977" y="1845178"/>
              <a:ext cx="4915587" cy="3342286"/>
              <a:chOff x="8110375" y="1219334"/>
              <a:chExt cx="3082189" cy="2095692"/>
            </a:xfrm>
          </p:grpSpPr>
          <p:pic>
            <p:nvPicPr>
              <p:cNvPr id="10" name="Imagem 9">
                <a:extLst>
                  <a:ext uri="{FF2B5EF4-FFF2-40B4-BE49-F238E27FC236}">
                    <a16:creationId xmlns:a16="http://schemas.microsoft.com/office/drawing/2014/main" id="{3075B32E-2475-C25A-F5C9-2BD43DDC0494}"/>
                  </a:ext>
                </a:extLst>
              </p:cNvPr>
              <p:cNvPicPr>
                <a:picLocks noChangeAspect="1"/>
              </p:cNvPicPr>
              <p:nvPr/>
            </p:nvPicPr>
            <p:blipFill>
              <a:blip r:embed="rId2"/>
              <a:stretch>
                <a:fillRect/>
              </a:stretch>
            </p:blipFill>
            <p:spPr>
              <a:xfrm>
                <a:off x="8110376" y="1219334"/>
                <a:ext cx="3034683" cy="1703425"/>
              </a:xfrm>
              <a:prstGeom prst="rect">
                <a:avLst/>
              </a:prstGeom>
            </p:spPr>
          </p:pic>
          <p:cxnSp>
            <p:nvCxnSpPr>
              <p:cNvPr id="7" name="Conector reto 6">
                <a:extLst>
                  <a:ext uri="{FF2B5EF4-FFF2-40B4-BE49-F238E27FC236}">
                    <a16:creationId xmlns:a16="http://schemas.microsoft.com/office/drawing/2014/main" id="{9346B4FC-F0C6-D72C-8990-94AC305E027D}"/>
                  </a:ext>
                </a:extLst>
              </p:cNvPr>
              <p:cNvCxnSpPr>
                <a:cxnSpLocks/>
              </p:cNvCxnSpPr>
              <p:nvPr/>
            </p:nvCxnSpPr>
            <p:spPr>
              <a:xfrm>
                <a:off x="8110375" y="3264372"/>
                <a:ext cx="308218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38862B9-F857-3837-F18B-7452B6EACD14}"/>
                  </a:ext>
                </a:extLst>
              </p:cNvPr>
              <p:cNvSpPr txBox="1"/>
              <p:nvPr/>
            </p:nvSpPr>
            <p:spPr>
              <a:xfrm>
                <a:off x="8110375" y="3007249"/>
                <a:ext cx="3034683" cy="307777"/>
              </a:xfrm>
              <a:prstGeom prst="rect">
                <a:avLst/>
              </a:prstGeom>
              <a:noFill/>
            </p:spPr>
            <p:txBody>
              <a:bodyPr wrap="square">
                <a:spAutoFit/>
              </a:bodyPr>
              <a:lstStyle/>
              <a:p>
                <a:r>
                  <a:rPr lang="pt-BR" sz="1400">
                    <a:effectLst/>
                  </a:rPr>
                  <a:t>Legenda da imagem</a:t>
                </a:r>
                <a:endParaRPr lang="pt-BR" sz="1400"/>
              </a:p>
            </p:txBody>
          </p:sp>
        </p:grpSp>
      </p:grpSp>
      <p:grpSp>
        <p:nvGrpSpPr>
          <p:cNvPr id="37" name="Agrupar 36">
            <a:extLst>
              <a:ext uri="{FF2B5EF4-FFF2-40B4-BE49-F238E27FC236}">
                <a16:creationId xmlns:a16="http://schemas.microsoft.com/office/drawing/2014/main" id="{67924D70-70A4-7C34-B0FF-E8FC06F38089}"/>
              </a:ext>
            </a:extLst>
          </p:cNvPr>
          <p:cNvGrpSpPr/>
          <p:nvPr/>
        </p:nvGrpSpPr>
        <p:grpSpPr>
          <a:xfrm>
            <a:off x="12639639" y="2059216"/>
            <a:ext cx="3543790" cy="2607141"/>
            <a:chOff x="12639639" y="382816"/>
            <a:chExt cx="3543790" cy="2607141"/>
          </a:xfrm>
        </p:grpSpPr>
        <p:sp>
          <p:nvSpPr>
            <p:cNvPr id="38" name="Balão de Fala: Retângulo 37">
              <a:extLst>
                <a:ext uri="{FF2B5EF4-FFF2-40B4-BE49-F238E27FC236}">
                  <a16:creationId xmlns:a16="http://schemas.microsoft.com/office/drawing/2014/main" id="{E5D31CE1-73E9-E70F-8CB2-89BB151A4AE1}"/>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9" name="CaixaDeTexto 38">
              <a:extLst>
                <a:ext uri="{FF2B5EF4-FFF2-40B4-BE49-F238E27FC236}">
                  <a16:creationId xmlns:a16="http://schemas.microsoft.com/office/drawing/2014/main" id="{A0D4EDC6-8A4F-E35B-E6CC-1AC30A161B20}"/>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40" name="Agrupar 39">
            <a:extLst>
              <a:ext uri="{FF2B5EF4-FFF2-40B4-BE49-F238E27FC236}">
                <a16:creationId xmlns:a16="http://schemas.microsoft.com/office/drawing/2014/main" id="{3011922E-365B-0B90-9D07-04DC8A6B86A6}"/>
              </a:ext>
            </a:extLst>
          </p:cNvPr>
          <p:cNvGrpSpPr/>
          <p:nvPr/>
        </p:nvGrpSpPr>
        <p:grpSpPr>
          <a:xfrm>
            <a:off x="12639638" y="539973"/>
            <a:ext cx="3543790" cy="1373961"/>
            <a:chOff x="12639639" y="382815"/>
            <a:chExt cx="3543790" cy="1373961"/>
          </a:xfrm>
        </p:grpSpPr>
        <p:sp>
          <p:nvSpPr>
            <p:cNvPr id="41" name="Balão de Fala: Retângulo 40">
              <a:extLst>
                <a:ext uri="{FF2B5EF4-FFF2-40B4-BE49-F238E27FC236}">
                  <a16:creationId xmlns:a16="http://schemas.microsoft.com/office/drawing/2014/main" id="{86B1A88C-F623-30E8-2932-0F595F91C5B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42" name="CaixaDeTexto 41">
              <a:extLst>
                <a:ext uri="{FF2B5EF4-FFF2-40B4-BE49-F238E27FC236}">
                  <a16:creationId xmlns:a16="http://schemas.microsoft.com/office/drawing/2014/main" id="{575DC724-F1A5-F863-56A4-03106495EA0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paisagem com legenda</a:t>
              </a:r>
            </a:p>
          </p:txBody>
        </p:sp>
      </p:grpSp>
    </p:spTree>
    <p:extLst>
      <p:ext uri="{BB962C8B-B14F-4D97-AF65-F5344CB8AC3E}">
        <p14:creationId xmlns:p14="http://schemas.microsoft.com/office/powerpoint/2010/main" val="22389106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274838"/>
            <a:ext cx="5076825" cy="2308324"/>
          </a:xfrm>
          <a:prstGeom prst="rect">
            <a:avLst/>
          </a:prstGeom>
          <a:noFill/>
        </p:spPr>
        <p:txBody>
          <a:bodyPr wrap="square" anchor="ctr">
            <a:spAutoFit/>
          </a:bodyPr>
          <a:lstStyle/>
          <a:p>
            <a:r>
              <a:rPr lang="pt-BR">
                <a:solidFill>
                  <a:schemeClr val="bg2">
                    <a:lumMod val="25000"/>
                  </a:schemeClr>
                </a:solidFill>
                <a:effectLst/>
              </a:rPr>
              <a:t>Ut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 </a:t>
            </a:r>
            <a:r>
              <a:rPr lang="pt-BR" err="1">
                <a:solidFill>
                  <a:schemeClr val="bg2">
                    <a:lumMod val="25000"/>
                  </a:schemeClr>
                </a:solidFill>
                <a:effectLst/>
              </a:rPr>
              <a:t>Vestibulum</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ipsum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ultricies</a:t>
            </a:r>
            <a:r>
              <a:rPr lang="pt-BR">
                <a:solidFill>
                  <a:schemeClr val="bg2">
                    <a:lumMod val="25000"/>
                  </a:schemeClr>
                </a:solidFill>
                <a:effectLst/>
              </a:rPr>
              <a:t>, </a:t>
            </a:r>
            <a:r>
              <a:rPr lang="pt-BR" err="1">
                <a:solidFill>
                  <a:schemeClr val="bg2">
                    <a:lumMod val="25000"/>
                  </a:schemeClr>
                </a:solidFill>
                <a:effectLst/>
              </a:rPr>
              <a:t>ex</a:t>
            </a:r>
            <a:r>
              <a:rPr lang="pt-BR">
                <a:solidFill>
                  <a:schemeClr val="bg2">
                    <a:lumMod val="25000"/>
                  </a:schemeClr>
                </a:solidFill>
                <a:effectLst/>
              </a:rPr>
              <a:t> </a:t>
            </a:r>
            <a:r>
              <a:rPr lang="pt-BR" err="1">
                <a:solidFill>
                  <a:schemeClr val="bg2">
                    <a:lumMod val="25000"/>
                  </a:schemeClr>
                </a:solidFill>
                <a:effectLst/>
              </a:rPr>
              <a:t>dui</a:t>
            </a:r>
            <a:r>
              <a:rPr lang="pt-BR">
                <a:solidFill>
                  <a:schemeClr val="bg2">
                    <a:lumMod val="25000"/>
                  </a:schemeClr>
                </a:solidFill>
                <a:effectLst/>
              </a:rPr>
              <a:t> </a:t>
            </a:r>
            <a:r>
              <a:rPr lang="pt-BR" err="1">
                <a:solidFill>
                  <a:schemeClr val="bg2">
                    <a:lumMod val="25000"/>
                  </a:schemeClr>
                </a:solidFill>
                <a:effectLst/>
              </a:rPr>
              <a:t>facilisis</a:t>
            </a:r>
            <a:r>
              <a:rPr lang="pt-BR">
                <a:solidFill>
                  <a:schemeClr val="bg2">
                    <a:lumMod val="25000"/>
                  </a:schemeClr>
                </a:solidFill>
                <a:effectLst/>
              </a:rPr>
              <a:t> libero, </a:t>
            </a:r>
            <a:r>
              <a:rPr lang="pt-BR" err="1">
                <a:solidFill>
                  <a:schemeClr val="bg2">
                    <a:lumMod val="25000"/>
                  </a:schemeClr>
                </a:solidFill>
                <a:effectLst/>
              </a:rPr>
              <a:t>eget</a:t>
            </a:r>
            <a:r>
              <a:rPr lang="pt-BR">
                <a:solidFill>
                  <a:schemeClr val="bg2">
                    <a:lumMod val="25000"/>
                  </a:schemeClr>
                </a:solidFill>
                <a:effectLst/>
              </a:rPr>
              <a:t> </a:t>
            </a:r>
            <a:r>
              <a:rPr lang="pt-BR" err="1">
                <a:solidFill>
                  <a:schemeClr val="bg2">
                    <a:lumMod val="25000"/>
                  </a:schemeClr>
                </a:solidFill>
                <a:effectLst/>
              </a:rPr>
              <a:t>placerat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pcerat</a:t>
            </a:r>
            <a:r>
              <a:rPr lang="pt-BR">
                <a:solidFill>
                  <a:schemeClr val="bg2">
                    <a:lumMod val="25000"/>
                  </a:schemeClr>
                </a:solidFill>
                <a:effectLst/>
              </a:rPr>
              <a:t> </a:t>
            </a:r>
            <a:r>
              <a:rPr lang="pt-BR" err="1">
                <a:solidFill>
                  <a:schemeClr val="bg2">
                    <a:lumMod val="25000"/>
                  </a:schemeClr>
                </a:solidFill>
                <a:effectLst/>
              </a:rPr>
              <a:t>quam</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pretium</a:t>
            </a:r>
            <a:r>
              <a:rPr lang="pt-BR">
                <a:solidFill>
                  <a:schemeClr val="bg2">
                    <a:lumMod val="25000"/>
                  </a:schemeClr>
                </a:solidFill>
                <a:effectLst/>
              </a:rPr>
              <a:t> </a:t>
            </a:r>
            <a:r>
              <a:rPr lang="pt-BR" err="1">
                <a:solidFill>
                  <a:schemeClr val="bg2">
                    <a:lumMod val="25000"/>
                  </a:schemeClr>
                </a:solidFill>
                <a:effectLst/>
              </a:rPr>
              <a:t>lectus.Ut</a:t>
            </a:r>
            <a:r>
              <a:rPr lang="pt-BR">
                <a:solidFill>
                  <a:schemeClr val="bg2">
                    <a:lumMod val="25000"/>
                  </a:schemeClr>
                </a:solidFill>
                <a:effectLst/>
              </a:rPr>
              <a:t> </a:t>
            </a:r>
            <a:r>
              <a:rPr lang="pt-BR" err="1">
                <a:solidFill>
                  <a:schemeClr val="bg2">
                    <a:lumMod val="25000"/>
                  </a:schemeClr>
                </a:solidFill>
                <a:effectLst/>
              </a:rPr>
              <a:t>molestie</a:t>
            </a:r>
            <a:r>
              <a:rPr lang="pt-BR">
                <a:solidFill>
                  <a:schemeClr val="bg2">
                    <a:lumMod val="25000"/>
                  </a:schemeClr>
                </a:solidFill>
                <a:effectLst/>
              </a:rPr>
              <a:t> magna urna, in </a:t>
            </a:r>
            <a:r>
              <a:rPr lang="pt-BR" err="1">
                <a:solidFill>
                  <a:schemeClr val="bg2">
                    <a:lumMod val="25000"/>
                  </a:schemeClr>
                </a:solidFill>
                <a:effectLst/>
              </a:rPr>
              <a:t>rhoncus</a:t>
            </a:r>
            <a:r>
              <a:rPr lang="pt-BR">
                <a:solidFill>
                  <a:schemeClr val="bg2">
                    <a:lumMod val="25000"/>
                  </a:schemeClr>
                </a:solidFill>
                <a:effectLst/>
              </a:rPr>
              <a:t>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vestibulum</a:t>
            </a:r>
            <a:r>
              <a:rPr lang="pt-BR">
                <a:solidFill>
                  <a:schemeClr val="bg2">
                    <a:lumMod val="25000"/>
                  </a:schemeClr>
                </a:solidFill>
                <a:effectLst/>
              </a:rPr>
              <a:t> a</a:t>
            </a:r>
            <a:endParaRPr lang="pt-BR">
              <a:solidFill>
                <a:schemeClr val="bg2">
                  <a:lumMod val="25000"/>
                </a:schemeClr>
              </a:solidFill>
            </a:endParaRPr>
          </a:p>
        </p:txBody>
      </p:sp>
      <p:grpSp>
        <p:nvGrpSpPr>
          <p:cNvPr id="15" name="Agrupar 14">
            <a:extLst>
              <a:ext uri="{FF2B5EF4-FFF2-40B4-BE49-F238E27FC236}">
                <a16:creationId xmlns:a16="http://schemas.microsoft.com/office/drawing/2014/main" id="{0B141AF6-CC24-300C-75E8-2EB8F774F88A}"/>
              </a:ext>
            </a:extLst>
          </p:cNvPr>
          <p:cNvGrpSpPr/>
          <p:nvPr/>
        </p:nvGrpSpPr>
        <p:grpSpPr>
          <a:xfrm>
            <a:off x="6531225" y="795787"/>
            <a:ext cx="4641600" cy="4683801"/>
            <a:chOff x="1004626" y="1858002"/>
            <a:chExt cx="2535908" cy="2558963"/>
          </a:xfrm>
        </p:grpSpPr>
        <p:sp>
          <p:nvSpPr>
            <p:cNvPr id="17" name="Retângulo 16">
              <a:extLst>
                <a:ext uri="{FF2B5EF4-FFF2-40B4-BE49-F238E27FC236}">
                  <a16:creationId xmlns:a16="http://schemas.microsoft.com/office/drawing/2014/main" id="{9817A30A-E399-1E47-DA0E-8C0B7DFAC901}"/>
                </a:ext>
              </a:extLst>
            </p:cNvPr>
            <p:cNvSpPr/>
            <p:nvPr/>
          </p:nvSpPr>
          <p:spPr>
            <a:xfrm>
              <a:off x="1011897" y="1858928"/>
              <a:ext cx="2528637" cy="2530442"/>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88A5A118-896B-4A76-FBE2-75E8AD1B89D1}"/>
                </a:ext>
              </a:extLst>
            </p:cNvPr>
            <p:cNvPicPr>
              <a:picLocks noChangeAspect="1"/>
            </p:cNvPicPr>
            <p:nvPr/>
          </p:nvPicPr>
          <p:blipFill>
            <a:blip r:embed="rId2"/>
            <a:stretch>
              <a:fillRect/>
            </a:stretch>
          </p:blipFill>
          <p:spPr>
            <a:xfrm>
              <a:off x="1004626" y="1858002"/>
              <a:ext cx="2535908" cy="2558963"/>
            </a:xfrm>
            <a:prstGeom prst="rect">
              <a:avLst/>
            </a:prstGeom>
          </p:spPr>
        </p:pic>
      </p:grpSp>
      <p:grpSp>
        <p:nvGrpSpPr>
          <p:cNvPr id="6" name="Agrupar 5">
            <a:extLst>
              <a:ext uri="{FF2B5EF4-FFF2-40B4-BE49-F238E27FC236}">
                <a16:creationId xmlns:a16="http://schemas.microsoft.com/office/drawing/2014/main" id="{626610E4-61F1-1F3A-FA11-DD1D0FAE6322}"/>
              </a:ext>
            </a:extLst>
          </p:cNvPr>
          <p:cNvGrpSpPr/>
          <p:nvPr/>
        </p:nvGrpSpPr>
        <p:grpSpPr>
          <a:xfrm>
            <a:off x="12639639" y="2059216"/>
            <a:ext cx="3543790" cy="2607141"/>
            <a:chOff x="12639639" y="382816"/>
            <a:chExt cx="3543790" cy="2607141"/>
          </a:xfrm>
        </p:grpSpPr>
        <p:sp>
          <p:nvSpPr>
            <p:cNvPr id="7" name="Balão de Fala: Retângulo 6">
              <a:extLst>
                <a:ext uri="{FF2B5EF4-FFF2-40B4-BE49-F238E27FC236}">
                  <a16:creationId xmlns:a16="http://schemas.microsoft.com/office/drawing/2014/main" id="{76D83E2F-BD1D-1B39-391B-C19D69989ED4}"/>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 name="CaixaDeTexto 7">
              <a:extLst>
                <a:ext uri="{FF2B5EF4-FFF2-40B4-BE49-F238E27FC236}">
                  <a16:creationId xmlns:a16="http://schemas.microsoft.com/office/drawing/2014/main" id="{4BA45C8E-C30B-506B-6449-4713684CA259}"/>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9" name="Agrupar 8">
            <a:extLst>
              <a:ext uri="{FF2B5EF4-FFF2-40B4-BE49-F238E27FC236}">
                <a16:creationId xmlns:a16="http://schemas.microsoft.com/office/drawing/2014/main" id="{611022A1-3222-7708-414D-6D4A2CFCE54E}"/>
              </a:ext>
            </a:extLst>
          </p:cNvPr>
          <p:cNvGrpSpPr/>
          <p:nvPr/>
        </p:nvGrpSpPr>
        <p:grpSpPr>
          <a:xfrm>
            <a:off x="12639638" y="539973"/>
            <a:ext cx="3543790" cy="1373961"/>
            <a:chOff x="12639639" y="382815"/>
            <a:chExt cx="3543790" cy="1373961"/>
          </a:xfrm>
        </p:grpSpPr>
        <p:sp>
          <p:nvSpPr>
            <p:cNvPr id="10" name="Balão de Fala: Retângulo 9">
              <a:extLst>
                <a:ext uri="{FF2B5EF4-FFF2-40B4-BE49-F238E27FC236}">
                  <a16:creationId xmlns:a16="http://schemas.microsoft.com/office/drawing/2014/main" id="{2A800B5F-77AC-3510-0230-83CB2FAADDD5}"/>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CaixaDeTexto 10">
              <a:extLst>
                <a:ext uri="{FF2B5EF4-FFF2-40B4-BE49-F238E27FC236}">
                  <a16:creationId xmlns:a16="http://schemas.microsoft.com/office/drawing/2014/main" id="{378E9264-C96E-6D50-FF61-4D888057F5F9}"/>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quadrada com legenda</a:t>
              </a:r>
            </a:p>
          </p:txBody>
        </p:sp>
      </p:grpSp>
      <p:cxnSp>
        <p:nvCxnSpPr>
          <p:cNvPr id="2" name="Conector reto 1">
            <a:extLst>
              <a:ext uri="{FF2B5EF4-FFF2-40B4-BE49-F238E27FC236}">
                <a16:creationId xmlns:a16="http://schemas.microsoft.com/office/drawing/2014/main" id="{2CB6AC8A-C539-6AB9-1F22-B607F1E2252F}"/>
              </a:ext>
            </a:extLst>
          </p:cNvPr>
          <p:cNvCxnSpPr>
            <a:cxnSpLocks/>
          </p:cNvCxnSpPr>
          <p:nvPr/>
        </p:nvCxnSpPr>
        <p:spPr>
          <a:xfrm>
            <a:off x="6496050" y="6038124"/>
            <a:ext cx="467677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97B11C96-B3A1-61CC-CB04-8C9165CB1582}"/>
              </a:ext>
            </a:extLst>
          </p:cNvPr>
          <p:cNvSpPr txBox="1"/>
          <p:nvPr/>
        </p:nvSpPr>
        <p:spPr>
          <a:xfrm>
            <a:off x="6531225" y="5604967"/>
            <a:ext cx="2708129" cy="307777"/>
          </a:xfrm>
          <a:prstGeom prst="rect">
            <a:avLst/>
          </a:prstGeom>
          <a:noFill/>
        </p:spPr>
        <p:txBody>
          <a:bodyPr wrap="square">
            <a:spAutoFit/>
          </a:bodyPr>
          <a:lstStyle/>
          <a:p>
            <a:r>
              <a:rPr lang="pt-BR" sz="1400">
                <a:effectLst/>
              </a:rPr>
              <a:t>Legenda da imagem</a:t>
            </a:r>
            <a:endParaRPr lang="pt-BR" sz="1400"/>
          </a:p>
        </p:txBody>
      </p:sp>
    </p:spTree>
    <p:extLst>
      <p:ext uri="{BB962C8B-B14F-4D97-AF65-F5344CB8AC3E}">
        <p14:creationId xmlns:p14="http://schemas.microsoft.com/office/powerpoint/2010/main" val="18684155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36F9CDE-6C1E-60C1-EDBF-9F1009424644}"/>
              </a:ext>
            </a:extLst>
          </p:cNvPr>
          <p:cNvSpPr txBox="1"/>
          <p:nvPr/>
        </p:nvSpPr>
        <p:spPr>
          <a:xfrm>
            <a:off x="1019175" y="2413337"/>
            <a:ext cx="6200775" cy="2031325"/>
          </a:xfrm>
          <a:prstGeom prst="rect">
            <a:avLst/>
          </a:prstGeom>
          <a:noFill/>
        </p:spPr>
        <p:txBody>
          <a:bodyPr wrap="square" anchor="ctr">
            <a:spAutoFit/>
          </a:bodyPr>
          <a:lstStyle/>
          <a:p>
            <a:r>
              <a:rPr lang="pt-BR" dirty="0">
                <a:solidFill>
                  <a:schemeClr val="bg2">
                    <a:lumMod val="25000"/>
                  </a:schemeClr>
                </a:solidFill>
                <a:effectLst/>
              </a:rPr>
              <a:t>Ut </a:t>
            </a:r>
            <a:r>
              <a:rPr lang="pt-BR" dirty="0" err="1">
                <a:solidFill>
                  <a:schemeClr val="bg2">
                    <a:lumMod val="25000"/>
                  </a:schemeClr>
                </a:solidFill>
                <a:effectLst/>
              </a:rPr>
              <a:t>molestie</a:t>
            </a:r>
            <a:r>
              <a:rPr lang="pt-BR" dirty="0">
                <a:solidFill>
                  <a:schemeClr val="bg2">
                    <a:lumMod val="25000"/>
                  </a:schemeClr>
                </a:solidFill>
                <a:effectLst/>
              </a:rPr>
              <a:t> magna urna, in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risus</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 </a:t>
            </a:r>
            <a:r>
              <a:rPr lang="pt-BR" dirty="0" err="1">
                <a:solidFill>
                  <a:schemeClr val="bg2">
                    <a:lumMod val="25000"/>
                  </a:schemeClr>
                </a:solidFill>
                <a:effectLst/>
              </a:rPr>
              <a:t>Vestibulum</a:t>
            </a:r>
            <a:r>
              <a:rPr lang="pt-BR" dirty="0">
                <a:solidFill>
                  <a:schemeClr val="bg2">
                    <a:lumMod val="25000"/>
                  </a:schemeClr>
                </a:solidFill>
                <a:effectLst/>
              </a:rPr>
              <a:t> </a:t>
            </a:r>
            <a:r>
              <a:rPr lang="pt-BR" dirty="0" err="1">
                <a:solidFill>
                  <a:schemeClr val="bg2">
                    <a:lumMod val="25000"/>
                  </a:schemeClr>
                </a:solidFill>
                <a:effectLst/>
              </a:rPr>
              <a:t>pretium</a:t>
            </a:r>
            <a:r>
              <a:rPr lang="pt-BR" dirty="0">
                <a:solidFill>
                  <a:schemeClr val="bg2">
                    <a:lumMod val="25000"/>
                  </a:schemeClr>
                </a:solidFill>
                <a:effectLst/>
              </a:rPr>
              <a:t>, ipsum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pretium</a:t>
            </a:r>
            <a:r>
              <a:rPr lang="pt-BR" dirty="0">
                <a:solidFill>
                  <a:schemeClr val="bg2">
                    <a:lumMod val="25000"/>
                  </a:schemeClr>
                </a:solidFill>
                <a:effectLst/>
              </a:rPr>
              <a:t> </a:t>
            </a:r>
            <a:r>
              <a:rPr lang="pt-BR" dirty="0" err="1">
                <a:solidFill>
                  <a:schemeClr val="bg2">
                    <a:lumMod val="25000"/>
                  </a:schemeClr>
                </a:solidFill>
                <a:effectLst/>
              </a:rPr>
              <a:t>ultricies</a:t>
            </a:r>
            <a:r>
              <a:rPr lang="pt-BR" dirty="0">
                <a:solidFill>
                  <a:schemeClr val="bg2">
                    <a:lumMod val="25000"/>
                  </a:schemeClr>
                </a:solidFill>
                <a:effectLst/>
              </a:rPr>
              <a:t>, </a:t>
            </a:r>
            <a:r>
              <a:rPr lang="pt-BR" dirty="0" err="1">
                <a:solidFill>
                  <a:schemeClr val="bg2">
                    <a:lumMod val="25000"/>
                  </a:schemeClr>
                </a:solidFill>
                <a:effectLst/>
              </a:rPr>
              <a:t>ex</a:t>
            </a:r>
            <a:r>
              <a:rPr lang="pt-BR" dirty="0">
                <a:solidFill>
                  <a:schemeClr val="bg2">
                    <a:lumMod val="25000"/>
                  </a:schemeClr>
                </a:solidFill>
                <a:effectLst/>
              </a:rPr>
              <a:t> </a:t>
            </a:r>
            <a:r>
              <a:rPr lang="pt-BR" dirty="0" err="1">
                <a:solidFill>
                  <a:schemeClr val="bg2">
                    <a:lumMod val="25000"/>
                  </a:schemeClr>
                </a:solidFill>
                <a:effectLst/>
              </a:rPr>
              <a:t>dui</a:t>
            </a:r>
            <a:r>
              <a:rPr lang="pt-BR" dirty="0">
                <a:solidFill>
                  <a:schemeClr val="bg2">
                    <a:lumMod val="25000"/>
                  </a:schemeClr>
                </a:solidFill>
                <a:effectLst/>
              </a:rPr>
              <a:t> </a:t>
            </a:r>
            <a:r>
              <a:rPr lang="pt-BR" dirty="0" err="1">
                <a:solidFill>
                  <a:schemeClr val="bg2">
                    <a:lumMod val="25000"/>
                  </a:schemeClr>
                </a:solidFill>
                <a:effectLst/>
              </a:rPr>
              <a:t>facilisis</a:t>
            </a:r>
            <a:r>
              <a:rPr lang="pt-BR" dirty="0">
                <a:solidFill>
                  <a:schemeClr val="bg2">
                    <a:lumMod val="25000"/>
                  </a:schemeClr>
                </a:solidFill>
                <a:effectLst/>
              </a:rPr>
              <a:t> libero, </a:t>
            </a:r>
            <a:r>
              <a:rPr lang="pt-BR" dirty="0" err="1">
                <a:solidFill>
                  <a:schemeClr val="bg2">
                    <a:lumMod val="25000"/>
                  </a:schemeClr>
                </a:solidFill>
                <a:effectLst/>
              </a:rPr>
              <a:t>eget</a:t>
            </a:r>
            <a:r>
              <a:rPr lang="pt-BR" dirty="0">
                <a:solidFill>
                  <a:schemeClr val="bg2">
                    <a:lumMod val="25000"/>
                  </a:schemeClr>
                </a:solidFill>
                <a:effectLst/>
              </a:rPr>
              <a:t> </a:t>
            </a:r>
            <a:r>
              <a:rPr lang="pt-BR" dirty="0" err="1">
                <a:solidFill>
                  <a:schemeClr val="bg2">
                    <a:lumMod val="25000"/>
                  </a:schemeClr>
                </a:solidFill>
                <a:effectLst/>
              </a:rPr>
              <a:t>placerat</a:t>
            </a:r>
            <a:r>
              <a:rPr lang="pt-BR" dirty="0">
                <a:solidFill>
                  <a:schemeClr val="bg2">
                    <a:lumMod val="25000"/>
                  </a:schemeClr>
                </a:solidFill>
                <a:effectLst/>
              </a:rPr>
              <a:t> </a:t>
            </a:r>
            <a:r>
              <a:rPr lang="pt-BR" dirty="0" err="1">
                <a:solidFill>
                  <a:schemeClr val="bg2">
                    <a:lumMod val="25000"/>
                  </a:schemeClr>
                </a:solidFill>
                <a:effectLst/>
              </a:rPr>
              <a:t>quam</a:t>
            </a:r>
            <a:r>
              <a:rPr lang="pt-BR" dirty="0">
                <a:solidFill>
                  <a:schemeClr val="bg2">
                    <a:lumMod val="25000"/>
                  </a:schemeClr>
                </a:solidFill>
                <a:effectLst/>
              </a:rPr>
              <a:t> </a:t>
            </a:r>
            <a:r>
              <a:rPr lang="pt-BR" dirty="0" err="1">
                <a:solidFill>
                  <a:schemeClr val="bg2">
                    <a:lumMod val="25000"/>
                  </a:schemeClr>
                </a:solidFill>
                <a:effectLst/>
              </a:rPr>
              <a:t>purus</a:t>
            </a:r>
            <a:r>
              <a:rPr lang="pt-BR" dirty="0">
                <a:solidFill>
                  <a:schemeClr val="bg2">
                    <a:lumMod val="25000"/>
                  </a:schemeClr>
                </a:solidFill>
                <a:effectLst/>
              </a:rPr>
              <a:t> </a:t>
            </a:r>
            <a:r>
              <a:rPr lang="pt-BR" dirty="0" err="1">
                <a:solidFill>
                  <a:schemeClr val="bg2">
                    <a:lumMod val="25000"/>
                  </a:schemeClr>
                </a:solidFill>
                <a:effectLst/>
              </a:rPr>
              <a:t>pretium</a:t>
            </a:r>
            <a:r>
              <a:rPr lang="pt-BR" dirty="0">
                <a:solidFill>
                  <a:schemeClr val="bg2">
                    <a:lumMod val="25000"/>
                  </a:schemeClr>
                </a:solidFill>
                <a:effectLst/>
              </a:rPr>
              <a:t> </a:t>
            </a:r>
            <a:r>
              <a:rPr lang="pt-BR" dirty="0" err="1">
                <a:solidFill>
                  <a:schemeClr val="bg2">
                    <a:lumMod val="25000"/>
                  </a:schemeClr>
                </a:solidFill>
                <a:effectLst/>
              </a:rPr>
              <a:t>lectus.Ut</a:t>
            </a:r>
            <a:r>
              <a:rPr lang="pt-BR" dirty="0">
                <a:solidFill>
                  <a:schemeClr val="bg2">
                    <a:lumMod val="25000"/>
                  </a:schemeClr>
                </a:solidFill>
                <a:effectLst/>
              </a:rPr>
              <a:t> </a:t>
            </a:r>
            <a:r>
              <a:rPr lang="pt-BR" dirty="0" err="1">
                <a:solidFill>
                  <a:schemeClr val="bg2">
                    <a:lumMod val="25000"/>
                  </a:schemeClr>
                </a:solidFill>
                <a:effectLst/>
              </a:rPr>
              <a:t>molestie</a:t>
            </a:r>
            <a:r>
              <a:rPr lang="pt-BR" dirty="0">
                <a:solidFill>
                  <a:schemeClr val="bg2">
                    <a:lumMod val="25000"/>
                  </a:schemeClr>
                </a:solidFill>
                <a:effectLst/>
              </a:rPr>
              <a:t> magna urna, in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risus</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 </a:t>
            </a:r>
            <a:r>
              <a:rPr lang="pt-BR" dirty="0" err="1">
                <a:solidFill>
                  <a:schemeClr val="bg2">
                    <a:lumMod val="25000"/>
                  </a:schemeClr>
                </a:solidFill>
                <a:effectLst/>
              </a:rPr>
              <a:t>Vestibulum</a:t>
            </a:r>
            <a:r>
              <a:rPr lang="pt-BR" dirty="0">
                <a:solidFill>
                  <a:schemeClr val="bg2">
                    <a:lumMod val="25000"/>
                  </a:schemeClr>
                </a:solidFill>
                <a:effectLst/>
              </a:rPr>
              <a:t> </a:t>
            </a:r>
            <a:r>
              <a:rPr lang="pt-BR" dirty="0" err="1">
                <a:solidFill>
                  <a:schemeClr val="bg2">
                    <a:lumMod val="25000"/>
                  </a:schemeClr>
                </a:solidFill>
                <a:effectLst/>
              </a:rPr>
              <a:t>pretium</a:t>
            </a:r>
            <a:r>
              <a:rPr lang="pt-BR" dirty="0">
                <a:solidFill>
                  <a:schemeClr val="bg2">
                    <a:lumMod val="25000"/>
                  </a:schemeClr>
                </a:solidFill>
                <a:effectLst/>
              </a:rPr>
              <a:t>, ipsum </a:t>
            </a:r>
            <a:r>
              <a:rPr lang="pt-BR" dirty="0" err="1">
                <a:solidFill>
                  <a:schemeClr val="bg2">
                    <a:lumMod val="25000"/>
                  </a:schemeClr>
                </a:solidFill>
                <a:effectLst/>
              </a:rPr>
              <a:t>sed</a:t>
            </a:r>
            <a:r>
              <a:rPr lang="pt-BR" dirty="0">
                <a:solidFill>
                  <a:schemeClr val="bg2">
                    <a:lumMod val="25000"/>
                  </a:schemeClr>
                </a:solidFill>
                <a:effectLst/>
              </a:rPr>
              <a:t> </a:t>
            </a:r>
            <a:r>
              <a:rPr lang="pt-BR" dirty="0" err="1">
                <a:solidFill>
                  <a:schemeClr val="bg2">
                    <a:lumMod val="25000"/>
                  </a:schemeClr>
                </a:solidFill>
                <a:effectLst/>
              </a:rPr>
              <a:t>pretium</a:t>
            </a:r>
            <a:r>
              <a:rPr lang="pt-BR" dirty="0">
                <a:solidFill>
                  <a:schemeClr val="bg2">
                    <a:lumMod val="25000"/>
                  </a:schemeClr>
                </a:solidFill>
                <a:effectLst/>
              </a:rPr>
              <a:t> </a:t>
            </a:r>
            <a:r>
              <a:rPr lang="pt-BR" dirty="0" err="1">
                <a:solidFill>
                  <a:schemeClr val="bg2">
                    <a:lumMod val="25000"/>
                  </a:schemeClr>
                </a:solidFill>
                <a:effectLst/>
              </a:rPr>
              <a:t>ultricies</a:t>
            </a:r>
            <a:r>
              <a:rPr lang="pt-BR" dirty="0">
                <a:solidFill>
                  <a:schemeClr val="bg2">
                    <a:lumMod val="25000"/>
                  </a:schemeClr>
                </a:solidFill>
                <a:effectLst/>
              </a:rPr>
              <a:t>, </a:t>
            </a:r>
            <a:r>
              <a:rPr lang="pt-BR" dirty="0" err="1">
                <a:solidFill>
                  <a:schemeClr val="bg2">
                    <a:lumMod val="25000"/>
                  </a:schemeClr>
                </a:solidFill>
                <a:effectLst/>
              </a:rPr>
              <a:t>ex</a:t>
            </a:r>
            <a:r>
              <a:rPr lang="pt-BR" dirty="0">
                <a:solidFill>
                  <a:schemeClr val="bg2">
                    <a:lumMod val="25000"/>
                  </a:schemeClr>
                </a:solidFill>
                <a:effectLst/>
              </a:rPr>
              <a:t> </a:t>
            </a:r>
            <a:r>
              <a:rPr lang="pt-BR" dirty="0" err="1">
                <a:solidFill>
                  <a:schemeClr val="bg2">
                    <a:lumMod val="25000"/>
                  </a:schemeClr>
                </a:solidFill>
                <a:effectLst/>
              </a:rPr>
              <a:t>dui</a:t>
            </a:r>
            <a:r>
              <a:rPr lang="pt-BR" dirty="0">
                <a:solidFill>
                  <a:schemeClr val="bg2">
                    <a:lumMod val="25000"/>
                  </a:schemeClr>
                </a:solidFill>
                <a:effectLst/>
              </a:rPr>
              <a:t> </a:t>
            </a:r>
            <a:r>
              <a:rPr lang="pt-BR" dirty="0" err="1">
                <a:solidFill>
                  <a:schemeClr val="bg2">
                    <a:lumMod val="25000"/>
                  </a:schemeClr>
                </a:solidFill>
                <a:effectLst/>
              </a:rPr>
              <a:t>facilisis</a:t>
            </a:r>
            <a:r>
              <a:rPr lang="pt-BR" dirty="0">
                <a:solidFill>
                  <a:schemeClr val="bg2">
                    <a:lumMod val="25000"/>
                  </a:schemeClr>
                </a:solidFill>
                <a:effectLst/>
              </a:rPr>
              <a:t> libero, </a:t>
            </a:r>
            <a:r>
              <a:rPr lang="pt-BR" dirty="0" err="1">
                <a:solidFill>
                  <a:schemeClr val="bg2">
                    <a:lumMod val="25000"/>
                  </a:schemeClr>
                </a:solidFill>
                <a:effectLst/>
              </a:rPr>
              <a:t>eget</a:t>
            </a:r>
            <a:r>
              <a:rPr lang="pt-BR" dirty="0">
                <a:solidFill>
                  <a:schemeClr val="bg2">
                    <a:lumMod val="25000"/>
                  </a:schemeClr>
                </a:solidFill>
                <a:effectLst/>
              </a:rPr>
              <a:t> </a:t>
            </a:r>
            <a:r>
              <a:rPr lang="pt-BR" dirty="0" err="1">
                <a:solidFill>
                  <a:schemeClr val="bg2">
                    <a:lumMod val="25000"/>
                  </a:schemeClr>
                </a:solidFill>
                <a:effectLst/>
              </a:rPr>
              <a:t>placerat</a:t>
            </a:r>
            <a:r>
              <a:rPr lang="pt-BR" dirty="0">
                <a:solidFill>
                  <a:schemeClr val="bg2">
                    <a:lumMod val="25000"/>
                  </a:schemeClr>
                </a:solidFill>
                <a:effectLst/>
              </a:rPr>
              <a:t> </a:t>
            </a:r>
            <a:r>
              <a:rPr lang="pt-BR" dirty="0" err="1">
                <a:solidFill>
                  <a:schemeClr val="bg2">
                    <a:lumMod val="25000"/>
                  </a:schemeClr>
                </a:solidFill>
                <a:effectLst/>
              </a:rPr>
              <a:t>quam</a:t>
            </a:r>
            <a:r>
              <a:rPr lang="pt-BR" dirty="0">
                <a:solidFill>
                  <a:schemeClr val="bg2">
                    <a:lumMod val="25000"/>
                  </a:schemeClr>
                </a:solidFill>
                <a:effectLst/>
              </a:rPr>
              <a:t> </a:t>
            </a:r>
            <a:r>
              <a:rPr lang="pt-BR" dirty="0" err="1">
                <a:solidFill>
                  <a:schemeClr val="bg2">
                    <a:lumMod val="25000"/>
                  </a:schemeClr>
                </a:solidFill>
                <a:effectLst/>
              </a:rPr>
              <a:t>purus</a:t>
            </a:r>
            <a:r>
              <a:rPr lang="pt-BR" dirty="0">
                <a:solidFill>
                  <a:schemeClr val="bg2">
                    <a:lumMod val="25000"/>
                  </a:schemeClr>
                </a:solidFill>
                <a:effectLst/>
              </a:rPr>
              <a:t> </a:t>
            </a:r>
            <a:r>
              <a:rPr lang="pt-BR" dirty="0" err="1">
                <a:solidFill>
                  <a:schemeClr val="bg2">
                    <a:lumMod val="25000"/>
                  </a:schemeClr>
                </a:solidFill>
                <a:effectLst/>
              </a:rPr>
              <a:t>pretium</a:t>
            </a:r>
            <a:r>
              <a:rPr lang="pt-BR" dirty="0">
                <a:solidFill>
                  <a:schemeClr val="bg2">
                    <a:lumMod val="25000"/>
                  </a:schemeClr>
                </a:solidFill>
                <a:effectLst/>
              </a:rPr>
              <a:t> </a:t>
            </a:r>
            <a:r>
              <a:rPr lang="pt-BR" dirty="0" err="1">
                <a:solidFill>
                  <a:schemeClr val="bg2">
                    <a:lumMod val="25000"/>
                  </a:schemeClr>
                </a:solidFill>
                <a:effectLst/>
              </a:rPr>
              <a:t>lectus.Ut</a:t>
            </a:r>
            <a:r>
              <a:rPr lang="pt-BR" dirty="0">
                <a:solidFill>
                  <a:schemeClr val="bg2">
                    <a:lumMod val="25000"/>
                  </a:schemeClr>
                </a:solidFill>
                <a:effectLst/>
              </a:rPr>
              <a:t> </a:t>
            </a:r>
            <a:r>
              <a:rPr lang="pt-BR" dirty="0" err="1">
                <a:solidFill>
                  <a:schemeClr val="bg2">
                    <a:lumMod val="25000"/>
                  </a:schemeClr>
                </a:solidFill>
                <a:effectLst/>
              </a:rPr>
              <a:t>molestie</a:t>
            </a:r>
            <a:r>
              <a:rPr lang="pt-BR" dirty="0">
                <a:solidFill>
                  <a:schemeClr val="bg2">
                    <a:lumMod val="25000"/>
                  </a:schemeClr>
                </a:solidFill>
                <a:effectLst/>
              </a:rPr>
              <a:t> magna urna, in </a:t>
            </a:r>
            <a:r>
              <a:rPr lang="pt-BR" dirty="0" err="1">
                <a:solidFill>
                  <a:schemeClr val="bg2">
                    <a:lumMod val="25000"/>
                  </a:schemeClr>
                </a:solidFill>
                <a:effectLst/>
              </a:rPr>
              <a:t>rhoncus</a:t>
            </a:r>
            <a:r>
              <a:rPr lang="pt-BR" dirty="0">
                <a:solidFill>
                  <a:schemeClr val="bg2">
                    <a:lumMod val="25000"/>
                  </a:schemeClr>
                </a:solidFill>
                <a:effectLst/>
              </a:rPr>
              <a:t> </a:t>
            </a:r>
            <a:r>
              <a:rPr lang="pt-BR" dirty="0" err="1">
                <a:solidFill>
                  <a:schemeClr val="bg2">
                    <a:lumMod val="25000"/>
                  </a:schemeClr>
                </a:solidFill>
                <a:effectLst/>
              </a:rPr>
              <a:t>risus</a:t>
            </a:r>
            <a:r>
              <a:rPr lang="pt-BR" dirty="0">
                <a:solidFill>
                  <a:schemeClr val="bg2">
                    <a:lumMod val="25000"/>
                  </a:schemeClr>
                </a:solidFill>
                <a:effectLst/>
              </a:rPr>
              <a:t> </a:t>
            </a:r>
            <a:r>
              <a:rPr lang="pt-BR" dirty="0" err="1">
                <a:solidFill>
                  <a:schemeClr val="bg2">
                    <a:lumMod val="25000"/>
                  </a:schemeClr>
                </a:solidFill>
                <a:effectLst/>
              </a:rPr>
              <a:t>vestibulum</a:t>
            </a:r>
            <a:r>
              <a:rPr lang="pt-BR" dirty="0">
                <a:solidFill>
                  <a:schemeClr val="bg2">
                    <a:lumMod val="25000"/>
                  </a:schemeClr>
                </a:solidFill>
                <a:effectLst/>
              </a:rPr>
              <a:t> a. </a:t>
            </a:r>
            <a:endParaRPr lang="pt-BR" dirty="0">
              <a:solidFill>
                <a:schemeClr val="bg2">
                  <a:lumMod val="25000"/>
                </a:schemeClr>
              </a:solidFill>
            </a:endParaRPr>
          </a:p>
        </p:txBody>
      </p:sp>
      <p:cxnSp>
        <p:nvCxnSpPr>
          <p:cNvPr id="8" name="Conector reto 7">
            <a:extLst>
              <a:ext uri="{FF2B5EF4-FFF2-40B4-BE49-F238E27FC236}">
                <a16:creationId xmlns:a16="http://schemas.microsoft.com/office/drawing/2014/main" id="{5B887DAB-4A99-FD5F-5523-0FDF77A5C95C}"/>
              </a:ext>
            </a:extLst>
          </p:cNvPr>
          <p:cNvCxnSpPr>
            <a:cxnSpLocks/>
          </p:cNvCxnSpPr>
          <p:nvPr/>
        </p:nvCxnSpPr>
        <p:spPr>
          <a:xfrm>
            <a:off x="7660755" y="5961110"/>
            <a:ext cx="351207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0FDDA93F-92D5-9181-4A9A-324006F234F9}"/>
              </a:ext>
            </a:extLst>
          </p:cNvPr>
          <p:cNvSpPr txBox="1"/>
          <p:nvPr/>
        </p:nvSpPr>
        <p:spPr>
          <a:xfrm>
            <a:off x="7660755" y="5563753"/>
            <a:ext cx="2795614" cy="307777"/>
          </a:xfrm>
          <a:prstGeom prst="rect">
            <a:avLst/>
          </a:prstGeom>
          <a:noFill/>
        </p:spPr>
        <p:txBody>
          <a:bodyPr wrap="square">
            <a:spAutoFit/>
          </a:bodyPr>
          <a:lstStyle/>
          <a:p>
            <a:r>
              <a:rPr lang="pt-BR" sz="1400">
                <a:effectLst/>
              </a:rPr>
              <a:t>Legenda da imagem</a:t>
            </a:r>
            <a:endParaRPr lang="pt-BR" sz="1400"/>
          </a:p>
        </p:txBody>
      </p:sp>
      <p:grpSp>
        <p:nvGrpSpPr>
          <p:cNvPr id="5" name="Agrupar 4">
            <a:extLst>
              <a:ext uri="{FF2B5EF4-FFF2-40B4-BE49-F238E27FC236}">
                <a16:creationId xmlns:a16="http://schemas.microsoft.com/office/drawing/2014/main" id="{88E6D8E4-7386-A251-3BE1-C6A126C6E5BE}"/>
              </a:ext>
            </a:extLst>
          </p:cNvPr>
          <p:cNvGrpSpPr>
            <a:grpSpLocks noChangeAspect="1"/>
          </p:cNvGrpSpPr>
          <p:nvPr/>
        </p:nvGrpSpPr>
        <p:grpSpPr>
          <a:xfrm>
            <a:off x="7660755" y="790321"/>
            <a:ext cx="3526520" cy="4680000"/>
            <a:chOff x="1324499" y="2094351"/>
            <a:chExt cx="1909442" cy="2094207"/>
          </a:xfrm>
        </p:grpSpPr>
        <p:sp>
          <p:nvSpPr>
            <p:cNvPr id="6" name="Retângulo 5">
              <a:extLst>
                <a:ext uri="{FF2B5EF4-FFF2-40B4-BE49-F238E27FC236}">
                  <a16:creationId xmlns:a16="http://schemas.microsoft.com/office/drawing/2014/main" id="{A9A3516C-F2EB-4C98-8E8F-6D1447EFC8C2}"/>
                </a:ext>
              </a:extLst>
            </p:cNvPr>
            <p:cNvSpPr/>
            <p:nvPr/>
          </p:nvSpPr>
          <p:spPr>
            <a:xfrm>
              <a:off x="1326314" y="2094351"/>
              <a:ext cx="1899803" cy="207543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3569513-CE8B-4907-AEC2-295A0A4D987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324499" y="2094351"/>
              <a:ext cx="1909442" cy="2094207"/>
            </a:xfrm>
            <a:prstGeom prst="rect">
              <a:avLst/>
            </a:prstGeom>
          </p:spPr>
        </p:pic>
      </p:grpSp>
      <p:grpSp>
        <p:nvGrpSpPr>
          <p:cNvPr id="25" name="Agrupar 24">
            <a:extLst>
              <a:ext uri="{FF2B5EF4-FFF2-40B4-BE49-F238E27FC236}">
                <a16:creationId xmlns:a16="http://schemas.microsoft.com/office/drawing/2014/main" id="{781DF5C3-94A2-76FC-8748-5419D6799CCD}"/>
              </a:ext>
            </a:extLst>
          </p:cNvPr>
          <p:cNvGrpSpPr/>
          <p:nvPr/>
        </p:nvGrpSpPr>
        <p:grpSpPr>
          <a:xfrm>
            <a:off x="12639639" y="2059216"/>
            <a:ext cx="3543790" cy="2607141"/>
            <a:chOff x="12639639" y="382816"/>
            <a:chExt cx="3543790" cy="2607141"/>
          </a:xfrm>
        </p:grpSpPr>
        <p:sp>
          <p:nvSpPr>
            <p:cNvPr id="26" name="Balão de Fala: Retângulo 25">
              <a:extLst>
                <a:ext uri="{FF2B5EF4-FFF2-40B4-BE49-F238E27FC236}">
                  <a16:creationId xmlns:a16="http://schemas.microsoft.com/office/drawing/2014/main" id="{2E3C0289-FAF8-9207-A30B-6D26E71603A8}"/>
                </a:ext>
              </a:extLst>
            </p:cNvPr>
            <p:cNvSpPr/>
            <p:nvPr/>
          </p:nvSpPr>
          <p:spPr>
            <a:xfrm rot="5400000">
              <a:off x="13107963" y="-85508"/>
              <a:ext cx="2607141"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7" name="CaixaDeTexto 26">
              <a:extLst>
                <a:ext uri="{FF2B5EF4-FFF2-40B4-BE49-F238E27FC236}">
                  <a16:creationId xmlns:a16="http://schemas.microsoft.com/office/drawing/2014/main" id="{6290431F-CF90-D34B-3574-2E627F018BAE}"/>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8" name="Agrupar 27">
            <a:extLst>
              <a:ext uri="{FF2B5EF4-FFF2-40B4-BE49-F238E27FC236}">
                <a16:creationId xmlns:a16="http://schemas.microsoft.com/office/drawing/2014/main" id="{9C00DD54-5E6B-5459-4B2B-364B2697DC92}"/>
              </a:ext>
            </a:extLst>
          </p:cNvPr>
          <p:cNvGrpSpPr/>
          <p:nvPr/>
        </p:nvGrpSpPr>
        <p:grpSpPr>
          <a:xfrm>
            <a:off x="12639638" y="539973"/>
            <a:ext cx="3543790" cy="1373961"/>
            <a:chOff x="12639639" y="382815"/>
            <a:chExt cx="3543790" cy="1373961"/>
          </a:xfrm>
        </p:grpSpPr>
        <p:sp>
          <p:nvSpPr>
            <p:cNvPr id="29" name="Balão de Fala: Retângulo 28">
              <a:extLst>
                <a:ext uri="{FF2B5EF4-FFF2-40B4-BE49-F238E27FC236}">
                  <a16:creationId xmlns:a16="http://schemas.microsoft.com/office/drawing/2014/main" id="{2B2CEDA0-BAE3-FB87-2BE5-5E116A1C495F}"/>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3CC8AE1D-25A3-2B38-E222-442E169C3EAE}"/>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a:solidFill>
                    <a:srgbClr val="4A5E85"/>
                  </a:solidFill>
                </a:rPr>
                <a:t>Texto-imagem retrato com legenda</a:t>
              </a:r>
            </a:p>
          </p:txBody>
        </p:sp>
      </p:grpSp>
    </p:spTree>
    <p:extLst>
      <p:ext uri="{BB962C8B-B14F-4D97-AF65-F5344CB8AC3E}">
        <p14:creationId xmlns:p14="http://schemas.microsoft.com/office/powerpoint/2010/main" val="26800565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Agrupar 30">
            <a:extLst>
              <a:ext uri="{FF2B5EF4-FFF2-40B4-BE49-F238E27FC236}">
                <a16:creationId xmlns:a16="http://schemas.microsoft.com/office/drawing/2014/main" id="{21FF862F-44B4-8615-3CDA-09996AEEAFA5}"/>
              </a:ext>
            </a:extLst>
          </p:cNvPr>
          <p:cNvGrpSpPr/>
          <p:nvPr/>
        </p:nvGrpSpPr>
        <p:grpSpPr>
          <a:xfrm>
            <a:off x="12639639" y="2059218"/>
            <a:ext cx="3543790" cy="2884848"/>
            <a:chOff x="12639639" y="382818"/>
            <a:chExt cx="3543790" cy="2884848"/>
          </a:xfrm>
        </p:grpSpPr>
        <p:sp>
          <p:nvSpPr>
            <p:cNvPr id="32" name="Balão de Fala: Retângulo 31">
              <a:extLst>
                <a:ext uri="{FF2B5EF4-FFF2-40B4-BE49-F238E27FC236}">
                  <a16:creationId xmlns:a16="http://schemas.microsoft.com/office/drawing/2014/main" id="{00F637A0-6528-64A2-95D9-A9124B8E326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3" name="CaixaDeTexto 32">
              <a:extLst>
                <a:ext uri="{FF2B5EF4-FFF2-40B4-BE49-F238E27FC236}">
                  <a16:creationId xmlns:a16="http://schemas.microsoft.com/office/drawing/2014/main" id="{878DF70F-1EE2-A816-9BDB-05F9E824AD17}"/>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34" name="Agrupar 33">
            <a:extLst>
              <a:ext uri="{FF2B5EF4-FFF2-40B4-BE49-F238E27FC236}">
                <a16:creationId xmlns:a16="http://schemas.microsoft.com/office/drawing/2014/main" id="{7EA81109-C905-C201-BFB9-0BC5E8317BE3}"/>
              </a:ext>
            </a:extLst>
          </p:cNvPr>
          <p:cNvGrpSpPr/>
          <p:nvPr/>
        </p:nvGrpSpPr>
        <p:grpSpPr>
          <a:xfrm>
            <a:off x="12639638" y="539973"/>
            <a:ext cx="3543790" cy="1373961"/>
            <a:chOff x="12639639" y="382815"/>
            <a:chExt cx="3543790" cy="1373961"/>
          </a:xfrm>
        </p:grpSpPr>
        <p:sp>
          <p:nvSpPr>
            <p:cNvPr id="35" name="Balão de Fala: Retângulo 34">
              <a:extLst>
                <a:ext uri="{FF2B5EF4-FFF2-40B4-BE49-F238E27FC236}">
                  <a16:creationId xmlns:a16="http://schemas.microsoft.com/office/drawing/2014/main" id="{FAA927E1-8F2E-6B4F-2311-5E8313C5F63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6" name="CaixaDeTexto 35">
              <a:extLst>
                <a:ext uri="{FF2B5EF4-FFF2-40B4-BE49-F238E27FC236}">
                  <a16:creationId xmlns:a16="http://schemas.microsoft.com/office/drawing/2014/main" id="{52745E93-6DDC-A044-3972-E8AE4EA2FBE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 + texto + imagem). </a:t>
              </a:r>
            </a:p>
          </p:txBody>
        </p:sp>
      </p:grpSp>
      <p:grpSp>
        <p:nvGrpSpPr>
          <p:cNvPr id="48" name="Agrupar 47">
            <a:extLst>
              <a:ext uri="{FF2B5EF4-FFF2-40B4-BE49-F238E27FC236}">
                <a16:creationId xmlns:a16="http://schemas.microsoft.com/office/drawing/2014/main" id="{8AF3DEFD-DA33-AAA3-A81E-EF75F9159A21}"/>
              </a:ext>
            </a:extLst>
          </p:cNvPr>
          <p:cNvGrpSpPr/>
          <p:nvPr/>
        </p:nvGrpSpPr>
        <p:grpSpPr>
          <a:xfrm>
            <a:off x="357164" y="600783"/>
            <a:ext cx="10815660" cy="2958211"/>
            <a:chOff x="357164" y="600783"/>
            <a:chExt cx="10815660" cy="2958211"/>
          </a:xfrm>
        </p:grpSpPr>
        <p:grpSp>
          <p:nvGrpSpPr>
            <p:cNvPr id="47" name="Agrupar 46">
              <a:extLst>
                <a:ext uri="{FF2B5EF4-FFF2-40B4-BE49-F238E27FC236}">
                  <a16:creationId xmlns:a16="http://schemas.microsoft.com/office/drawing/2014/main" id="{6149B483-616B-EB50-22D3-4C49D457BB46}"/>
                </a:ext>
              </a:extLst>
            </p:cNvPr>
            <p:cNvGrpSpPr/>
            <p:nvPr/>
          </p:nvGrpSpPr>
          <p:grpSpPr>
            <a:xfrm>
              <a:off x="357164" y="835955"/>
              <a:ext cx="454941" cy="2723039"/>
              <a:chOff x="357164" y="835955"/>
              <a:chExt cx="454941" cy="2723039"/>
            </a:xfrm>
          </p:grpSpPr>
          <p:sp>
            <p:nvSpPr>
              <p:cNvPr id="30" name="Elipse 29">
                <a:extLst>
                  <a:ext uri="{FF2B5EF4-FFF2-40B4-BE49-F238E27FC236}">
                    <a16:creationId xmlns:a16="http://schemas.microsoft.com/office/drawing/2014/main" id="{1C6AA1F5-BC9D-9850-FD4D-AF92C3964D92}"/>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8" name="Conector reto 37">
                <a:extLst>
                  <a:ext uri="{FF2B5EF4-FFF2-40B4-BE49-F238E27FC236}">
                    <a16:creationId xmlns:a16="http://schemas.microsoft.com/office/drawing/2014/main" id="{A68CE512-18D9-0200-C091-A8E5D7B5B2B5}"/>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Seta: para a Direita 39">
                <a:extLst>
                  <a:ext uri="{FF2B5EF4-FFF2-40B4-BE49-F238E27FC236}">
                    <a16:creationId xmlns:a16="http://schemas.microsoft.com/office/drawing/2014/main" id="{5FFE07C2-BC76-D776-79D4-DE8F8DCC054C}"/>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1" name="Retângulo: Cantos Arredondados 40">
              <a:extLst>
                <a:ext uri="{FF2B5EF4-FFF2-40B4-BE49-F238E27FC236}">
                  <a16:creationId xmlns:a16="http://schemas.microsoft.com/office/drawing/2014/main" id="{17F3949E-1565-A9DC-9592-578AC5C6CA5C}"/>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2" name="CaixaDeTexto 41">
              <a:extLst>
                <a:ext uri="{FF2B5EF4-FFF2-40B4-BE49-F238E27FC236}">
                  <a16:creationId xmlns:a16="http://schemas.microsoft.com/office/drawing/2014/main" id="{29A240DC-F7E0-F5B3-811C-62FF23A6781A}"/>
                </a:ext>
              </a:extLst>
            </p:cNvPr>
            <p:cNvSpPr txBox="1"/>
            <p:nvPr/>
          </p:nvSpPr>
          <p:spPr>
            <a:xfrm>
              <a:off x="1232462" y="1884114"/>
              <a:ext cx="6916176"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43" name="CaixaDeTexto 42">
              <a:extLst>
                <a:ext uri="{FF2B5EF4-FFF2-40B4-BE49-F238E27FC236}">
                  <a16:creationId xmlns:a16="http://schemas.microsoft.com/office/drawing/2014/main" id="{CDB1F291-8935-EF69-D7C2-598CFC528611}"/>
                </a:ext>
              </a:extLst>
            </p:cNvPr>
            <p:cNvSpPr txBox="1"/>
            <p:nvPr/>
          </p:nvSpPr>
          <p:spPr>
            <a:xfrm>
              <a:off x="1232462" y="915059"/>
              <a:ext cx="6916176" cy="400110"/>
            </a:xfrm>
            <a:prstGeom prst="rect">
              <a:avLst/>
            </a:prstGeom>
            <a:noFill/>
          </p:spPr>
          <p:txBody>
            <a:bodyPr wrap="square">
              <a:spAutoFit/>
            </a:bodyPr>
            <a:lstStyle/>
            <a:p>
              <a:r>
                <a:rPr lang="pt-BR" sz="2000" b="1">
                  <a:effectLst/>
                </a:rPr>
                <a:t>Título do card </a:t>
              </a:r>
              <a:r>
                <a:rPr lang="pt-BR" sz="2000" b="1" err="1">
                  <a:effectLst/>
                </a:rPr>
                <a:t>lorem</a:t>
              </a:r>
              <a:r>
                <a:rPr lang="pt-BR" sz="2000" b="1">
                  <a:effectLst/>
                </a:rPr>
                <a:t> ipsum</a:t>
              </a:r>
              <a:endParaRPr lang="pt-BR" sz="2000" b="1"/>
            </a:p>
          </p:txBody>
        </p:sp>
        <p:sp>
          <p:nvSpPr>
            <p:cNvPr id="44" name="CaixaDeTexto 43">
              <a:extLst>
                <a:ext uri="{FF2B5EF4-FFF2-40B4-BE49-F238E27FC236}">
                  <a16:creationId xmlns:a16="http://schemas.microsoft.com/office/drawing/2014/main" id="{51FCE48E-FCCD-1A72-0DF9-6570F4ABF348}"/>
                </a:ext>
              </a:extLst>
            </p:cNvPr>
            <p:cNvSpPr txBox="1"/>
            <p:nvPr/>
          </p:nvSpPr>
          <p:spPr>
            <a:xfrm>
              <a:off x="1232462" y="1414974"/>
              <a:ext cx="6916176" cy="369332"/>
            </a:xfrm>
            <a:prstGeom prst="rect">
              <a:avLst/>
            </a:prstGeom>
            <a:noFill/>
          </p:spPr>
          <p:txBody>
            <a:bodyPr wrap="square">
              <a:spAutoFit/>
            </a:bodyPr>
            <a:lstStyle/>
            <a:p>
              <a:r>
                <a:rPr lang="pt-BR" b="1">
                  <a:effectLst/>
                </a:rPr>
                <a:t>Subtítulo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pic>
          <p:nvPicPr>
            <p:cNvPr id="46" name="Imagem 45">
              <a:extLst>
                <a:ext uri="{FF2B5EF4-FFF2-40B4-BE49-F238E27FC236}">
                  <a16:creationId xmlns:a16="http://schemas.microsoft.com/office/drawing/2014/main" id="{BFE5780A-E2A0-26AD-F2FC-1A67F82B66C3}"/>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31174892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954107"/>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 + imagem).</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6916176" cy="1754326"/>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6916176" cy="400110"/>
            </a:xfrm>
            <a:prstGeom prst="rect">
              <a:avLst/>
            </a:prstGeom>
            <a:noFill/>
          </p:spPr>
          <p:txBody>
            <a:bodyPr wrap="square">
              <a:spAutoFit/>
            </a:bodyPr>
            <a:lstStyle/>
            <a:p>
              <a:r>
                <a:rPr lang="pt-BR" sz="2000" b="1">
                  <a:effectLst/>
                </a:rPr>
                <a:t>Título do card </a:t>
              </a:r>
              <a:r>
                <a:rPr lang="pt-BR" sz="2000" b="1" err="1">
                  <a:effectLst/>
                </a:rPr>
                <a:t>lorem</a:t>
              </a:r>
              <a:r>
                <a:rPr lang="pt-BR" sz="2000" b="1">
                  <a:effectLst/>
                </a:rPr>
                <a:t> ipsum</a:t>
              </a:r>
              <a:endParaRPr lang="pt-BR" sz="2000" b="1"/>
            </a:p>
          </p:txBody>
        </p:sp>
        <p:pic>
          <p:nvPicPr>
            <p:cNvPr id="35" name="Imagem 34">
              <a:extLst>
                <a:ext uri="{FF2B5EF4-FFF2-40B4-BE49-F238E27FC236}">
                  <a16:creationId xmlns:a16="http://schemas.microsoft.com/office/drawing/2014/main" id="{27A0D44E-D65B-CA87-6A6F-2FA7D9032D86}"/>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2668411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B8564B7-4B48-DA15-BDD2-7653F1EC9468}"/>
              </a:ext>
            </a:extLst>
          </p:cNvPr>
          <p:cNvSpPr>
            <a:spLocks noGrp="1"/>
          </p:cNvSpPr>
          <p:nvPr>
            <p:ph type="body" sz="quarter" idx="10"/>
          </p:nvPr>
        </p:nvSpPr>
        <p:spPr/>
        <p:txBody>
          <a:bodyPr/>
          <a:lstStyle/>
          <a:p>
            <a:r>
              <a:rPr lang="pt-BR" dirty="0"/>
              <a:t>Switch</a:t>
            </a:r>
          </a:p>
        </p:txBody>
      </p:sp>
      <p:sp>
        <p:nvSpPr>
          <p:cNvPr id="3" name="CaixaDeTexto 2">
            <a:extLst>
              <a:ext uri="{FF2B5EF4-FFF2-40B4-BE49-F238E27FC236}">
                <a16:creationId xmlns:a16="http://schemas.microsoft.com/office/drawing/2014/main" id="{CADE7B3D-3B6D-15D0-9E13-0588B2AFAF88}"/>
              </a:ext>
            </a:extLst>
          </p:cNvPr>
          <p:cNvSpPr txBox="1"/>
          <p:nvPr/>
        </p:nvSpPr>
        <p:spPr>
          <a:xfrm>
            <a:off x="1016488" y="1515828"/>
            <a:ext cx="10153650" cy="646331"/>
          </a:xfrm>
          <a:prstGeom prst="rect">
            <a:avLst/>
          </a:prstGeom>
          <a:noFill/>
        </p:spPr>
        <p:txBody>
          <a:bodyPr wrap="square">
            <a:spAutoFit/>
          </a:bodyPr>
          <a:lstStyle/>
          <a:p>
            <a:r>
              <a:rPr lang="pt-BR" b="1" dirty="0">
                <a:solidFill>
                  <a:schemeClr val="bg2">
                    <a:lumMod val="25000"/>
                  </a:schemeClr>
                </a:solidFill>
              </a:rPr>
              <a:t>Camada 2 do modelo OSI</a:t>
            </a:r>
            <a:r>
              <a:rPr lang="pt-BR" dirty="0">
                <a:solidFill>
                  <a:schemeClr val="bg2">
                    <a:lumMod val="25000"/>
                  </a:schemeClr>
                </a:solidFill>
              </a:rPr>
              <a:t>, ou seja, </a:t>
            </a:r>
            <a:r>
              <a:rPr lang="pt-BR" b="1" dirty="0">
                <a:solidFill>
                  <a:schemeClr val="bg2">
                    <a:lumMod val="25000"/>
                  </a:schemeClr>
                </a:solidFill>
              </a:rPr>
              <a:t>camada de enlace de dados</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p:txBody>
      </p:sp>
      <p:pic>
        <p:nvPicPr>
          <p:cNvPr id="4" name="Imagem 3">
            <a:extLst>
              <a:ext uri="{FF2B5EF4-FFF2-40B4-BE49-F238E27FC236}">
                <a16:creationId xmlns:a16="http://schemas.microsoft.com/office/drawing/2014/main" id="{8DE94BD9-B3DF-8B46-F552-E39E8CB94AF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778582" y="2014285"/>
            <a:ext cx="6634837" cy="3724820"/>
          </a:xfrm>
          <a:prstGeom prst="rect">
            <a:avLst/>
          </a:prstGeom>
        </p:spPr>
      </p:pic>
      <p:grpSp>
        <p:nvGrpSpPr>
          <p:cNvPr id="5" name="Agrupar 4">
            <a:extLst>
              <a:ext uri="{FF2B5EF4-FFF2-40B4-BE49-F238E27FC236}">
                <a16:creationId xmlns:a16="http://schemas.microsoft.com/office/drawing/2014/main" id="{2D113BF1-8F8B-022C-7B70-29616FEEFF03}"/>
              </a:ext>
            </a:extLst>
          </p:cNvPr>
          <p:cNvGrpSpPr/>
          <p:nvPr/>
        </p:nvGrpSpPr>
        <p:grpSpPr>
          <a:xfrm>
            <a:off x="2686618" y="5934681"/>
            <a:ext cx="6813390" cy="339119"/>
            <a:chOff x="1800171" y="4205848"/>
            <a:chExt cx="7344890" cy="401077"/>
          </a:xfrm>
        </p:grpSpPr>
        <p:cxnSp>
          <p:nvCxnSpPr>
            <p:cNvPr id="6" name="Conector reto 5">
              <a:extLst>
                <a:ext uri="{FF2B5EF4-FFF2-40B4-BE49-F238E27FC236}">
                  <a16:creationId xmlns:a16="http://schemas.microsoft.com/office/drawing/2014/main" id="{789560EC-27F0-7372-E250-593102B87C8B}"/>
                </a:ext>
              </a:extLst>
            </p:cNvPr>
            <p:cNvCxnSpPr>
              <a:cxnSpLocks/>
            </p:cNvCxnSpPr>
            <p:nvPr/>
          </p:nvCxnSpPr>
          <p:spPr>
            <a:xfrm>
              <a:off x="1825572" y="4606925"/>
              <a:ext cx="731948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9AC9C943-DE27-DFCE-EC3B-13C06000B719}"/>
                </a:ext>
              </a:extLst>
            </p:cNvPr>
            <p:cNvSpPr txBox="1"/>
            <p:nvPr/>
          </p:nvSpPr>
          <p:spPr>
            <a:xfrm>
              <a:off x="1800171" y="4205848"/>
              <a:ext cx="4387698" cy="364009"/>
            </a:xfrm>
            <a:prstGeom prst="rect">
              <a:avLst/>
            </a:prstGeom>
            <a:noFill/>
          </p:spPr>
          <p:txBody>
            <a:bodyPr wrap="square">
              <a:spAutoFit/>
            </a:bodyPr>
            <a:lstStyle/>
            <a:p>
              <a:r>
                <a:rPr lang="pt-BR" sz="1400" dirty="0">
                  <a:effectLst/>
                </a:rPr>
                <a:t>Switch elemento da camada de Enlace de Dados.</a:t>
              </a:r>
              <a:endParaRPr lang="pt-BR" sz="1400" dirty="0"/>
            </a:p>
          </p:txBody>
        </p:sp>
      </p:grpSp>
    </p:spTree>
    <p:extLst>
      <p:ext uri="{BB962C8B-B14F-4D97-AF65-F5344CB8AC3E}">
        <p14:creationId xmlns:p14="http://schemas.microsoft.com/office/powerpoint/2010/main" val="72155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(texto + imagem).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958211"/>
            <a:chOff x="357164" y="600783"/>
            <a:chExt cx="10815660" cy="2958211"/>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723039"/>
              <a:chOff x="357164" y="835955"/>
              <a:chExt cx="454941" cy="2723039"/>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6916176" cy="2031325"/>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pic>
          <p:nvPicPr>
            <p:cNvPr id="21" name="Imagem 20">
              <a:extLst>
                <a:ext uri="{FF2B5EF4-FFF2-40B4-BE49-F238E27FC236}">
                  <a16:creationId xmlns:a16="http://schemas.microsoft.com/office/drawing/2014/main" id="{BCD76D97-8856-37BF-D842-9956A38E94C8}"/>
                </a:ext>
              </a:extLst>
            </p:cNvPr>
            <p:cNvPicPr>
              <a:picLocks noChangeAspect="1"/>
            </p:cNvPicPr>
            <p:nvPr/>
          </p:nvPicPr>
          <p:blipFill>
            <a:blip r:embed="rId2"/>
            <a:stretch>
              <a:fillRect/>
            </a:stretch>
          </p:blipFill>
          <p:spPr>
            <a:xfrm>
              <a:off x="8547100" y="760543"/>
              <a:ext cx="2440964" cy="2463158"/>
            </a:xfrm>
            <a:prstGeom prst="rect">
              <a:avLst/>
            </a:prstGeom>
          </p:spPr>
        </p:pic>
      </p:grpSp>
    </p:spTree>
    <p:extLst>
      <p:ext uri="{BB962C8B-B14F-4D97-AF65-F5344CB8AC3E}">
        <p14:creationId xmlns:p14="http://schemas.microsoft.com/office/powerpoint/2010/main" val="9661757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33A65786-BD71-7961-F8C2-F41386969079}"/>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80C807B2-B12C-28AD-700A-74969705AC2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64E8B152-852B-E3F2-A5A7-33C96C1E922A}"/>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título)</a:t>
              </a:r>
            </a:p>
          </p:txBody>
        </p:sp>
      </p:grpSp>
      <p:grpSp>
        <p:nvGrpSpPr>
          <p:cNvPr id="16" name="Agrupar 15">
            <a:extLst>
              <a:ext uri="{FF2B5EF4-FFF2-40B4-BE49-F238E27FC236}">
                <a16:creationId xmlns:a16="http://schemas.microsoft.com/office/drawing/2014/main" id="{1D68491D-0F76-7EC7-A18C-B603633F8BCB}"/>
              </a:ext>
            </a:extLst>
          </p:cNvPr>
          <p:cNvGrpSpPr/>
          <p:nvPr/>
        </p:nvGrpSpPr>
        <p:grpSpPr>
          <a:xfrm>
            <a:off x="12639639" y="2059218"/>
            <a:ext cx="3543790" cy="1985840"/>
            <a:chOff x="12639639" y="382818"/>
            <a:chExt cx="3543790" cy="1985840"/>
          </a:xfrm>
        </p:grpSpPr>
        <p:sp>
          <p:nvSpPr>
            <p:cNvPr id="23" name="Balão de Fala: Retângulo 22">
              <a:extLst>
                <a:ext uri="{FF2B5EF4-FFF2-40B4-BE49-F238E27FC236}">
                  <a16:creationId xmlns:a16="http://schemas.microsoft.com/office/drawing/2014/main" id="{3A2157EC-C852-036F-2380-BBCD1FF251D8}"/>
                </a:ext>
              </a:extLst>
            </p:cNvPr>
            <p:cNvSpPr/>
            <p:nvPr/>
          </p:nvSpPr>
          <p:spPr>
            <a:xfrm rot="5400000">
              <a:off x="13418614" y="-396157"/>
              <a:ext cx="1985840"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0" name="CaixaDeTexto 29">
              <a:extLst>
                <a:ext uri="{FF2B5EF4-FFF2-40B4-BE49-F238E27FC236}">
                  <a16:creationId xmlns:a16="http://schemas.microsoft.com/office/drawing/2014/main" id="{966FE4F4-B494-C8B5-6132-B5CCA4F89861}"/>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54" name="Agrupar 53">
            <a:extLst>
              <a:ext uri="{FF2B5EF4-FFF2-40B4-BE49-F238E27FC236}">
                <a16:creationId xmlns:a16="http://schemas.microsoft.com/office/drawing/2014/main" id="{D197A3B1-A6CF-EE3A-C6AF-DCB384F4B12C}"/>
              </a:ext>
            </a:extLst>
          </p:cNvPr>
          <p:cNvGrpSpPr/>
          <p:nvPr/>
        </p:nvGrpSpPr>
        <p:grpSpPr>
          <a:xfrm>
            <a:off x="357164" y="600783"/>
            <a:ext cx="10815660" cy="1712205"/>
            <a:chOff x="357164" y="600783"/>
            <a:chExt cx="10815660" cy="1712205"/>
          </a:xfrm>
        </p:grpSpPr>
        <p:grpSp>
          <p:nvGrpSpPr>
            <p:cNvPr id="55" name="Agrupar 54">
              <a:extLst>
                <a:ext uri="{FF2B5EF4-FFF2-40B4-BE49-F238E27FC236}">
                  <a16:creationId xmlns:a16="http://schemas.microsoft.com/office/drawing/2014/main" id="{CD7C5CB0-EC43-B397-1A7A-17EE2DB602DE}"/>
                </a:ext>
              </a:extLst>
            </p:cNvPr>
            <p:cNvGrpSpPr/>
            <p:nvPr/>
          </p:nvGrpSpPr>
          <p:grpSpPr>
            <a:xfrm>
              <a:off x="357164" y="835955"/>
              <a:ext cx="454941" cy="1477033"/>
              <a:chOff x="357164" y="835955"/>
              <a:chExt cx="454941" cy="1477033"/>
            </a:xfrm>
          </p:grpSpPr>
          <p:sp>
            <p:nvSpPr>
              <p:cNvPr id="61" name="Elipse 60">
                <a:extLst>
                  <a:ext uri="{FF2B5EF4-FFF2-40B4-BE49-F238E27FC236}">
                    <a16:creationId xmlns:a16="http://schemas.microsoft.com/office/drawing/2014/main" id="{A54DF705-0965-CC65-FCE7-68251B44C9E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2" name="Conector reto 61">
                <a:extLst>
                  <a:ext uri="{FF2B5EF4-FFF2-40B4-BE49-F238E27FC236}">
                    <a16:creationId xmlns:a16="http://schemas.microsoft.com/office/drawing/2014/main" id="{FD64DBED-129E-BF40-405B-AF593A62CE2D}"/>
                  </a:ext>
                </a:extLst>
              </p:cNvPr>
              <p:cNvCxnSpPr>
                <a:cxnSpLocks/>
              </p:cNvCxnSpPr>
              <p:nvPr/>
            </p:nvCxnSpPr>
            <p:spPr>
              <a:xfrm>
                <a:off x="575288" y="1290896"/>
                <a:ext cx="0" cy="102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Seta: para a Direita 62">
                <a:extLst>
                  <a:ext uri="{FF2B5EF4-FFF2-40B4-BE49-F238E27FC236}">
                    <a16:creationId xmlns:a16="http://schemas.microsoft.com/office/drawing/2014/main" id="{305E466F-84C7-2B77-B5DA-CC2C5F04D5B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6" name="Retângulo: Cantos Arredondados 55">
              <a:extLst>
                <a:ext uri="{FF2B5EF4-FFF2-40B4-BE49-F238E27FC236}">
                  <a16:creationId xmlns:a16="http://schemas.microsoft.com/office/drawing/2014/main" id="{03647C74-AEBC-8CCD-63B7-5CF4BE22E075}"/>
                </a:ext>
              </a:extLst>
            </p:cNvPr>
            <p:cNvSpPr/>
            <p:nvPr/>
          </p:nvSpPr>
          <p:spPr>
            <a:xfrm>
              <a:off x="1041399" y="600783"/>
              <a:ext cx="10131425" cy="11137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8" name="CaixaDeTexto 57">
              <a:extLst>
                <a:ext uri="{FF2B5EF4-FFF2-40B4-BE49-F238E27FC236}">
                  <a16:creationId xmlns:a16="http://schemas.microsoft.com/office/drawing/2014/main" id="{E5AA4366-F151-D4D3-7DCD-2FB24E947BF7}"/>
                </a:ext>
              </a:extLst>
            </p:cNvPr>
            <p:cNvSpPr txBox="1"/>
            <p:nvPr/>
          </p:nvSpPr>
          <p:spPr>
            <a:xfrm>
              <a:off x="1232462" y="915059"/>
              <a:ext cx="6916176" cy="400110"/>
            </a:xfrm>
            <a:prstGeom prst="rect">
              <a:avLst/>
            </a:prstGeom>
            <a:noFill/>
          </p:spPr>
          <p:txBody>
            <a:bodyPr wrap="square">
              <a:spAutoFit/>
            </a:bodyPr>
            <a:lstStyle/>
            <a:p>
              <a:r>
                <a:rPr lang="pt-BR" sz="2000" b="1">
                  <a:effectLst/>
                </a:rPr>
                <a:t>Título do card </a:t>
              </a:r>
              <a:r>
                <a:rPr lang="pt-BR" sz="2000" b="1" err="1">
                  <a:effectLst/>
                </a:rPr>
                <a:t>lorem</a:t>
              </a:r>
              <a:r>
                <a:rPr lang="pt-BR" sz="2000" b="1">
                  <a:effectLst/>
                </a:rPr>
                <a:t> ipsum</a:t>
              </a:r>
              <a:endParaRPr lang="pt-BR" sz="2000" b="1"/>
            </a:p>
          </p:txBody>
        </p:sp>
      </p:grpSp>
    </p:spTree>
    <p:extLst>
      <p:ext uri="{BB962C8B-B14F-4D97-AF65-F5344CB8AC3E}">
        <p14:creationId xmlns:p14="http://schemas.microsoft.com/office/powerpoint/2010/main" val="26543565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D5DE6B83-7DB5-35EE-BE9D-8560E9200FE0}"/>
              </a:ext>
            </a:extLst>
          </p:cNvPr>
          <p:cNvGrpSpPr/>
          <p:nvPr/>
        </p:nvGrpSpPr>
        <p:grpSpPr>
          <a:xfrm>
            <a:off x="12639638" y="539973"/>
            <a:ext cx="3543790" cy="1373961"/>
            <a:chOff x="12639639" y="382815"/>
            <a:chExt cx="3543790" cy="1373961"/>
          </a:xfrm>
        </p:grpSpPr>
        <p:sp>
          <p:nvSpPr>
            <p:cNvPr id="21" name="Balão de Fala: Retângulo 20">
              <a:extLst>
                <a:ext uri="{FF2B5EF4-FFF2-40B4-BE49-F238E27FC236}">
                  <a16:creationId xmlns:a16="http://schemas.microsoft.com/office/drawing/2014/main" id="{6AA9856B-02A3-558C-E55B-2D8CE4534D50}"/>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2" name="CaixaDeTexto 21">
              <a:extLst>
                <a:ext uri="{FF2B5EF4-FFF2-40B4-BE49-F238E27FC236}">
                  <a16:creationId xmlns:a16="http://schemas.microsoft.com/office/drawing/2014/main" id="{96759B56-D87E-80E6-3EC0-3921878AAA0D}"/>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subtítulo)</a:t>
              </a:r>
            </a:p>
          </p:txBody>
        </p:sp>
      </p:grpSp>
      <p:grpSp>
        <p:nvGrpSpPr>
          <p:cNvPr id="35" name="Agrupar 34">
            <a:extLst>
              <a:ext uri="{FF2B5EF4-FFF2-40B4-BE49-F238E27FC236}">
                <a16:creationId xmlns:a16="http://schemas.microsoft.com/office/drawing/2014/main" id="{7A6A31B6-CAAC-7DD5-1C20-8D077190BBDF}"/>
              </a:ext>
            </a:extLst>
          </p:cNvPr>
          <p:cNvGrpSpPr/>
          <p:nvPr/>
        </p:nvGrpSpPr>
        <p:grpSpPr>
          <a:xfrm>
            <a:off x="12639639" y="2059218"/>
            <a:ext cx="3543790" cy="2016836"/>
            <a:chOff x="12639639" y="382818"/>
            <a:chExt cx="3543790" cy="2016836"/>
          </a:xfrm>
        </p:grpSpPr>
        <p:sp>
          <p:nvSpPr>
            <p:cNvPr id="36" name="Balão de Fala: Retângulo 35">
              <a:extLst>
                <a:ext uri="{FF2B5EF4-FFF2-40B4-BE49-F238E27FC236}">
                  <a16:creationId xmlns:a16="http://schemas.microsoft.com/office/drawing/2014/main" id="{E46E1CAC-ADE1-3751-B118-D6852E9219E7}"/>
                </a:ext>
              </a:extLst>
            </p:cNvPr>
            <p:cNvSpPr/>
            <p:nvPr/>
          </p:nvSpPr>
          <p:spPr>
            <a:xfrm rot="5400000">
              <a:off x="13403116" y="-380659"/>
              <a:ext cx="2016836"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187EBD49-E515-3689-5E19-F544563ACA64}"/>
                </a:ext>
              </a:extLst>
            </p:cNvPr>
            <p:cNvSpPr txBox="1"/>
            <p:nvPr/>
          </p:nvSpPr>
          <p:spPr>
            <a:xfrm>
              <a:off x="12816114" y="638629"/>
              <a:ext cx="3222172" cy="1600438"/>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p:txBody>
        </p:sp>
      </p:grpSp>
      <p:grpSp>
        <p:nvGrpSpPr>
          <p:cNvPr id="2" name="Agrupar 1">
            <a:extLst>
              <a:ext uri="{FF2B5EF4-FFF2-40B4-BE49-F238E27FC236}">
                <a16:creationId xmlns:a16="http://schemas.microsoft.com/office/drawing/2014/main" id="{81F970BB-F1FC-0BD4-CD80-862FD3B6E049}"/>
              </a:ext>
            </a:extLst>
          </p:cNvPr>
          <p:cNvGrpSpPr/>
          <p:nvPr/>
        </p:nvGrpSpPr>
        <p:grpSpPr>
          <a:xfrm>
            <a:off x="357164" y="600783"/>
            <a:ext cx="10815660" cy="1812217"/>
            <a:chOff x="357164" y="600783"/>
            <a:chExt cx="10815660" cy="1812217"/>
          </a:xfrm>
        </p:grpSpPr>
        <p:grpSp>
          <p:nvGrpSpPr>
            <p:cNvPr id="3" name="Agrupar 2">
              <a:extLst>
                <a:ext uri="{FF2B5EF4-FFF2-40B4-BE49-F238E27FC236}">
                  <a16:creationId xmlns:a16="http://schemas.microsoft.com/office/drawing/2014/main" id="{8A3024DB-ABDE-EB05-43D3-96F8FC64130F}"/>
                </a:ext>
              </a:extLst>
            </p:cNvPr>
            <p:cNvGrpSpPr/>
            <p:nvPr/>
          </p:nvGrpSpPr>
          <p:grpSpPr>
            <a:xfrm>
              <a:off x="357164" y="835955"/>
              <a:ext cx="454941" cy="1577045"/>
              <a:chOff x="357164" y="835955"/>
              <a:chExt cx="454941" cy="1577045"/>
            </a:xfrm>
          </p:grpSpPr>
          <p:sp>
            <p:nvSpPr>
              <p:cNvPr id="33" name="Elipse 32">
                <a:extLst>
                  <a:ext uri="{FF2B5EF4-FFF2-40B4-BE49-F238E27FC236}">
                    <a16:creationId xmlns:a16="http://schemas.microsoft.com/office/drawing/2014/main" id="{EB01CD1A-899C-D60E-350E-390F8AAAAFDB}"/>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89FFED66-7E10-70E2-D8B8-A89EE1653067}"/>
                  </a:ext>
                </a:extLst>
              </p:cNvPr>
              <p:cNvCxnSpPr>
                <a:cxnSpLocks/>
              </p:cNvCxnSpPr>
              <p:nvPr/>
            </p:nvCxnSpPr>
            <p:spPr>
              <a:xfrm>
                <a:off x="575288" y="1290896"/>
                <a:ext cx="0" cy="1122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B6293023-0ABA-7DCF-D9BF-E16293E4DEE6}"/>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Retângulo: Cantos Arredondados 3">
              <a:extLst>
                <a:ext uri="{FF2B5EF4-FFF2-40B4-BE49-F238E27FC236}">
                  <a16:creationId xmlns:a16="http://schemas.microsoft.com/office/drawing/2014/main" id="{41ED0A2E-23F6-5EAB-C775-6DA72FDB540D}"/>
                </a:ext>
              </a:extLst>
            </p:cNvPr>
            <p:cNvSpPr/>
            <p:nvPr/>
          </p:nvSpPr>
          <p:spPr>
            <a:xfrm>
              <a:off x="1041399" y="600783"/>
              <a:ext cx="10131425" cy="15709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93568F85-7613-D69A-2190-267A58E3D4F6}"/>
                </a:ext>
              </a:extLst>
            </p:cNvPr>
            <p:cNvSpPr txBox="1"/>
            <p:nvPr/>
          </p:nvSpPr>
          <p:spPr>
            <a:xfrm>
              <a:off x="1232462" y="915059"/>
              <a:ext cx="6916176" cy="400110"/>
            </a:xfrm>
            <a:prstGeom prst="rect">
              <a:avLst/>
            </a:prstGeom>
            <a:noFill/>
          </p:spPr>
          <p:txBody>
            <a:bodyPr wrap="square">
              <a:spAutoFit/>
            </a:bodyPr>
            <a:lstStyle/>
            <a:p>
              <a:r>
                <a:rPr lang="pt-BR" sz="2000" b="1">
                  <a:effectLst/>
                </a:rPr>
                <a:t>Título do card </a:t>
              </a:r>
              <a:r>
                <a:rPr lang="pt-BR" sz="2000" b="1" err="1">
                  <a:effectLst/>
                </a:rPr>
                <a:t>lorem</a:t>
              </a:r>
              <a:r>
                <a:rPr lang="pt-BR" sz="2000" b="1">
                  <a:effectLst/>
                </a:rPr>
                <a:t> ipsum</a:t>
              </a:r>
              <a:endParaRPr lang="pt-BR" sz="2000" b="1"/>
            </a:p>
          </p:txBody>
        </p:sp>
        <p:sp>
          <p:nvSpPr>
            <p:cNvPr id="19" name="CaixaDeTexto 18">
              <a:extLst>
                <a:ext uri="{FF2B5EF4-FFF2-40B4-BE49-F238E27FC236}">
                  <a16:creationId xmlns:a16="http://schemas.microsoft.com/office/drawing/2014/main" id="{4F4D19EE-3BBA-A9D3-F63A-11781503478A}"/>
                </a:ext>
              </a:extLst>
            </p:cNvPr>
            <p:cNvSpPr txBox="1"/>
            <p:nvPr/>
          </p:nvSpPr>
          <p:spPr>
            <a:xfrm>
              <a:off x="1232462" y="1414974"/>
              <a:ext cx="6916176" cy="369332"/>
            </a:xfrm>
            <a:prstGeom prst="rect">
              <a:avLst/>
            </a:prstGeom>
            <a:noFill/>
          </p:spPr>
          <p:txBody>
            <a:bodyPr wrap="square">
              <a:spAutoFit/>
            </a:bodyPr>
            <a:lstStyle/>
            <a:p>
              <a:r>
                <a:rPr lang="pt-BR" b="1">
                  <a:effectLst/>
                </a:rPr>
                <a:t>Subtítulo do card </a:t>
              </a:r>
              <a:r>
                <a:rPr lang="pt-BR" b="1" err="1">
                  <a:effectLst/>
                </a:rPr>
                <a:t>lorem</a:t>
              </a:r>
              <a:r>
                <a:rPr lang="pt-BR" b="1">
                  <a:effectLst/>
                </a:rPr>
                <a:t> ipsum </a:t>
              </a:r>
              <a:r>
                <a:rPr lang="pt-BR" b="1" err="1">
                  <a:effectLst/>
                </a:rPr>
                <a:t>dolor</a:t>
              </a:r>
              <a:r>
                <a:rPr lang="pt-BR" b="1">
                  <a:effectLst/>
                </a:rPr>
                <a:t> </a:t>
              </a:r>
              <a:r>
                <a:rPr lang="pt-BR" b="1" err="1">
                  <a:effectLst/>
                </a:rPr>
                <a:t>sit</a:t>
              </a:r>
              <a:r>
                <a:rPr lang="pt-BR" b="1">
                  <a:effectLst/>
                </a:rPr>
                <a:t> </a:t>
              </a:r>
              <a:r>
                <a:rPr lang="pt-BR" b="1" err="1">
                  <a:effectLst/>
                </a:rPr>
                <a:t>amet</a:t>
              </a:r>
              <a:endParaRPr lang="pt-BR" b="1"/>
            </a:p>
          </p:txBody>
        </p:sp>
      </p:grpSp>
    </p:spTree>
    <p:extLst>
      <p:ext uri="{BB962C8B-B14F-4D97-AF65-F5344CB8AC3E}">
        <p14:creationId xmlns:p14="http://schemas.microsoft.com/office/powerpoint/2010/main" val="30300386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24E1E9F1-742E-30B0-5FD8-85BCDC69A0EE}"/>
              </a:ext>
            </a:extLst>
          </p:cNvPr>
          <p:cNvGrpSpPr/>
          <p:nvPr/>
        </p:nvGrpSpPr>
        <p:grpSpPr>
          <a:xfrm>
            <a:off x="12639638" y="539973"/>
            <a:ext cx="3543790" cy="1373961"/>
            <a:chOff x="12639639" y="382815"/>
            <a:chExt cx="3543790" cy="1373961"/>
          </a:xfrm>
        </p:grpSpPr>
        <p:sp>
          <p:nvSpPr>
            <p:cNvPr id="20" name="Balão de Fala: Retângulo 19">
              <a:extLst>
                <a:ext uri="{FF2B5EF4-FFF2-40B4-BE49-F238E27FC236}">
                  <a16:creationId xmlns:a16="http://schemas.microsoft.com/office/drawing/2014/main" id="{8886BFD8-5553-FAD9-C21F-EE4395FACE3A}"/>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1" name="CaixaDeTexto 20">
              <a:extLst>
                <a:ext uri="{FF2B5EF4-FFF2-40B4-BE49-F238E27FC236}">
                  <a16:creationId xmlns:a16="http://schemas.microsoft.com/office/drawing/2014/main" id="{05C8A222-208A-9AB4-3D0E-73A3770D009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(título + texto).</a:t>
              </a:r>
            </a:p>
          </p:txBody>
        </p:sp>
      </p:grpSp>
      <p:grpSp>
        <p:nvGrpSpPr>
          <p:cNvPr id="16" name="Agrupar 15">
            <a:extLst>
              <a:ext uri="{FF2B5EF4-FFF2-40B4-BE49-F238E27FC236}">
                <a16:creationId xmlns:a16="http://schemas.microsoft.com/office/drawing/2014/main" id="{35B8CFF3-676F-9A59-80BC-74E2A45E0A5E}"/>
              </a:ext>
            </a:extLst>
          </p:cNvPr>
          <p:cNvGrpSpPr/>
          <p:nvPr/>
        </p:nvGrpSpPr>
        <p:grpSpPr>
          <a:xfrm>
            <a:off x="12639639" y="2059218"/>
            <a:ext cx="3543790" cy="2884848"/>
            <a:chOff x="12639639" y="382818"/>
            <a:chExt cx="3543790" cy="2884848"/>
          </a:xfrm>
        </p:grpSpPr>
        <p:sp>
          <p:nvSpPr>
            <p:cNvPr id="27" name="Balão de Fala: Retângulo 26">
              <a:extLst>
                <a:ext uri="{FF2B5EF4-FFF2-40B4-BE49-F238E27FC236}">
                  <a16:creationId xmlns:a16="http://schemas.microsoft.com/office/drawing/2014/main" id="{05641986-A8DD-0C1D-7765-11F218818BC5}"/>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4" name="CaixaDeTexto 33">
              <a:extLst>
                <a:ext uri="{FF2B5EF4-FFF2-40B4-BE49-F238E27FC236}">
                  <a16:creationId xmlns:a16="http://schemas.microsoft.com/office/drawing/2014/main" id="{CEED68BC-165C-C9AE-2D14-9CF1C5EB40C1}"/>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5AA44CE3-CAA7-01A9-7601-6AC63EDBDBE9}"/>
              </a:ext>
            </a:extLst>
          </p:cNvPr>
          <p:cNvGrpSpPr/>
          <p:nvPr/>
        </p:nvGrpSpPr>
        <p:grpSpPr>
          <a:xfrm>
            <a:off x="357164" y="600783"/>
            <a:ext cx="10815660" cy="2958211"/>
            <a:chOff x="357164" y="600783"/>
            <a:chExt cx="10815660" cy="2958211"/>
          </a:xfrm>
        </p:grpSpPr>
        <p:grpSp>
          <p:nvGrpSpPr>
            <p:cNvPr id="8" name="Agrupar 7">
              <a:extLst>
                <a:ext uri="{FF2B5EF4-FFF2-40B4-BE49-F238E27FC236}">
                  <a16:creationId xmlns:a16="http://schemas.microsoft.com/office/drawing/2014/main" id="{3BDA125F-ACB8-2239-9FA5-D68C0A6B6185}"/>
                </a:ext>
              </a:extLst>
            </p:cNvPr>
            <p:cNvGrpSpPr/>
            <p:nvPr/>
          </p:nvGrpSpPr>
          <p:grpSpPr>
            <a:xfrm>
              <a:off x="357164" y="835955"/>
              <a:ext cx="454941" cy="2723039"/>
              <a:chOff x="357164" y="835955"/>
              <a:chExt cx="454941" cy="2723039"/>
            </a:xfrm>
          </p:grpSpPr>
          <p:sp>
            <p:nvSpPr>
              <p:cNvPr id="36" name="Elipse 35">
                <a:extLst>
                  <a:ext uri="{FF2B5EF4-FFF2-40B4-BE49-F238E27FC236}">
                    <a16:creationId xmlns:a16="http://schemas.microsoft.com/office/drawing/2014/main" id="{E5A9EE86-16C2-B934-E9A2-F6C4022B7CE7}"/>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a:extLst>
                  <a:ext uri="{FF2B5EF4-FFF2-40B4-BE49-F238E27FC236}">
                    <a16:creationId xmlns:a16="http://schemas.microsoft.com/office/drawing/2014/main" id="{7FD384A5-CC67-ED39-9D75-B6B3C2602498}"/>
                  </a:ext>
                </a:extLst>
              </p:cNvPr>
              <p:cNvCxnSpPr>
                <a:cxnSpLocks/>
              </p:cNvCxnSpPr>
              <p:nvPr/>
            </p:nvCxnSpPr>
            <p:spPr>
              <a:xfrm>
                <a:off x="575288" y="1290896"/>
                <a:ext cx="0" cy="22680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ta: para a Direita 37">
                <a:extLst>
                  <a:ext uri="{FF2B5EF4-FFF2-40B4-BE49-F238E27FC236}">
                    <a16:creationId xmlns:a16="http://schemas.microsoft.com/office/drawing/2014/main" id="{D556207C-7A62-723A-6318-185DC771DAA3}"/>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Retângulo: Cantos Arredondados 14">
              <a:extLst>
                <a:ext uri="{FF2B5EF4-FFF2-40B4-BE49-F238E27FC236}">
                  <a16:creationId xmlns:a16="http://schemas.microsoft.com/office/drawing/2014/main" id="{38542E95-346A-DD34-715B-575D99FE9092}"/>
                </a:ext>
              </a:extLst>
            </p:cNvPr>
            <p:cNvSpPr/>
            <p:nvPr/>
          </p:nvSpPr>
          <p:spPr>
            <a:xfrm>
              <a:off x="1041399" y="600783"/>
              <a:ext cx="10131425" cy="2772913"/>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ED377CD9-E5FF-5AAD-3CC1-E4441601E187}"/>
                </a:ext>
              </a:extLst>
            </p:cNvPr>
            <p:cNvSpPr txBox="1"/>
            <p:nvPr/>
          </p:nvSpPr>
          <p:spPr>
            <a:xfrm>
              <a:off x="1232462" y="1459053"/>
              <a:ext cx="9638738" cy="1200329"/>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a:t>
              </a:r>
              <a:endParaRPr lang="pt-BR">
                <a:solidFill>
                  <a:schemeClr val="bg2">
                    <a:lumMod val="25000"/>
                  </a:schemeClr>
                </a:solidFill>
              </a:endParaRPr>
            </a:p>
          </p:txBody>
        </p:sp>
        <p:sp>
          <p:nvSpPr>
            <p:cNvPr id="18" name="CaixaDeTexto 17">
              <a:extLst>
                <a:ext uri="{FF2B5EF4-FFF2-40B4-BE49-F238E27FC236}">
                  <a16:creationId xmlns:a16="http://schemas.microsoft.com/office/drawing/2014/main" id="{08AC4DE3-A3EE-FC25-4FDC-74F7AFD0F757}"/>
                </a:ext>
              </a:extLst>
            </p:cNvPr>
            <p:cNvSpPr txBox="1"/>
            <p:nvPr/>
          </p:nvSpPr>
          <p:spPr>
            <a:xfrm>
              <a:off x="1232462" y="915059"/>
              <a:ext cx="9638738" cy="400110"/>
            </a:xfrm>
            <a:prstGeom prst="rect">
              <a:avLst/>
            </a:prstGeom>
            <a:noFill/>
          </p:spPr>
          <p:txBody>
            <a:bodyPr wrap="square">
              <a:spAutoFit/>
            </a:bodyPr>
            <a:lstStyle/>
            <a:p>
              <a:r>
                <a:rPr lang="pt-BR" sz="2000" b="1">
                  <a:effectLst/>
                </a:rPr>
                <a:t>Título do card </a:t>
              </a:r>
              <a:r>
                <a:rPr lang="pt-BR" sz="2000" b="1" err="1">
                  <a:effectLst/>
                </a:rPr>
                <a:t>lorem</a:t>
              </a:r>
              <a:r>
                <a:rPr lang="pt-BR" sz="2000" b="1">
                  <a:effectLst/>
                </a:rPr>
                <a:t> ipsum</a:t>
              </a:r>
              <a:endParaRPr lang="pt-BR" sz="2000" b="1"/>
            </a:p>
          </p:txBody>
        </p:sp>
      </p:grpSp>
    </p:spTree>
    <p:extLst>
      <p:ext uri="{BB962C8B-B14F-4D97-AF65-F5344CB8AC3E}">
        <p14:creationId xmlns:p14="http://schemas.microsoft.com/office/powerpoint/2010/main" val="40952678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7B5BCD1E-2F56-A7AC-9D77-6EC1A7FA703D}"/>
              </a:ext>
            </a:extLst>
          </p:cNvPr>
          <p:cNvGrpSpPr/>
          <p:nvPr/>
        </p:nvGrpSpPr>
        <p:grpSpPr>
          <a:xfrm>
            <a:off x="12639638" y="539973"/>
            <a:ext cx="3543790" cy="1373961"/>
            <a:chOff x="12639639" y="382815"/>
            <a:chExt cx="3543790" cy="1373961"/>
          </a:xfrm>
        </p:grpSpPr>
        <p:sp>
          <p:nvSpPr>
            <p:cNvPr id="19" name="Balão de Fala: Retângulo 18">
              <a:extLst>
                <a:ext uri="{FF2B5EF4-FFF2-40B4-BE49-F238E27FC236}">
                  <a16:creationId xmlns:a16="http://schemas.microsoft.com/office/drawing/2014/main" id="{AFC82D27-CA58-D534-7378-CDB72B9C2553}"/>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0" name="CaixaDeTexto 19">
              <a:extLst>
                <a:ext uri="{FF2B5EF4-FFF2-40B4-BE49-F238E27FC236}">
                  <a16:creationId xmlns:a16="http://schemas.microsoft.com/office/drawing/2014/main" id="{223C1DB2-884B-D545-BE4A-766F9BF22BDB}"/>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vertical  (apenas texto). </a:t>
              </a:r>
            </a:p>
          </p:txBody>
        </p:sp>
      </p:grpSp>
      <p:grpSp>
        <p:nvGrpSpPr>
          <p:cNvPr id="16" name="Agrupar 15">
            <a:extLst>
              <a:ext uri="{FF2B5EF4-FFF2-40B4-BE49-F238E27FC236}">
                <a16:creationId xmlns:a16="http://schemas.microsoft.com/office/drawing/2014/main" id="{E49197A2-E92A-A8A4-55E0-3DC146CEAA61}"/>
              </a:ext>
            </a:extLst>
          </p:cNvPr>
          <p:cNvGrpSpPr/>
          <p:nvPr/>
        </p:nvGrpSpPr>
        <p:grpSpPr>
          <a:xfrm>
            <a:off x="12639639" y="2059218"/>
            <a:ext cx="3543790" cy="2884848"/>
            <a:chOff x="12639639" y="382818"/>
            <a:chExt cx="3543790" cy="2884848"/>
          </a:xfrm>
        </p:grpSpPr>
        <p:sp>
          <p:nvSpPr>
            <p:cNvPr id="25" name="Balão de Fala: Retângulo 24">
              <a:extLst>
                <a:ext uri="{FF2B5EF4-FFF2-40B4-BE49-F238E27FC236}">
                  <a16:creationId xmlns:a16="http://schemas.microsoft.com/office/drawing/2014/main" id="{0FCCB5C6-465A-B2DE-CB46-8998C17DCAB4}"/>
                </a:ext>
              </a:extLst>
            </p:cNvPr>
            <p:cNvSpPr/>
            <p:nvPr/>
          </p:nvSpPr>
          <p:spPr>
            <a:xfrm rot="5400000">
              <a:off x="12969110" y="53347"/>
              <a:ext cx="2884848"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6" name="CaixaDeTexto 25">
              <a:extLst>
                <a:ext uri="{FF2B5EF4-FFF2-40B4-BE49-F238E27FC236}">
                  <a16:creationId xmlns:a16="http://schemas.microsoft.com/office/drawing/2014/main" id="{20352260-9475-9876-A261-32AC1D4DEB1C}"/>
                </a:ext>
              </a:extLst>
            </p:cNvPr>
            <p:cNvSpPr txBox="1"/>
            <p:nvPr/>
          </p:nvSpPr>
          <p:spPr>
            <a:xfrm>
              <a:off x="12816114" y="638629"/>
              <a:ext cx="3222172" cy="2462213"/>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pPr marL="285750" indent="-285750">
                <a:buFont typeface="Arial" panose="020B0604020202020204" pitchFamily="34" charset="0"/>
                <a:buChar char="•"/>
              </a:pPr>
              <a:r>
                <a:rPr lang="pt-BR" sz="140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a:solidFill>
                    <a:schemeClr val="bg1"/>
                  </a:solidFill>
                </a:rPr>
                <a:t>Utilize o mouse para aumentar apenas a borda para baixo.</a:t>
              </a:r>
            </a:p>
            <a:p>
              <a:pPr marL="285750" indent="-285750">
                <a:buFont typeface="Arial" panose="020B0604020202020204" pitchFamily="34" charset="0"/>
                <a:buChar char="•"/>
              </a:pPr>
              <a:r>
                <a:rPr lang="pt-BR" sz="1400">
                  <a:solidFill>
                    <a:schemeClr val="bg1"/>
                  </a:solidFill>
                </a:rPr>
                <a:t>Para alterar a imagem, clique com o botão direito do mouse, selecione Alterar Imagem &gt;&gt; Da Área de Transferência.</a:t>
              </a:r>
            </a:p>
          </p:txBody>
        </p:sp>
      </p:grpSp>
      <p:grpSp>
        <p:nvGrpSpPr>
          <p:cNvPr id="2" name="Agrupar 1">
            <a:extLst>
              <a:ext uri="{FF2B5EF4-FFF2-40B4-BE49-F238E27FC236}">
                <a16:creationId xmlns:a16="http://schemas.microsoft.com/office/drawing/2014/main" id="{D6FFFDFD-01C8-BF2B-A105-5A6495CD1F62}"/>
              </a:ext>
            </a:extLst>
          </p:cNvPr>
          <p:cNvGrpSpPr/>
          <p:nvPr/>
        </p:nvGrpSpPr>
        <p:grpSpPr>
          <a:xfrm>
            <a:off x="357164" y="600783"/>
            <a:ext cx="10815660" cy="2574217"/>
            <a:chOff x="357164" y="600783"/>
            <a:chExt cx="10815660" cy="2574217"/>
          </a:xfrm>
        </p:grpSpPr>
        <p:grpSp>
          <p:nvGrpSpPr>
            <p:cNvPr id="7" name="Agrupar 6">
              <a:extLst>
                <a:ext uri="{FF2B5EF4-FFF2-40B4-BE49-F238E27FC236}">
                  <a16:creationId xmlns:a16="http://schemas.microsoft.com/office/drawing/2014/main" id="{1EFD3B9B-45A8-0F0D-8769-C83FC9BB3498}"/>
                </a:ext>
              </a:extLst>
            </p:cNvPr>
            <p:cNvGrpSpPr/>
            <p:nvPr/>
          </p:nvGrpSpPr>
          <p:grpSpPr>
            <a:xfrm>
              <a:off x="357164" y="835955"/>
              <a:ext cx="454941" cy="2339045"/>
              <a:chOff x="357164" y="835955"/>
              <a:chExt cx="454941" cy="2339045"/>
            </a:xfrm>
          </p:grpSpPr>
          <p:sp>
            <p:nvSpPr>
              <p:cNvPr id="33" name="Elipse 32">
                <a:extLst>
                  <a:ext uri="{FF2B5EF4-FFF2-40B4-BE49-F238E27FC236}">
                    <a16:creationId xmlns:a16="http://schemas.microsoft.com/office/drawing/2014/main" id="{CECE2971-4CC7-CACF-9565-37329DA05CE1}"/>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4" name="Conector reto 33">
                <a:extLst>
                  <a:ext uri="{FF2B5EF4-FFF2-40B4-BE49-F238E27FC236}">
                    <a16:creationId xmlns:a16="http://schemas.microsoft.com/office/drawing/2014/main" id="{DE012DED-6FF6-0954-3455-9C986201FBE7}"/>
                  </a:ext>
                </a:extLst>
              </p:cNvPr>
              <p:cNvCxnSpPr>
                <a:cxnSpLocks/>
              </p:cNvCxnSpPr>
              <p:nvPr/>
            </p:nvCxnSpPr>
            <p:spPr>
              <a:xfrm>
                <a:off x="575288" y="1290896"/>
                <a:ext cx="0" cy="1884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eta: para a Direita 34">
                <a:extLst>
                  <a:ext uri="{FF2B5EF4-FFF2-40B4-BE49-F238E27FC236}">
                    <a16:creationId xmlns:a16="http://schemas.microsoft.com/office/drawing/2014/main" id="{87C22294-AE98-4D14-5804-952B6B8466ED}"/>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Retângulo: Cantos Arredondados 7">
              <a:extLst>
                <a:ext uri="{FF2B5EF4-FFF2-40B4-BE49-F238E27FC236}">
                  <a16:creationId xmlns:a16="http://schemas.microsoft.com/office/drawing/2014/main" id="{6C5B301E-E5FF-D90E-01AA-13A81BFA53AE}"/>
                </a:ext>
              </a:extLst>
            </p:cNvPr>
            <p:cNvSpPr/>
            <p:nvPr/>
          </p:nvSpPr>
          <p:spPr>
            <a:xfrm>
              <a:off x="1041399" y="600783"/>
              <a:ext cx="10131425" cy="239641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5" name="CaixaDeTexto 14">
              <a:extLst>
                <a:ext uri="{FF2B5EF4-FFF2-40B4-BE49-F238E27FC236}">
                  <a16:creationId xmlns:a16="http://schemas.microsoft.com/office/drawing/2014/main" id="{B7FC1AB7-1BD3-A222-515E-B548679EEDEF}"/>
                </a:ext>
              </a:extLst>
            </p:cNvPr>
            <p:cNvSpPr txBox="1"/>
            <p:nvPr/>
          </p:nvSpPr>
          <p:spPr>
            <a:xfrm>
              <a:off x="1232462" y="971576"/>
              <a:ext cx="9626038"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commodo</a:t>
              </a:r>
              <a:r>
                <a:rPr lang="pt-BR">
                  <a:solidFill>
                    <a:schemeClr val="bg2">
                      <a:lumMod val="25000"/>
                    </a:schemeClr>
                  </a:solidFill>
                  <a:effectLst/>
                </a:rPr>
                <a:t>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sed</a:t>
              </a:r>
              <a:r>
                <a:rPr lang="pt-BR">
                  <a:solidFill>
                    <a:schemeClr val="bg2">
                      <a:lumMod val="25000"/>
                    </a:schemeClr>
                  </a:solidFill>
                  <a:effectLst/>
                </a:rPr>
                <a:t> </a:t>
              </a:r>
              <a:r>
                <a:rPr lang="pt-BR" err="1">
                  <a:solidFill>
                    <a:schemeClr val="bg2">
                      <a:lumMod val="25000"/>
                    </a:schemeClr>
                  </a:solidFill>
                  <a:effectLst/>
                </a:rPr>
                <a:t>turpis</a:t>
              </a:r>
              <a:r>
                <a:rPr lang="pt-BR">
                  <a:solidFill>
                    <a:schemeClr val="bg2">
                      <a:lumMod val="25000"/>
                    </a:schemeClr>
                  </a:solidFill>
                  <a:effectLst/>
                </a:rPr>
                <a:t> </a:t>
              </a:r>
              <a:r>
                <a:rPr lang="pt-BR" err="1">
                  <a:solidFill>
                    <a:schemeClr val="bg2">
                      <a:lumMod val="25000"/>
                    </a:schemeClr>
                  </a:solidFill>
                  <a:effectLst/>
                </a:rPr>
                <a:t>purus</a:t>
              </a:r>
              <a:r>
                <a:rPr lang="pt-BR">
                  <a:solidFill>
                    <a:schemeClr val="bg2">
                      <a:lumMod val="25000"/>
                    </a:schemeClr>
                  </a:solidFill>
                  <a:effectLst/>
                </a:rPr>
                <a:t>, </a:t>
              </a:r>
              <a:r>
                <a:rPr lang="pt-BR" err="1">
                  <a:solidFill>
                    <a:schemeClr val="bg2">
                      <a:lumMod val="25000"/>
                    </a:schemeClr>
                  </a:solidFill>
                  <a:effectLst/>
                </a:rPr>
                <a:t>nam</a:t>
              </a:r>
              <a:r>
                <a:rPr lang="pt-BR">
                  <a:solidFill>
                    <a:schemeClr val="bg2">
                      <a:lumMod val="25000"/>
                    </a:schemeClr>
                  </a:solidFill>
                  <a:effectLst/>
                </a:rPr>
                <a:t> in </a:t>
              </a:r>
              <a:r>
                <a:rPr lang="pt-BR" err="1">
                  <a:solidFill>
                    <a:schemeClr val="bg2">
                      <a:lumMod val="25000"/>
                    </a:schemeClr>
                  </a:solidFill>
                  <a:effectLst/>
                </a:rPr>
                <a:t>enim</a:t>
              </a:r>
              <a:r>
                <a:rPr lang="pt-BR">
                  <a:solidFill>
                    <a:schemeClr val="bg2">
                      <a:lumMod val="25000"/>
                    </a:schemeClr>
                  </a:solidFill>
                  <a:effectLst/>
                </a:rPr>
                <a:t> </a:t>
              </a:r>
              <a:r>
                <a:rPr lang="pt-BR" err="1">
                  <a:solidFill>
                    <a:schemeClr val="bg2">
                      <a:lumMod val="25000"/>
                    </a:schemeClr>
                  </a:solidFill>
                  <a:effectLst/>
                </a:rPr>
                <a:t>metus</a:t>
              </a:r>
              <a:r>
                <a:rPr lang="pt-BR">
                  <a:solidFill>
                    <a:schemeClr val="bg2">
                      <a:lumMod val="25000"/>
                    </a:schemeClr>
                  </a:solidFill>
                  <a:effectLst/>
                </a:rPr>
                <a:t>, </a:t>
              </a:r>
              <a:r>
                <a:rPr lang="pt-BR" err="1">
                  <a:solidFill>
                    <a:schemeClr val="bg2">
                      <a:lumMod val="25000"/>
                    </a:schemeClr>
                  </a:solidFill>
                  <a:effectLst/>
                </a:rPr>
                <a:t>pellentesque</a:t>
              </a:r>
              <a:r>
                <a:rPr lang="pt-BR">
                  <a:solidFill>
                    <a:schemeClr val="bg2">
                      <a:lumMod val="25000"/>
                    </a:schemeClr>
                  </a:solidFill>
                  <a:effectLst/>
                </a:rPr>
                <a:t> </a:t>
              </a:r>
              <a:r>
                <a:rPr lang="pt-BR" err="1">
                  <a:solidFill>
                    <a:schemeClr val="bg2">
                      <a:lumMod val="25000"/>
                    </a:schemeClr>
                  </a:solidFill>
                  <a:effectLst/>
                </a:rPr>
                <a:t>dictum</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id </a:t>
              </a:r>
              <a:r>
                <a:rPr lang="pt-BR" err="1">
                  <a:solidFill>
                    <a:schemeClr val="bg2">
                      <a:lumMod val="25000"/>
                    </a:schemeClr>
                  </a:solidFill>
                  <a:effectLst/>
                </a:rPr>
                <a:t>cursus</a:t>
              </a:r>
              <a:r>
                <a:rPr lang="pt-BR">
                  <a:solidFill>
                    <a:schemeClr val="bg2">
                      <a:lumMod val="25000"/>
                    </a:schemeClr>
                  </a:solidFill>
                  <a:effectLst/>
                </a:rPr>
                <a:t> </a:t>
              </a:r>
              <a:r>
                <a:rPr lang="pt-BR" err="1">
                  <a:solidFill>
                    <a:schemeClr val="bg2">
                      <a:lumMod val="25000"/>
                    </a:schemeClr>
                  </a:solidFill>
                  <a:effectLst/>
                </a:rPr>
                <a:t>posuere</a:t>
              </a:r>
              <a:r>
                <a:rPr lang="pt-BR">
                  <a:solidFill>
                    <a:schemeClr val="bg2">
                      <a:lumMod val="25000"/>
                    </a:schemeClr>
                  </a:solidFill>
                  <a:effectLst/>
                </a:rPr>
                <a:t>. </a:t>
              </a:r>
              <a:r>
                <a:rPr lang="pt-BR" err="1">
                  <a:solidFill>
                    <a:schemeClr val="bg2">
                      <a:lumMod val="25000"/>
                    </a:schemeClr>
                  </a:solidFill>
                  <a:effectLst/>
                </a:rPr>
                <a:t>Maecenas</a:t>
              </a:r>
              <a:r>
                <a:rPr lang="pt-BR">
                  <a:solidFill>
                    <a:schemeClr val="bg2">
                      <a:lumMod val="25000"/>
                    </a:schemeClr>
                  </a:solidFill>
                  <a:effectLst/>
                </a:rPr>
                <a:t> vitae </a:t>
              </a:r>
              <a:r>
                <a:rPr lang="pt-BR" err="1">
                  <a:solidFill>
                    <a:schemeClr val="bg2">
                      <a:lumMod val="25000"/>
                    </a:schemeClr>
                  </a:solidFill>
                  <a:effectLst/>
                </a:rPr>
                <a:t>elit</a:t>
              </a:r>
              <a:r>
                <a:rPr lang="pt-BR">
                  <a:solidFill>
                    <a:schemeClr val="bg2">
                      <a:lumMod val="25000"/>
                    </a:schemeClr>
                  </a:solidFill>
                  <a:effectLst/>
                </a:rPr>
                <a:t> </a:t>
              </a:r>
              <a:r>
                <a:rPr lang="pt-BR" err="1">
                  <a:solidFill>
                    <a:schemeClr val="bg2">
                      <a:lumMod val="25000"/>
                    </a:schemeClr>
                  </a:solidFill>
                  <a:effectLst/>
                </a:rPr>
                <a:t>ligula</a:t>
              </a:r>
              <a:r>
                <a:rPr lang="pt-BR">
                  <a:solidFill>
                    <a:schemeClr val="bg2">
                      <a:lumMod val="25000"/>
                    </a:schemeClr>
                  </a:solidFill>
                  <a:effectLst/>
                </a:rPr>
                <a:t>. </a:t>
              </a:r>
              <a:endParaRPr lang="pt-BR">
                <a:solidFill>
                  <a:schemeClr val="bg2">
                    <a:lumMod val="25000"/>
                  </a:schemeClr>
                </a:solidFill>
              </a:endParaRPr>
            </a:p>
          </p:txBody>
        </p:sp>
      </p:grpSp>
    </p:spTree>
    <p:extLst>
      <p:ext uri="{BB962C8B-B14F-4D97-AF65-F5344CB8AC3E}">
        <p14:creationId xmlns:p14="http://schemas.microsoft.com/office/powerpoint/2010/main" val="13399047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B1AC3A05-B6BB-8B56-D653-45781763465F}"/>
              </a:ext>
            </a:extLst>
          </p:cNvPr>
          <p:cNvGrpSpPr/>
          <p:nvPr/>
        </p:nvGrpSpPr>
        <p:grpSpPr>
          <a:xfrm>
            <a:off x="1398673" y="1181221"/>
            <a:ext cx="9391469" cy="4184439"/>
            <a:chOff x="1398673" y="1181221"/>
            <a:chExt cx="9391469" cy="4184439"/>
          </a:xfrm>
        </p:grpSpPr>
        <p:grpSp>
          <p:nvGrpSpPr>
            <p:cNvPr id="10" name="Agrupar 9">
              <a:extLst>
                <a:ext uri="{FF2B5EF4-FFF2-40B4-BE49-F238E27FC236}">
                  <a16:creationId xmlns:a16="http://schemas.microsoft.com/office/drawing/2014/main" id="{08E6A0A3-7EF5-3905-6C07-9AC8DFAEB8C1}"/>
                </a:ext>
              </a:extLst>
            </p:cNvPr>
            <p:cNvGrpSpPr/>
            <p:nvPr/>
          </p:nvGrpSpPr>
          <p:grpSpPr>
            <a:xfrm>
              <a:off x="1398673" y="1653054"/>
              <a:ext cx="2801990" cy="3702266"/>
              <a:chOff x="1398673" y="1653054"/>
              <a:chExt cx="2801990" cy="3702266"/>
            </a:xfrm>
          </p:grpSpPr>
          <p:grpSp>
            <p:nvGrpSpPr>
              <p:cNvPr id="3" name="Agrupar 2">
                <a:extLst>
                  <a:ext uri="{FF2B5EF4-FFF2-40B4-BE49-F238E27FC236}">
                    <a16:creationId xmlns:a16="http://schemas.microsoft.com/office/drawing/2014/main" id="{25038344-261C-4307-69D9-531A80E26883}"/>
                  </a:ext>
                </a:extLst>
              </p:cNvPr>
              <p:cNvGrpSpPr/>
              <p:nvPr/>
            </p:nvGrpSpPr>
            <p:grpSpPr>
              <a:xfrm>
                <a:off x="1401828" y="1653054"/>
                <a:ext cx="2781501" cy="1569249"/>
                <a:chOff x="1911250" y="1380723"/>
                <a:chExt cx="2781501" cy="1569253"/>
              </a:xfrm>
            </p:grpSpPr>
            <p:sp>
              <p:nvSpPr>
                <p:cNvPr id="7" name="Retângulo 6">
                  <a:extLst>
                    <a:ext uri="{FF2B5EF4-FFF2-40B4-BE49-F238E27FC236}">
                      <a16:creationId xmlns:a16="http://schemas.microsoft.com/office/drawing/2014/main" id="{76A16DB7-E841-6B81-4091-267568546E9F}"/>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4E4DEC63-E4B4-11D7-0E99-F120EA427C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24" name="CaixaDeTexto 23">
                <a:extLst>
                  <a:ext uri="{FF2B5EF4-FFF2-40B4-BE49-F238E27FC236}">
                    <a16:creationId xmlns:a16="http://schemas.microsoft.com/office/drawing/2014/main" id="{D898D266-6583-DE89-D4B4-94E256E3998A}"/>
                  </a:ext>
                </a:extLst>
              </p:cNvPr>
              <p:cNvSpPr txBox="1"/>
              <p:nvPr/>
            </p:nvSpPr>
            <p:spPr>
              <a:xfrm>
                <a:off x="1398673"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5" name="CaixaDeTexto 24">
                <a:extLst>
                  <a:ext uri="{FF2B5EF4-FFF2-40B4-BE49-F238E27FC236}">
                    <a16:creationId xmlns:a16="http://schemas.microsoft.com/office/drawing/2014/main" id="{A4EACD83-B87E-37EA-E6B6-8CC3B4BC5ED8}"/>
                  </a:ext>
                </a:extLst>
              </p:cNvPr>
              <p:cNvSpPr txBox="1"/>
              <p:nvPr/>
            </p:nvSpPr>
            <p:spPr>
              <a:xfrm>
                <a:off x="1398673"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11" name="Agrupar 10">
              <a:extLst>
                <a:ext uri="{FF2B5EF4-FFF2-40B4-BE49-F238E27FC236}">
                  <a16:creationId xmlns:a16="http://schemas.microsoft.com/office/drawing/2014/main" id="{697CAAAA-20BB-DB83-00F0-9179FC2558AE}"/>
                </a:ext>
              </a:extLst>
            </p:cNvPr>
            <p:cNvGrpSpPr/>
            <p:nvPr/>
          </p:nvGrpSpPr>
          <p:grpSpPr>
            <a:xfrm>
              <a:off x="4703891" y="1663394"/>
              <a:ext cx="2801990" cy="3702266"/>
              <a:chOff x="4703891" y="1663394"/>
              <a:chExt cx="2801990" cy="3702266"/>
            </a:xfrm>
          </p:grpSpPr>
          <p:grpSp>
            <p:nvGrpSpPr>
              <p:cNvPr id="39" name="Agrupar 38">
                <a:extLst>
                  <a:ext uri="{FF2B5EF4-FFF2-40B4-BE49-F238E27FC236}">
                    <a16:creationId xmlns:a16="http://schemas.microsoft.com/office/drawing/2014/main" id="{39ABAC44-2EBE-F32A-01CE-7E020FD14C2B}"/>
                  </a:ext>
                </a:extLst>
              </p:cNvPr>
              <p:cNvGrpSpPr/>
              <p:nvPr/>
            </p:nvGrpSpPr>
            <p:grpSpPr>
              <a:xfrm>
                <a:off x="4707046" y="1663394"/>
                <a:ext cx="2781501" cy="1569249"/>
                <a:chOff x="1911250" y="1380723"/>
                <a:chExt cx="2781501" cy="1569253"/>
              </a:xfrm>
            </p:grpSpPr>
            <p:sp>
              <p:nvSpPr>
                <p:cNvPr id="41" name="Retângulo 40">
                  <a:extLst>
                    <a:ext uri="{FF2B5EF4-FFF2-40B4-BE49-F238E27FC236}">
                      <a16:creationId xmlns:a16="http://schemas.microsoft.com/office/drawing/2014/main" id="{5AD28177-436D-EF75-04CD-E6AC992DD5A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Imagem 41">
                  <a:extLst>
                    <a:ext uri="{FF2B5EF4-FFF2-40B4-BE49-F238E27FC236}">
                      <a16:creationId xmlns:a16="http://schemas.microsoft.com/office/drawing/2014/main" id="{5A72E7CB-2873-E90A-F3FE-97C7609A6A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37" name="CaixaDeTexto 36">
                <a:extLst>
                  <a:ext uri="{FF2B5EF4-FFF2-40B4-BE49-F238E27FC236}">
                    <a16:creationId xmlns:a16="http://schemas.microsoft.com/office/drawing/2014/main" id="{A87D7DC2-52D4-8F95-E17D-B33993A067C8}"/>
                  </a:ext>
                </a:extLst>
              </p:cNvPr>
              <p:cNvSpPr txBox="1"/>
              <p:nvPr/>
            </p:nvSpPr>
            <p:spPr>
              <a:xfrm>
                <a:off x="4703891" y="388833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38" name="CaixaDeTexto 37">
                <a:extLst>
                  <a:ext uri="{FF2B5EF4-FFF2-40B4-BE49-F238E27FC236}">
                    <a16:creationId xmlns:a16="http://schemas.microsoft.com/office/drawing/2014/main" id="{23CB5CC8-67EC-A6CA-0C0E-AB22033CC741}"/>
                  </a:ext>
                </a:extLst>
              </p:cNvPr>
              <p:cNvSpPr txBox="1"/>
              <p:nvPr/>
            </p:nvSpPr>
            <p:spPr>
              <a:xfrm>
                <a:off x="4703891" y="3422189"/>
                <a:ext cx="2801990" cy="400110"/>
              </a:xfrm>
              <a:prstGeom prst="rect">
                <a:avLst/>
              </a:prstGeom>
              <a:noFill/>
            </p:spPr>
            <p:txBody>
              <a:bodyPr wrap="square">
                <a:spAutoFit/>
              </a:bodyPr>
              <a:lstStyle/>
              <a:p>
                <a:r>
                  <a:rPr lang="pt-BR" sz="2000" b="1">
                    <a:effectLst/>
                  </a:rPr>
                  <a:t>1980</a:t>
                </a:r>
                <a:endParaRPr lang="pt-BR" sz="2000" b="1"/>
              </a:p>
            </p:txBody>
          </p:sp>
        </p:grpSp>
        <p:grpSp>
          <p:nvGrpSpPr>
            <p:cNvPr id="12" name="Agrupar 11">
              <a:extLst>
                <a:ext uri="{FF2B5EF4-FFF2-40B4-BE49-F238E27FC236}">
                  <a16:creationId xmlns:a16="http://schemas.microsoft.com/office/drawing/2014/main" id="{55BC4CB1-E198-E340-BA22-4DA8690F6B7F}"/>
                </a:ext>
              </a:extLst>
            </p:cNvPr>
            <p:cNvGrpSpPr/>
            <p:nvPr/>
          </p:nvGrpSpPr>
          <p:grpSpPr>
            <a:xfrm>
              <a:off x="7988152" y="1653054"/>
              <a:ext cx="2801990" cy="3702266"/>
              <a:chOff x="7988152" y="1653054"/>
              <a:chExt cx="2801990" cy="3702266"/>
            </a:xfrm>
          </p:grpSpPr>
          <p:grpSp>
            <p:nvGrpSpPr>
              <p:cNvPr id="55" name="Agrupar 54">
                <a:extLst>
                  <a:ext uri="{FF2B5EF4-FFF2-40B4-BE49-F238E27FC236}">
                    <a16:creationId xmlns:a16="http://schemas.microsoft.com/office/drawing/2014/main" id="{23E0FC15-6922-1492-1B63-78CA2D96B1CC}"/>
                  </a:ext>
                </a:extLst>
              </p:cNvPr>
              <p:cNvGrpSpPr/>
              <p:nvPr/>
            </p:nvGrpSpPr>
            <p:grpSpPr>
              <a:xfrm>
                <a:off x="7991307" y="1653054"/>
                <a:ext cx="2781501" cy="1569249"/>
                <a:chOff x="1911250" y="1380723"/>
                <a:chExt cx="2781501" cy="1569253"/>
              </a:xfrm>
            </p:grpSpPr>
            <p:sp>
              <p:nvSpPr>
                <p:cNvPr id="57" name="Retângulo 56">
                  <a:extLst>
                    <a:ext uri="{FF2B5EF4-FFF2-40B4-BE49-F238E27FC236}">
                      <a16:creationId xmlns:a16="http://schemas.microsoft.com/office/drawing/2014/main" id="{53A9186E-6839-9EA6-1A18-9F53CB1A1FB1}"/>
                    </a:ext>
                  </a:extLst>
                </p:cNvPr>
                <p:cNvSpPr/>
                <p:nvPr/>
              </p:nvSpPr>
              <p:spPr>
                <a:xfrm>
                  <a:off x="1911250" y="1380723"/>
                  <a:ext cx="2781501" cy="1569253"/>
                </a:xfrm>
                <a:prstGeom prst="rect">
                  <a:avLst/>
                </a:prstGeom>
                <a:solidFill>
                  <a:srgbClr val="E3E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Imagem 57">
                  <a:extLst>
                    <a:ext uri="{FF2B5EF4-FFF2-40B4-BE49-F238E27FC236}">
                      <a16:creationId xmlns:a16="http://schemas.microsoft.com/office/drawing/2014/main" id="{AE6E92AA-8AA6-BD87-A3A6-CA28D59431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2599" y="1391063"/>
                  <a:ext cx="2758803" cy="1548573"/>
                </a:xfrm>
                <a:prstGeom prst="rect">
                  <a:avLst/>
                </a:prstGeom>
              </p:spPr>
            </p:pic>
          </p:grpSp>
          <p:sp>
            <p:nvSpPr>
              <p:cNvPr id="53" name="CaixaDeTexto 52">
                <a:extLst>
                  <a:ext uri="{FF2B5EF4-FFF2-40B4-BE49-F238E27FC236}">
                    <a16:creationId xmlns:a16="http://schemas.microsoft.com/office/drawing/2014/main" id="{845D4F6D-E582-43C7-7B16-BE4960C36683}"/>
                  </a:ext>
                </a:extLst>
              </p:cNvPr>
              <p:cNvSpPr txBox="1"/>
              <p:nvPr/>
            </p:nvSpPr>
            <p:spPr>
              <a:xfrm>
                <a:off x="7988152" y="3877992"/>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54" name="CaixaDeTexto 53">
                <a:extLst>
                  <a:ext uri="{FF2B5EF4-FFF2-40B4-BE49-F238E27FC236}">
                    <a16:creationId xmlns:a16="http://schemas.microsoft.com/office/drawing/2014/main" id="{A80B8A36-FDFB-50DD-501D-C8E3A2FC763D}"/>
                  </a:ext>
                </a:extLst>
              </p:cNvPr>
              <p:cNvSpPr txBox="1"/>
              <p:nvPr/>
            </p:nvSpPr>
            <p:spPr>
              <a:xfrm>
                <a:off x="7988152" y="3411849"/>
                <a:ext cx="2801990" cy="400110"/>
              </a:xfrm>
              <a:prstGeom prst="rect">
                <a:avLst/>
              </a:prstGeom>
              <a:noFill/>
            </p:spPr>
            <p:txBody>
              <a:bodyPr wrap="square">
                <a:spAutoFit/>
              </a:bodyPr>
              <a:lstStyle/>
              <a:p>
                <a:r>
                  <a:rPr lang="pt-BR" sz="2000" b="1">
                    <a:effectLst/>
                  </a:rPr>
                  <a:t>1980</a:t>
                </a:r>
                <a:endParaRPr lang="pt-BR" sz="2000" b="1"/>
              </a:p>
            </p:txBody>
          </p:sp>
        </p:grpSp>
        <p:grpSp>
          <p:nvGrpSpPr>
            <p:cNvPr id="67" name="Agrupar 66">
              <a:extLst>
                <a:ext uri="{FF2B5EF4-FFF2-40B4-BE49-F238E27FC236}">
                  <a16:creationId xmlns:a16="http://schemas.microsoft.com/office/drawing/2014/main" id="{8A48BB8B-8727-520B-0674-D05904B600A9}"/>
                </a:ext>
              </a:extLst>
            </p:cNvPr>
            <p:cNvGrpSpPr/>
            <p:nvPr/>
          </p:nvGrpSpPr>
          <p:grpSpPr>
            <a:xfrm>
              <a:off x="1401828" y="1181221"/>
              <a:ext cx="9370980" cy="164463"/>
              <a:chOff x="1372331" y="1181221"/>
              <a:chExt cx="9370980" cy="164463"/>
            </a:xfrm>
            <a:solidFill>
              <a:schemeClr val="tx1"/>
            </a:solidFill>
          </p:grpSpPr>
          <p:sp>
            <p:nvSpPr>
              <p:cNvPr id="59" name="Elipse 58">
                <a:extLst>
                  <a:ext uri="{FF2B5EF4-FFF2-40B4-BE49-F238E27FC236}">
                    <a16:creationId xmlns:a16="http://schemas.microsoft.com/office/drawing/2014/main" id="{65A992BE-E1DF-A85C-3E20-C68B4B7A8931}"/>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Elipse 59">
                <a:extLst>
                  <a:ext uri="{FF2B5EF4-FFF2-40B4-BE49-F238E27FC236}">
                    <a16:creationId xmlns:a16="http://schemas.microsoft.com/office/drawing/2014/main" id="{E002ADF4-02CF-ECCF-93DF-F9D8F355B043}"/>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Elipse 60">
                <a:extLst>
                  <a:ext uri="{FF2B5EF4-FFF2-40B4-BE49-F238E27FC236}">
                    <a16:creationId xmlns:a16="http://schemas.microsoft.com/office/drawing/2014/main" id="{F54282F7-D0F2-BBF5-2924-C6F574221B96}"/>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5" name="Conector reto 64">
                <a:extLst>
                  <a:ext uri="{FF2B5EF4-FFF2-40B4-BE49-F238E27FC236}">
                    <a16:creationId xmlns:a16="http://schemas.microsoft.com/office/drawing/2014/main" id="{536CAD31-2D5F-5D91-F712-CD7A2FDD1DB8}"/>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6" name="Agrupar 75">
            <a:extLst>
              <a:ext uri="{FF2B5EF4-FFF2-40B4-BE49-F238E27FC236}">
                <a16:creationId xmlns:a16="http://schemas.microsoft.com/office/drawing/2014/main" id="{9D7C935F-B12B-F600-49BC-920702F9169A}"/>
              </a:ext>
            </a:extLst>
          </p:cNvPr>
          <p:cNvGrpSpPr/>
          <p:nvPr/>
        </p:nvGrpSpPr>
        <p:grpSpPr>
          <a:xfrm>
            <a:off x="12639640" y="1942371"/>
            <a:ext cx="3543790" cy="3065674"/>
            <a:chOff x="12639640" y="492677"/>
            <a:chExt cx="3543790" cy="2592745"/>
          </a:xfrm>
        </p:grpSpPr>
        <p:sp>
          <p:nvSpPr>
            <p:cNvPr id="77" name="Balão de Fala: Retângulo 76">
              <a:extLst>
                <a:ext uri="{FF2B5EF4-FFF2-40B4-BE49-F238E27FC236}">
                  <a16:creationId xmlns:a16="http://schemas.microsoft.com/office/drawing/2014/main" id="{9B5B17EF-6422-7FA9-6183-27F2C9955BA7}"/>
                </a:ext>
              </a:extLst>
            </p:cNvPr>
            <p:cNvSpPr/>
            <p:nvPr/>
          </p:nvSpPr>
          <p:spPr>
            <a:xfrm rot="5400000">
              <a:off x="13188138" y="-55821"/>
              <a:ext cx="2446793"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8" name="CaixaDeTexto 77">
              <a:extLst>
                <a:ext uri="{FF2B5EF4-FFF2-40B4-BE49-F238E27FC236}">
                  <a16:creationId xmlns:a16="http://schemas.microsoft.com/office/drawing/2014/main" id="{18762EE2-C83D-82B0-3D9D-C02143E97CDB}"/>
                </a:ext>
              </a:extLst>
            </p:cNvPr>
            <p:cNvSpPr txBox="1"/>
            <p:nvPr/>
          </p:nvSpPr>
          <p:spPr>
            <a:xfrm>
              <a:off x="12816114" y="638629"/>
              <a:ext cx="3222172" cy="2446793"/>
            </a:xfrm>
            <a:prstGeom prst="rect">
              <a:avLst/>
            </a:prstGeom>
            <a:noFill/>
          </p:spPr>
          <p:txBody>
            <a:bodyPr wrap="square" rtlCol="0">
              <a:spAutoFit/>
            </a:bodyPr>
            <a:lstStyle/>
            <a:p>
              <a:r>
                <a:rPr lang="pt-BR" sz="1400" dirty="0">
                  <a:solidFill>
                    <a:schemeClr val="bg1"/>
                  </a:solidFill>
                </a:rPr>
                <a:t>Orientações para professor/LXD:</a:t>
              </a:r>
            </a:p>
            <a:p>
              <a:endParaRPr lang="pt-BR" sz="1400" dirty="0">
                <a:solidFill>
                  <a:schemeClr val="bg1"/>
                </a:solidFill>
              </a:endParaRPr>
            </a:p>
            <a:p>
              <a:pPr marL="285750" indent="-285750">
                <a:buFont typeface="Arial" panose="020B0604020202020204" pitchFamily="34" charset="0"/>
                <a:buChar char="•"/>
              </a:pPr>
              <a:r>
                <a:rPr lang="pt-BR" sz="1400" dirty="0">
                  <a:solidFill>
                    <a:schemeClr val="bg1"/>
                  </a:solidFill>
                </a:rPr>
                <a:t>O recurso está agrupado. Para ajustar a caixa de texto, aumente a linha apenas na respectiva camada.</a:t>
              </a:r>
            </a:p>
            <a:p>
              <a:pPr marL="285750" indent="-285750">
                <a:buFont typeface="Arial" panose="020B0604020202020204" pitchFamily="34" charset="0"/>
                <a:buChar char="•"/>
              </a:pPr>
              <a:r>
                <a:rPr lang="pt-BR" sz="1400" dirty="0">
                  <a:solidFill>
                    <a:schemeClr val="bg1"/>
                  </a:solidFill>
                </a:rPr>
                <a:t>Para alterar a imagem, clique com o botão direito do mouse, selecione Alterar Imagem &gt;&gt; Da Área de Transferência.</a:t>
              </a:r>
            </a:p>
            <a:p>
              <a:endParaRPr lang="pt-BR" sz="1400" dirty="0">
                <a:solidFill>
                  <a:schemeClr val="bg1"/>
                </a:solidFill>
              </a:endParaRPr>
            </a:p>
            <a:p>
              <a:r>
                <a:rPr lang="pt-BR" sz="1400" dirty="0">
                  <a:solidFill>
                    <a:srgbClr val="FFFF00"/>
                  </a:solidFill>
                </a:rPr>
                <a:t>O recurso está disponível para a utilização apenas para casos com 3 passos/itens. </a:t>
              </a:r>
            </a:p>
            <a:p>
              <a:endParaRPr lang="pt-BR" sz="1400" dirty="0">
                <a:solidFill>
                  <a:schemeClr val="bg1"/>
                </a:solidFill>
              </a:endParaRPr>
            </a:p>
          </p:txBody>
        </p:sp>
      </p:grpSp>
      <p:grpSp>
        <p:nvGrpSpPr>
          <p:cNvPr id="79" name="Agrupar 78">
            <a:extLst>
              <a:ext uri="{FF2B5EF4-FFF2-40B4-BE49-F238E27FC236}">
                <a16:creationId xmlns:a16="http://schemas.microsoft.com/office/drawing/2014/main" id="{BB463A3B-C0BE-5F0E-DECB-CA7C27AF8B90}"/>
              </a:ext>
            </a:extLst>
          </p:cNvPr>
          <p:cNvGrpSpPr/>
          <p:nvPr/>
        </p:nvGrpSpPr>
        <p:grpSpPr>
          <a:xfrm>
            <a:off x="12639638" y="293228"/>
            <a:ext cx="3543790" cy="1373961"/>
            <a:chOff x="12639639" y="382815"/>
            <a:chExt cx="3543790" cy="1373961"/>
          </a:xfrm>
        </p:grpSpPr>
        <p:sp>
          <p:nvSpPr>
            <p:cNvPr id="80" name="Balão de Fala: Retângulo 79">
              <a:extLst>
                <a:ext uri="{FF2B5EF4-FFF2-40B4-BE49-F238E27FC236}">
                  <a16:creationId xmlns:a16="http://schemas.microsoft.com/office/drawing/2014/main" id="{A530CE28-2A3F-D25C-4081-4F93BB954BC6}"/>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1" name="CaixaDeTexto 80">
              <a:extLst>
                <a:ext uri="{FF2B5EF4-FFF2-40B4-BE49-F238E27FC236}">
                  <a16:creationId xmlns:a16="http://schemas.microsoft.com/office/drawing/2014/main" id="{C2726DBD-EAFB-720A-11F5-221F567BD36C}"/>
                </a:ext>
              </a:extLst>
            </p:cNvPr>
            <p:cNvSpPr txBox="1"/>
            <p:nvPr/>
          </p:nvSpPr>
          <p:spPr>
            <a:xfrm>
              <a:off x="12816114" y="638629"/>
              <a:ext cx="3222172" cy="738664"/>
            </a:xfrm>
            <a:prstGeom prst="rect">
              <a:avLst/>
            </a:prstGeom>
            <a:noFill/>
          </p:spPr>
          <p:txBody>
            <a:bodyPr wrap="square" rtlCol="0">
              <a:spAutoFit/>
            </a:bodyPr>
            <a:lstStyle/>
            <a:p>
              <a:r>
                <a:rPr lang="pt-BR" sz="1400" dirty="0">
                  <a:solidFill>
                    <a:srgbClr val="4A5E85"/>
                  </a:solidFill>
                </a:rPr>
                <a:t>Componente:</a:t>
              </a:r>
            </a:p>
            <a:p>
              <a:endParaRPr lang="pt-BR" sz="1400" dirty="0">
                <a:solidFill>
                  <a:srgbClr val="4A5E85"/>
                </a:solidFill>
              </a:endParaRPr>
            </a:p>
            <a:p>
              <a:r>
                <a:rPr lang="pt-BR" sz="1400" b="1" dirty="0" err="1">
                  <a:solidFill>
                    <a:srgbClr val="4A5E85"/>
                  </a:solidFill>
                </a:rPr>
                <a:t>Timeline</a:t>
              </a:r>
              <a:r>
                <a:rPr lang="pt-BR" sz="1400" b="1" dirty="0">
                  <a:solidFill>
                    <a:srgbClr val="4A5E85"/>
                  </a:solidFill>
                </a:rPr>
                <a:t> horizontal (</a:t>
              </a:r>
              <a:r>
                <a:rPr lang="pt-BR" sz="1400" b="1" dirty="0" err="1">
                  <a:solidFill>
                    <a:srgbClr val="4A5E85"/>
                  </a:solidFill>
                </a:rPr>
                <a:t>imagen</a:t>
              </a:r>
              <a:r>
                <a:rPr lang="pt-BR" sz="1400" b="1" dirty="0">
                  <a:solidFill>
                    <a:srgbClr val="4A5E85"/>
                  </a:solidFill>
                </a:rPr>
                <a:t> + texto)</a:t>
              </a:r>
            </a:p>
          </p:txBody>
        </p:sp>
      </p:grpSp>
    </p:spTree>
    <p:extLst>
      <p:ext uri="{BB962C8B-B14F-4D97-AF65-F5344CB8AC3E}">
        <p14:creationId xmlns:p14="http://schemas.microsoft.com/office/powerpoint/2010/main" val="35102913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Agrupar 28">
            <a:extLst>
              <a:ext uri="{FF2B5EF4-FFF2-40B4-BE49-F238E27FC236}">
                <a16:creationId xmlns:a16="http://schemas.microsoft.com/office/drawing/2014/main" id="{03CE8F05-CF34-CED4-3036-1BD36FD8BC2E}"/>
              </a:ext>
            </a:extLst>
          </p:cNvPr>
          <p:cNvGrpSpPr/>
          <p:nvPr/>
        </p:nvGrpSpPr>
        <p:grpSpPr>
          <a:xfrm>
            <a:off x="12639639" y="2051957"/>
            <a:ext cx="3543790" cy="3274025"/>
            <a:chOff x="12639639" y="382817"/>
            <a:chExt cx="3543790" cy="3274025"/>
          </a:xfrm>
        </p:grpSpPr>
        <p:sp>
          <p:nvSpPr>
            <p:cNvPr id="30" name="Balão de Fala: Retângulo 29">
              <a:extLst>
                <a:ext uri="{FF2B5EF4-FFF2-40B4-BE49-F238E27FC236}">
                  <a16:creationId xmlns:a16="http://schemas.microsoft.com/office/drawing/2014/main" id="{30B01D8B-6D15-E443-E060-A3E1FC1FB556}"/>
                </a:ext>
              </a:extLst>
            </p:cNvPr>
            <p:cNvSpPr/>
            <p:nvPr/>
          </p:nvSpPr>
          <p:spPr>
            <a:xfrm rot="5400000">
              <a:off x="12774521" y="247935"/>
              <a:ext cx="3274025" cy="3543790"/>
            </a:xfrm>
            <a:prstGeom prst="wedgeRectCallout">
              <a:avLst>
                <a:gd name="adj1" fmla="val -20343"/>
                <a:gd name="adj2" fmla="val 615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1" name="CaixaDeTexto 30">
              <a:extLst>
                <a:ext uri="{FF2B5EF4-FFF2-40B4-BE49-F238E27FC236}">
                  <a16:creationId xmlns:a16="http://schemas.microsoft.com/office/drawing/2014/main" id="{096E196C-D78E-9CAC-ABA6-836B5C5E4FC6}"/>
                </a:ext>
              </a:extLst>
            </p:cNvPr>
            <p:cNvSpPr txBox="1"/>
            <p:nvPr/>
          </p:nvSpPr>
          <p:spPr>
            <a:xfrm>
              <a:off x="12816114" y="638629"/>
              <a:ext cx="3222172" cy="2031325"/>
            </a:xfrm>
            <a:prstGeom prst="rect">
              <a:avLst/>
            </a:prstGeom>
            <a:noFill/>
          </p:spPr>
          <p:txBody>
            <a:bodyPr wrap="square" rtlCol="0">
              <a:spAutoFit/>
            </a:bodyPr>
            <a:lstStyle/>
            <a:p>
              <a:r>
                <a:rPr lang="pt-BR" sz="1400">
                  <a:solidFill>
                    <a:schemeClr val="bg1"/>
                  </a:solidFill>
                </a:rPr>
                <a:t>Orientações para professor/LXD:</a:t>
              </a:r>
            </a:p>
            <a:p>
              <a:endParaRPr lang="pt-BR" sz="1400">
                <a:solidFill>
                  <a:schemeClr val="bg1"/>
                </a:solidFill>
              </a:endParaRPr>
            </a:p>
            <a:p>
              <a:r>
                <a:rPr lang="pt-BR" sz="1400">
                  <a:solidFill>
                    <a:schemeClr val="bg1"/>
                  </a:solidFill>
                </a:rPr>
                <a:t>O recurso está agrupado. Para ajustar a caixa de texto, aumente a linha apenas na respectiva camada.</a:t>
              </a:r>
            </a:p>
            <a:p>
              <a:endParaRPr lang="pt-BR" sz="1400">
                <a:solidFill>
                  <a:schemeClr val="bg1"/>
                </a:solidFill>
              </a:endParaRPr>
            </a:p>
            <a:p>
              <a:r>
                <a:rPr lang="pt-BR" sz="1400">
                  <a:solidFill>
                    <a:srgbClr val="FFFF00"/>
                  </a:solidFill>
                </a:rPr>
                <a:t>O recurso está disponível para a utilização apenas para casos com 3 passos/itens. </a:t>
              </a:r>
            </a:p>
            <a:p>
              <a:endParaRPr lang="pt-BR" sz="1400">
                <a:solidFill>
                  <a:schemeClr val="bg1"/>
                </a:solidFill>
              </a:endParaRPr>
            </a:p>
          </p:txBody>
        </p:sp>
      </p:grpSp>
      <p:grpSp>
        <p:nvGrpSpPr>
          <p:cNvPr id="35" name="Agrupar 34">
            <a:extLst>
              <a:ext uri="{FF2B5EF4-FFF2-40B4-BE49-F238E27FC236}">
                <a16:creationId xmlns:a16="http://schemas.microsoft.com/office/drawing/2014/main" id="{AD44C530-8280-6722-A538-D25E475A2B68}"/>
              </a:ext>
            </a:extLst>
          </p:cNvPr>
          <p:cNvGrpSpPr/>
          <p:nvPr/>
        </p:nvGrpSpPr>
        <p:grpSpPr>
          <a:xfrm>
            <a:off x="12639638" y="532713"/>
            <a:ext cx="3543790" cy="1373961"/>
            <a:chOff x="12639639" y="382815"/>
            <a:chExt cx="3543790" cy="1373961"/>
          </a:xfrm>
        </p:grpSpPr>
        <p:sp>
          <p:nvSpPr>
            <p:cNvPr id="36" name="Balão de Fala: Retângulo 35">
              <a:extLst>
                <a:ext uri="{FF2B5EF4-FFF2-40B4-BE49-F238E27FC236}">
                  <a16:creationId xmlns:a16="http://schemas.microsoft.com/office/drawing/2014/main" id="{3B6C9742-1E0B-1822-4671-05E26DE71F9C}"/>
                </a:ext>
              </a:extLst>
            </p:cNvPr>
            <p:cNvSpPr/>
            <p:nvPr/>
          </p:nvSpPr>
          <p:spPr>
            <a:xfrm rot="5400000">
              <a:off x="13724553" y="-702099"/>
              <a:ext cx="1373961" cy="3543790"/>
            </a:xfrm>
            <a:prstGeom prst="wedgeRectCallout">
              <a:avLst>
                <a:gd name="adj1" fmla="val -20343"/>
                <a:gd name="adj2" fmla="val 61591"/>
              </a:avLst>
            </a:prstGeom>
            <a:solidFill>
              <a:schemeClr val="bg1"/>
            </a:solidFill>
            <a:ln>
              <a:solidFill>
                <a:srgbClr val="4A5E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37" name="CaixaDeTexto 36">
              <a:extLst>
                <a:ext uri="{FF2B5EF4-FFF2-40B4-BE49-F238E27FC236}">
                  <a16:creationId xmlns:a16="http://schemas.microsoft.com/office/drawing/2014/main" id="{DF2CC2DB-FFA0-2416-1E3C-D45DC756A07C}"/>
                </a:ext>
              </a:extLst>
            </p:cNvPr>
            <p:cNvSpPr txBox="1"/>
            <p:nvPr/>
          </p:nvSpPr>
          <p:spPr>
            <a:xfrm>
              <a:off x="12816114" y="638629"/>
              <a:ext cx="3222172" cy="738664"/>
            </a:xfrm>
            <a:prstGeom prst="rect">
              <a:avLst/>
            </a:prstGeom>
            <a:noFill/>
          </p:spPr>
          <p:txBody>
            <a:bodyPr wrap="square" rtlCol="0">
              <a:spAutoFit/>
            </a:bodyPr>
            <a:lstStyle/>
            <a:p>
              <a:r>
                <a:rPr lang="pt-BR" sz="1400">
                  <a:solidFill>
                    <a:srgbClr val="4A5E85"/>
                  </a:solidFill>
                </a:rPr>
                <a:t>Componente:</a:t>
              </a:r>
            </a:p>
            <a:p>
              <a:endParaRPr lang="pt-BR" sz="1400">
                <a:solidFill>
                  <a:srgbClr val="4A5E85"/>
                </a:solidFill>
              </a:endParaRPr>
            </a:p>
            <a:p>
              <a:r>
                <a:rPr lang="pt-BR" sz="1400" b="1" err="1">
                  <a:solidFill>
                    <a:srgbClr val="4A5E85"/>
                  </a:solidFill>
                </a:rPr>
                <a:t>Timeline</a:t>
              </a:r>
              <a:r>
                <a:rPr lang="pt-BR" sz="1400" b="1">
                  <a:solidFill>
                    <a:srgbClr val="4A5E85"/>
                  </a:solidFill>
                </a:rPr>
                <a:t> horizontal (apenas texto)</a:t>
              </a:r>
            </a:p>
          </p:txBody>
        </p:sp>
      </p:grpSp>
      <p:grpSp>
        <p:nvGrpSpPr>
          <p:cNvPr id="46" name="Agrupar 45">
            <a:extLst>
              <a:ext uri="{FF2B5EF4-FFF2-40B4-BE49-F238E27FC236}">
                <a16:creationId xmlns:a16="http://schemas.microsoft.com/office/drawing/2014/main" id="{31D5A422-4D59-380D-EBF0-23E6EE0A4E3A}"/>
              </a:ext>
            </a:extLst>
          </p:cNvPr>
          <p:cNvGrpSpPr/>
          <p:nvPr/>
        </p:nvGrpSpPr>
        <p:grpSpPr>
          <a:xfrm>
            <a:off x="1401829" y="2210391"/>
            <a:ext cx="9388343" cy="2437217"/>
            <a:chOff x="1401828" y="1259728"/>
            <a:chExt cx="9388343" cy="2437217"/>
          </a:xfrm>
        </p:grpSpPr>
        <p:grpSp>
          <p:nvGrpSpPr>
            <p:cNvPr id="45" name="Agrupar 44">
              <a:extLst>
                <a:ext uri="{FF2B5EF4-FFF2-40B4-BE49-F238E27FC236}">
                  <a16:creationId xmlns:a16="http://schemas.microsoft.com/office/drawing/2014/main" id="{BFD76CE9-AE46-A8D6-0BEF-FE468FF9B106}"/>
                </a:ext>
              </a:extLst>
            </p:cNvPr>
            <p:cNvGrpSpPr/>
            <p:nvPr/>
          </p:nvGrpSpPr>
          <p:grpSpPr>
            <a:xfrm>
              <a:off x="1413177" y="1753474"/>
              <a:ext cx="2801990" cy="1943471"/>
              <a:chOff x="1413177" y="1753474"/>
              <a:chExt cx="2801990" cy="1943471"/>
            </a:xfrm>
          </p:grpSpPr>
          <p:sp>
            <p:nvSpPr>
              <p:cNvPr id="41" name="CaixaDeTexto 40">
                <a:extLst>
                  <a:ext uri="{FF2B5EF4-FFF2-40B4-BE49-F238E27FC236}">
                    <a16:creationId xmlns:a16="http://schemas.microsoft.com/office/drawing/2014/main" id="{2EADBE24-4DF5-DAAB-9DDD-C7F73BEDC26F}"/>
                  </a:ext>
                </a:extLst>
              </p:cNvPr>
              <p:cNvSpPr txBox="1"/>
              <p:nvPr/>
            </p:nvSpPr>
            <p:spPr>
              <a:xfrm>
                <a:off x="1413177"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42" name="CaixaDeTexto 41">
                <a:extLst>
                  <a:ext uri="{FF2B5EF4-FFF2-40B4-BE49-F238E27FC236}">
                    <a16:creationId xmlns:a16="http://schemas.microsoft.com/office/drawing/2014/main" id="{D0A465C9-06F9-2512-902F-353E76E4473C}"/>
                  </a:ext>
                </a:extLst>
              </p:cNvPr>
              <p:cNvSpPr txBox="1"/>
              <p:nvPr/>
            </p:nvSpPr>
            <p:spPr>
              <a:xfrm>
                <a:off x="1413177" y="1753474"/>
                <a:ext cx="2801990" cy="400110"/>
              </a:xfrm>
              <a:prstGeom prst="rect">
                <a:avLst/>
              </a:prstGeom>
              <a:noFill/>
            </p:spPr>
            <p:txBody>
              <a:bodyPr wrap="square">
                <a:spAutoFit/>
              </a:bodyPr>
              <a:lstStyle/>
              <a:p>
                <a:r>
                  <a:rPr lang="pt-BR" sz="2000" b="1">
                    <a:effectLst/>
                  </a:rPr>
                  <a:t>1980</a:t>
                </a:r>
                <a:endParaRPr lang="pt-BR" sz="2000" b="1"/>
              </a:p>
            </p:txBody>
          </p:sp>
        </p:grpSp>
        <p:grpSp>
          <p:nvGrpSpPr>
            <p:cNvPr id="9" name="Agrupar 8">
              <a:extLst>
                <a:ext uri="{FF2B5EF4-FFF2-40B4-BE49-F238E27FC236}">
                  <a16:creationId xmlns:a16="http://schemas.microsoft.com/office/drawing/2014/main" id="{9AE0E554-0E36-8CF4-CA89-7D7D69998F82}"/>
                </a:ext>
              </a:extLst>
            </p:cNvPr>
            <p:cNvGrpSpPr/>
            <p:nvPr/>
          </p:nvGrpSpPr>
          <p:grpSpPr>
            <a:xfrm>
              <a:off x="1401828" y="1259728"/>
              <a:ext cx="9370980" cy="164463"/>
              <a:chOff x="1372331" y="1181221"/>
              <a:chExt cx="9370980" cy="164463"/>
            </a:xfrm>
            <a:solidFill>
              <a:schemeClr val="tx1"/>
            </a:solidFill>
          </p:grpSpPr>
          <p:sp>
            <p:nvSpPr>
              <p:cNvPr id="33" name="Elipse 32">
                <a:extLst>
                  <a:ext uri="{FF2B5EF4-FFF2-40B4-BE49-F238E27FC236}">
                    <a16:creationId xmlns:a16="http://schemas.microsoft.com/office/drawing/2014/main" id="{A9962B8E-EB5C-F2A2-7502-03E262D0678A}"/>
                  </a:ext>
                </a:extLst>
              </p:cNvPr>
              <p:cNvSpPr/>
              <p:nvPr/>
            </p:nvSpPr>
            <p:spPr>
              <a:xfrm>
                <a:off x="1372331"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E85DE921-BA1B-A01A-C940-F165676D0B2A}"/>
                  </a:ext>
                </a:extLst>
              </p:cNvPr>
              <p:cNvSpPr/>
              <p:nvPr/>
            </p:nvSpPr>
            <p:spPr>
              <a:xfrm>
                <a:off x="4677549"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2D47AE80-A12A-9A9F-B597-00D26357E1AF}"/>
                  </a:ext>
                </a:extLst>
              </p:cNvPr>
              <p:cNvSpPr/>
              <p:nvPr/>
            </p:nvSpPr>
            <p:spPr>
              <a:xfrm>
                <a:off x="7982767" y="1181221"/>
                <a:ext cx="164463" cy="16446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9" name="Conector reto 38">
                <a:extLst>
                  <a:ext uri="{FF2B5EF4-FFF2-40B4-BE49-F238E27FC236}">
                    <a16:creationId xmlns:a16="http://schemas.microsoft.com/office/drawing/2014/main" id="{52570CEB-9B3B-4A7B-6A2E-2B5C95C20DC6}"/>
                  </a:ext>
                </a:extLst>
              </p:cNvPr>
              <p:cNvCxnSpPr>
                <a:cxnSpLocks/>
              </p:cNvCxnSpPr>
              <p:nvPr/>
            </p:nvCxnSpPr>
            <p:spPr>
              <a:xfrm>
                <a:off x="1454562" y="1263452"/>
                <a:ext cx="9288749"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CaixaDeTexto 22">
              <a:extLst>
                <a:ext uri="{FF2B5EF4-FFF2-40B4-BE49-F238E27FC236}">
                  <a16:creationId xmlns:a16="http://schemas.microsoft.com/office/drawing/2014/main" id="{DA9513DB-C9B3-C7BD-2FBB-F29FB8CF1314}"/>
                </a:ext>
              </a:extLst>
            </p:cNvPr>
            <p:cNvSpPr txBox="1"/>
            <p:nvPr/>
          </p:nvSpPr>
          <p:spPr>
            <a:xfrm>
              <a:off x="4700679"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27" name="CaixaDeTexto 26">
              <a:extLst>
                <a:ext uri="{FF2B5EF4-FFF2-40B4-BE49-F238E27FC236}">
                  <a16:creationId xmlns:a16="http://schemas.microsoft.com/office/drawing/2014/main" id="{FDD52EAE-14BE-B84A-1508-6266DE93D0BB}"/>
                </a:ext>
              </a:extLst>
            </p:cNvPr>
            <p:cNvSpPr txBox="1"/>
            <p:nvPr/>
          </p:nvSpPr>
          <p:spPr>
            <a:xfrm>
              <a:off x="4700679" y="1753474"/>
              <a:ext cx="2801990" cy="400110"/>
            </a:xfrm>
            <a:prstGeom prst="rect">
              <a:avLst/>
            </a:prstGeom>
            <a:noFill/>
          </p:spPr>
          <p:txBody>
            <a:bodyPr wrap="square">
              <a:spAutoFit/>
            </a:bodyPr>
            <a:lstStyle/>
            <a:p>
              <a:r>
                <a:rPr lang="pt-BR" sz="2000" b="1">
                  <a:effectLst/>
                </a:rPr>
                <a:t>1980</a:t>
              </a:r>
              <a:endParaRPr lang="pt-BR" sz="2000" b="1"/>
            </a:p>
          </p:txBody>
        </p:sp>
        <p:sp>
          <p:nvSpPr>
            <p:cNvPr id="15" name="CaixaDeTexto 14">
              <a:extLst>
                <a:ext uri="{FF2B5EF4-FFF2-40B4-BE49-F238E27FC236}">
                  <a16:creationId xmlns:a16="http://schemas.microsoft.com/office/drawing/2014/main" id="{4EEDAE76-EB6B-C270-82AE-35B4151C338F}"/>
                </a:ext>
              </a:extLst>
            </p:cNvPr>
            <p:cNvSpPr txBox="1"/>
            <p:nvPr/>
          </p:nvSpPr>
          <p:spPr>
            <a:xfrm>
              <a:off x="7988181" y="2219617"/>
              <a:ext cx="2801990" cy="1477328"/>
            </a:xfrm>
            <a:prstGeom prst="rect">
              <a:avLst/>
            </a:prstGeom>
            <a:noFill/>
          </p:spPr>
          <p:txBody>
            <a:bodyPr wrap="square">
              <a:spAutoFit/>
            </a:bodyPr>
            <a:lstStyle/>
            <a:p>
              <a:r>
                <a:rPr lang="pt-BR">
                  <a:solidFill>
                    <a:schemeClr val="bg2">
                      <a:lumMod val="25000"/>
                    </a:schemeClr>
                  </a:solidFill>
                  <a:effectLst/>
                </a:rPr>
                <a:t>In </a:t>
              </a:r>
              <a:r>
                <a:rPr lang="pt-BR" err="1">
                  <a:solidFill>
                    <a:schemeClr val="bg2">
                      <a:lumMod val="25000"/>
                    </a:schemeClr>
                  </a:solidFill>
                  <a:effectLst/>
                </a:rPr>
                <a:t>pulvinar</a:t>
              </a:r>
              <a:r>
                <a:rPr lang="pt-BR">
                  <a:solidFill>
                    <a:schemeClr val="bg2">
                      <a:lumMod val="25000"/>
                    </a:schemeClr>
                  </a:solidFill>
                  <a:effectLst/>
                </a:rPr>
                <a:t> </a:t>
              </a:r>
              <a:r>
                <a:rPr lang="pt-BR" err="1">
                  <a:solidFill>
                    <a:schemeClr val="bg2">
                      <a:lumMod val="25000"/>
                    </a:schemeClr>
                  </a:solidFill>
                  <a:effectLst/>
                </a:rPr>
                <a:t>odio</a:t>
              </a:r>
              <a:r>
                <a:rPr lang="pt-BR">
                  <a:solidFill>
                    <a:schemeClr val="bg2">
                      <a:lumMod val="25000"/>
                    </a:schemeClr>
                  </a:solidFill>
                  <a:effectLst/>
                </a:rPr>
                <a:t> nunc, ut </a:t>
              </a:r>
              <a:r>
                <a:rPr lang="pt-BR" err="1">
                  <a:solidFill>
                    <a:schemeClr val="bg2">
                      <a:lumMod val="25000"/>
                    </a:schemeClr>
                  </a:solidFill>
                  <a:effectLst/>
                </a:rPr>
                <a:t>commo</a:t>
              </a:r>
              <a:r>
                <a:rPr lang="pt-BR">
                  <a:solidFill>
                    <a:schemeClr val="bg2">
                      <a:lumMod val="25000"/>
                    </a:schemeClr>
                  </a:solidFill>
                  <a:effectLst/>
                </a:rPr>
                <a:t> odo </a:t>
              </a:r>
              <a:r>
                <a:rPr lang="pt-BR" err="1">
                  <a:solidFill>
                    <a:schemeClr val="bg2">
                      <a:lumMod val="25000"/>
                    </a:schemeClr>
                  </a:solidFill>
                  <a:effectLst/>
                </a:rPr>
                <a:t>lacus</a:t>
              </a:r>
              <a:r>
                <a:rPr lang="pt-BR">
                  <a:solidFill>
                    <a:schemeClr val="bg2">
                      <a:lumMod val="25000"/>
                    </a:schemeClr>
                  </a:solidFill>
                  <a:effectLst/>
                </a:rPr>
                <a:t> </a:t>
              </a:r>
              <a:r>
                <a:rPr lang="pt-BR" err="1">
                  <a:solidFill>
                    <a:schemeClr val="bg2">
                      <a:lumMod val="25000"/>
                    </a:schemeClr>
                  </a:solidFill>
                  <a:effectLst/>
                </a:rPr>
                <a:t>feugiat</a:t>
              </a:r>
              <a:r>
                <a:rPr lang="pt-BR">
                  <a:solidFill>
                    <a:schemeClr val="bg2">
                      <a:lumMod val="25000"/>
                    </a:schemeClr>
                  </a:solidFill>
                  <a:effectLst/>
                </a:rPr>
                <a:t> in. In </a:t>
              </a:r>
              <a:r>
                <a:rPr lang="pt-BR" err="1">
                  <a:solidFill>
                    <a:schemeClr val="bg2">
                      <a:lumMod val="25000"/>
                    </a:schemeClr>
                  </a:solidFill>
                  <a:effectLst/>
                </a:rPr>
                <a:t>imperdiet</a:t>
              </a:r>
              <a:r>
                <a:rPr lang="pt-BR">
                  <a:solidFill>
                    <a:schemeClr val="bg2">
                      <a:lumMod val="25000"/>
                    </a:schemeClr>
                  </a:solidFill>
                  <a:effectLst/>
                </a:rPr>
                <a:t> </a:t>
              </a:r>
              <a:r>
                <a:rPr lang="pt-BR" err="1">
                  <a:solidFill>
                    <a:schemeClr val="bg2">
                      <a:lumMod val="25000"/>
                    </a:schemeClr>
                  </a:solidFill>
                  <a:effectLst/>
                </a:rPr>
                <a:t>tortor</a:t>
              </a:r>
              <a:r>
                <a:rPr lang="pt-BR">
                  <a:solidFill>
                    <a:schemeClr val="bg2">
                      <a:lumMod val="25000"/>
                    </a:schemeClr>
                  </a:solidFill>
                  <a:effectLst/>
                </a:rPr>
                <a:t> ac </a:t>
              </a:r>
              <a:r>
                <a:rPr lang="pt-BR" err="1">
                  <a:solidFill>
                    <a:schemeClr val="bg2">
                      <a:lumMod val="25000"/>
                    </a:schemeClr>
                  </a:solidFill>
                  <a:effectLst/>
                </a:rPr>
                <a:t>risus</a:t>
              </a:r>
              <a:r>
                <a:rPr lang="pt-BR">
                  <a:solidFill>
                    <a:schemeClr val="bg2">
                      <a:lumMod val="25000"/>
                    </a:schemeClr>
                  </a:solidFill>
                  <a:effectLst/>
                </a:rPr>
                <a:t> </a:t>
              </a:r>
              <a:r>
                <a:rPr lang="pt-BR" err="1">
                  <a:solidFill>
                    <a:schemeClr val="bg2">
                      <a:lumMod val="25000"/>
                    </a:schemeClr>
                  </a:solidFill>
                  <a:effectLst/>
                </a:rPr>
                <a:t>hendrerit</a:t>
              </a:r>
              <a:r>
                <a:rPr lang="pt-BR">
                  <a:solidFill>
                    <a:schemeClr val="bg2">
                      <a:lumMod val="25000"/>
                    </a:schemeClr>
                  </a:solidFill>
                  <a:effectLst/>
                </a:rPr>
                <a:t> </a:t>
              </a:r>
              <a:r>
                <a:rPr lang="pt-BR" err="1">
                  <a:solidFill>
                    <a:schemeClr val="bg2">
                      <a:lumMod val="25000"/>
                    </a:schemeClr>
                  </a:solidFill>
                  <a:effectLst/>
                </a:rPr>
                <a:t>ultrices</a:t>
              </a:r>
              <a:r>
                <a:rPr lang="pt-BR">
                  <a:solidFill>
                    <a:schemeClr val="bg2">
                      <a:lumMod val="25000"/>
                    </a:schemeClr>
                  </a:solidFill>
                  <a:effectLst/>
                </a:rPr>
                <a:t>, </a:t>
              </a:r>
              <a:r>
                <a:rPr lang="pt-BR" err="1">
                  <a:solidFill>
                    <a:schemeClr val="bg2">
                      <a:lumMod val="25000"/>
                    </a:schemeClr>
                  </a:solidFill>
                  <a:effectLst/>
                </a:rPr>
                <a:t>suspendisse</a:t>
              </a:r>
              <a:r>
                <a:rPr lang="pt-BR">
                  <a:solidFill>
                    <a:schemeClr val="bg2">
                      <a:lumMod val="25000"/>
                    </a:schemeClr>
                  </a:solidFill>
                  <a:effectLst/>
                </a:rPr>
                <a:t> </a:t>
              </a:r>
              <a:r>
                <a:rPr lang="pt-BR" err="1">
                  <a:solidFill>
                    <a:schemeClr val="bg2">
                      <a:lumMod val="25000"/>
                    </a:schemeClr>
                  </a:solidFill>
                  <a:effectLst/>
                </a:rPr>
                <a:t>potenti</a:t>
              </a:r>
              <a:r>
                <a:rPr lang="pt-BR">
                  <a:solidFill>
                    <a:schemeClr val="bg2">
                      <a:lumMod val="25000"/>
                    </a:schemeClr>
                  </a:solidFill>
                  <a:effectLst/>
                </a:rPr>
                <a:t>. </a:t>
              </a:r>
              <a:endParaRPr lang="pt-BR">
                <a:solidFill>
                  <a:schemeClr val="bg2">
                    <a:lumMod val="25000"/>
                  </a:schemeClr>
                </a:solidFill>
              </a:endParaRPr>
            </a:p>
          </p:txBody>
        </p:sp>
        <p:sp>
          <p:nvSpPr>
            <p:cNvPr id="17" name="CaixaDeTexto 16">
              <a:extLst>
                <a:ext uri="{FF2B5EF4-FFF2-40B4-BE49-F238E27FC236}">
                  <a16:creationId xmlns:a16="http://schemas.microsoft.com/office/drawing/2014/main" id="{1A042D9F-82A5-3946-A9D0-D5BD145EB900}"/>
                </a:ext>
              </a:extLst>
            </p:cNvPr>
            <p:cNvSpPr txBox="1"/>
            <p:nvPr/>
          </p:nvSpPr>
          <p:spPr>
            <a:xfrm>
              <a:off x="7988181" y="1753474"/>
              <a:ext cx="2801990" cy="400110"/>
            </a:xfrm>
            <a:prstGeom prst="rect">
              <a:avLst/>
            </a:prstGeom>
            <a:noFill/>
          </p:spPr>
          <p:txBody>
            <a:bodyPr wrap="square">
              <a:spAutoFit/>
            </a:bodyPr>
            <a:lstStyle/>
            <a:p>
              <a:r>
                <a:rPr lang="pt-BR" sz="2000" b="1">
                  <a:effectLst/>
                </a:rPr>
                <a:t>1980</a:t>
              </a:r>
              <a:endParaRPr lang="pt-BR" sz="1400" b="1"/>
            </a:p>
          </p:txBody>
        </p:sp>
      </p:grpSp>
    </p:spTree>
    <p:extLst>
      <p:ext uri="{BB962C8B-B14F-4D97-AF65-F5344CB8AC3E}">
        <p14:creationId xmlns:p14="http://schemas.microsoft.com/office/powerpoint/2010/main" val="387534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3D37171-543E-146C-FE6F-38560972CA16}"/>
              </a:ext>
            </a:extLst>
          </p:cNvPr>
          <p:cNvSpPr>
            <a:spLocks noGrp="1"/>
          </p:cNvSpPr>
          <p:nvPr>
            <p:ph type="body" sz="quarter" idx="10"/>
          </p:nvPr>
        </p:nvSpPr>
        <p:spPr/>
        <p:txBody>
          <a:bodyPr/>
          <a:lstStyle/>
          <a:p>
            <a:r>
              <a:rPr lang="pt-BR" dirty="0"/>
              <a:t>Switch</a:t>
            </a:r>
          </a:p>
        </p:txBody>
      </p:sp>
      <p:grpSp>
        <p:nvGrpSpPr>
          <p:cNvPr id="4" name="Agrupar 3">
            <a:extLst>
              <a:ext uri="{FF2B5EF4-FFF2-40B4-BE49-F238E27FC236}">
                <a16:creationId xmlns:a16="http://schemas.microsoft.com/office/drawing/2014/main" id="{22E93E6E-D4DB-D160-B2CB-A17414D182A5}"/>
              </a:ext>
            </a:extLst>
          </p:cNvPr>
          <p:cNvGrpSpPr/>
          <p:nvPr/>
        </p:nvGrpSpPr>
        <p:grpSpPr>
          <a:xfrm>
            <a:off x="1019175" y="2540722"/>
            <a:ext cx="4452504" cy="1690655"/>
            <a:chOff x="2873374" y="1676603"/>
            <a:chExt cx="3121093" cy="3504793"/>
          </a:xfrm>
        </p:grpSpPr>
        <p:sp>
          <p:nvSpPr>
            <p:cNvPr id="9" name="Retângulo: Cantos Arredondados 8">
              <a:extLst>
                <a:ext uri="{FF2B5EF4-FFF2-40B4-BE49-F238E27FC236}">
                  <a16:creationId xmlns:a16="http://schemas.microsoft.com/office/drawing/2014/main" id="{F2966262-A35D-8359-1FE7-ABFE0E86EF9B}"/>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8A974AB8-F05C-65E6-77F1-D0A2BB9931DB}"/>
                </a:ext>
              </a:extLst>
            </p:cNvPr>
            <p:cNvSpPr txBox="1"/>
            <p:nvPr/>
          </p:nvSpPr>
          <p:spPr>
            <a:xfrm>
              <a:off x="2963268" y="1801960"/>
              <a:ext cx="2702801" cy="1292661"/>
            </a:xfrm>
            <a:prstGeom prst="rect">
              <a:avLst/>
            </a:prstGeom>
            <a:noFill/>
          </p:spPr>
          <p:txBody>
            <a:bodyPr wrap="square">
              <a:spAutoFit/>
            </a:bodyPr>
            <a:lstStyle/>
            <a:p>
              <a:r>
                <a:rPr lang="pt-BR" b="1" dirty="0"/>
                <a:t>Store-</a:t>
              </a:r>
              <a:r>
                <a:rPr lang="pt-BR" b="1" dirty="0" err="1"/>
                <a:t>and</a:t>
              </a:r>
              <a:r>
                <a:rPr lang="pt-BR" b="1" dirty="0"/>
                <a:t>-</a:t>
              </a:r>
              <a:r>
                <a:rPr lang="pt-BR" b="1" dirty="0" err="1"/>
                <a:t>Forward</a:t>
              </a:r>
              <a:endParaRPr lang="pt-BR" b="1" dirty="0"/>
            </a:p>
            <a:p>
              <a:r>
                <a:rPr lang="pt-BR" b="1" dirty="0"/>
                <a:t> </a:t>
              </a:r>
            </a:p>
          </p:txBody>
        </p:sp>
        <p:sp>
          <p:nvSpPr>
            <p:cNvPr id="11" name="CaixaDeTexto 10">
              <a:extLst>
                <a:ext uri="{FF2B5EF4-FFF2-40B4-BE49-F238E27FC236}">
                  <a16:creationId xmlns:a16="http://schemas.microsoft.com/office/drawing/2014/main" id="{415A8783-33AB-536A-4231-9D37530449E8}"/>
                </a:ext>
              </a:extLst>
            </p:cNvPr>
            <p:cNvSpPr txBox="1"/>
            <p:nvPr/>
          </p:nvSpPr>
          <p:spPr>
            <a:xfrm>
              <a:off x="2963268" y="2752468"/>
              <a:ext cx="2911948" cy="2154435"/>
            </a:xfrm>
            <a:prstGeom prst="rect">
              <a:avLst/>
            </a:prstGeom>
            <a:noFill/>
          </p:spPr>
          <p:txBody>
            <a:bodyPr wrap="square">
              <a:spAutoFit/>
            </a:bodyPr>
            <a:lstStyle/>
            <a:p>
              <a:r>
                <a:rPr lang="pt-BR" sz="1600" dirty="0">
                  <a:solidFill>
                    <a:schemeClr val="bg2">
                      <a:lumMod val="25000"/>
                    </a:schemeClr>
                  </a:solidFill>
                  <a:effectLst/>
                </a:rPr>
                <a:t>Neste método, os switches armazenam todo o quadro em processamento em um buffer de memória interna antes de encaminhá-lo à porta de saída.</a:t>
              </a:r>
              <a:endParaRPr lang="pt-BR" sz="1600" dirty="0">
                <a:solidFill>
                  <a:schemeClr val="bg2">
                    <a:lumMod val="25000"/>
                  </a:schemeClr>
                </a:solidFill>
              </a:endParaRPr>
            </a:p>
          </p:txBody>
        </p:sp>
      </p:grpSp>
      <p:sp>
        <p:nvSpPr>
          <p:cNvPr id="12" name="CaixaDeTexto 11">
            <a:extLst>
              <a:ext uri="{FF2B5EF4-FFF2-40B4-BE49-F238E27FC236}">
                <a16:creationId xmlns:a16="http://schemas.microsoft.com/office/drawing/2014/main" id="{4B75CAEE-3EFB-E67A-ED34-F3B98B388346}"/>
              </a:ext>
            </a:extLst>
          </p:cNvPr>
          <p:cNvSpPr txBox="1"/>
          <p:nvPr/>
        </p:nvSpPr>
        <p:spPr>
          <a:xfrm>
            <a:off x="1019175" y="1250182"/>
            <a:ext cx="10153650" cy="369332"/>
          </a:xfrm>
          <a:prstGeom prst="rect">
            <a:avLst/>
          </a:prstGeom>
          <a:noFill/>
        </p:spPr>
        <p:txBody>
          <a:bodyPr wrap="square">
            <a:spAutoFit/>
          </a:bodyPr>
          <a:lstStyle/>
          <a:p>
            <a:r>
              <a:rPr lang="pt-BR" dirty="0">
                <a:solidFill>
                  <a:schemeClr val="bg2">
                    <a:lumMod val="25000"/>
                  </a:schemeClr>
                </a:solidFill>
              </a:rPr>
              <a:t>Classificação</a:t>
            </a:r>
          </a:p>
        </p:txBody>
      </p:sp>
      <p:sp>
        <p:nvSpPr>
          <p:cNvPr id="13" name="CaixaDeTexto 12">
            <a:extLst>
              <a:ext uri="{FF2B5EF4-FFF2-40B4-BE49-F238E27FC236}">
                <a16:creationId xmlns:a16="http://schemas.microsoft.com/office/drawing/2014/main" id="{40DBD70C-D684-8972-063F-E005A0E6451B}"/>
              </a:ext>
            </a:extLst>
          </p:cNvPr>
          <p:cNvSpPr txBox="1"/>
          <p:nvPr/>
        </p:nvSpPr>
        <p:spPr>
          <a:xfrm>
            <a:off x="1019175" y="1781585"/>
            <a:ext cx="2734118"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Quanto ao </a:t>
            </a:r>
            <a:r>
              <a:rPr lang="pt-BR" b="1" dirty="0">
                <a:solidFill>
                  <a:schemeClr val="bg2">
                    <a:lumMod val="25000"/>
                  </a:schemeClr>
                </a:solidFill>
              </a:rPr>
              <a:t>método</a:t>
            </a:r>
            <a:r>
              <a:rPr lang="pt-BR" dirty="0">
                <a:solidFill>
                  <a:schemeClr val="bg2">
                    <a:lumMod val="25000"/>
                  </a:schemeClr>
                </a:solidFill>
              </a:rPr>
              <a:t>:</a:t>
            </a:r>
          </a:p>
        </p:txBody>
      </p:sp>
      <p:sp>
        <p:nvSpPr>
          <p:cNvPr id="18" name="CaixaDeTexto 17">
            <a:extLst>
              <a:ext uri="{FF2B5EF4-FFF2-40B4-BE49-F238E27FC236}">
                <a16:creationId xmlns:a16="http://schemas.microsoft.com/office/drawing/2014/main" id="{897AF282-A777-DFDC-AFC3-A64FCB6EEA55}"/>
              </a:ext>
            </a:extLst>
          </p:cNvPr>
          <p:cNvSpPr txBox="1"/>
          <p:nvPr/>
        </p:nvSpPr>
        <p:spPr>
          <a:xfrm>
            <a:off x="6720321" y="1781585"/>
            <a:ext cx="3818639" cy="36933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Quanto à</a:t>
            </a:r>
            <a:r>
              <a:rPr lang="pt-BR" b="1" dirty="0">
                <a:solidFill>
                  <a:schemeClr val="bg2">
                    <a:lumMod val="25000"/>
                  </a:schemeClr>
                </a:solidFill>
              </a:rPr>
              <a:t> forma de gerenciamento</a:t>
            </a:r>
            <a:r>
              <a:rPr lang="pt-BR" dirty="0">
                <a:solidFill>
                  <a:schemeClr val="bg2">
                    <a:lumMod val="25000"/>
                  </a:schemeClr>
                </a:solidFill>
              </a:rPr>
              <a:t>:</a:t>
            </a:r>
          </a:p>
        </p:txBody>
      </p:sp>
      <p:sp>
        <p:nvSpPr>
          <p:cNvPr id="28" name="Retângulo: Cantos Arredondados 27">
            <a:extLst>
              <a:ext uri="{FF2B5EF4-FFF2-40B4-BE49-F238E27FC236}">
                <a16:creationId xmlns:a16="http://schemas.microsoft.com/office/drawing/2014/main" id="{1DBC0F26-5259-339B-1D7C-C932A82D25A7}"/>
              </a:ext>
            </a:extLst>
          </p:cNvPr>
          <p:cNvSpPr/>
          <p:nvPr/>
        </p:nvSpPr>
        <p:spPr>
          <a:xfrm>
            <a:off x="1019175" y="4638752"/>
            <a:ext cx="4452504" cy="169065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DD25A4C5-AAF3-7D4F-B94B-0FAB4F863953}"/>
              </a:ext>
            </a:extLst>
          </p:cNvPr>
          <p:cNvSpPr txBox="1"/>
          <p:nvPr/>
        </p:nvSpPr>
        <p:spPr>
          <a:xfrm>
            <a:off x="1143227" y="4699222"/>
            <a:ext cx="3855775" cy="356320"/>
          </a:xfrm>
          <a:prstGeom prst="rect">
            <a:avLst/>
          </a:prstGeom>
          <a:noFill/>
        </p:spPr>
        <p:txBody>
          <a:bodyPr wrap="square">
            <a:spAutoFit/>
          </a:bodyPr>
          <a:lstStyle/>
          <a:p>
            <a:r>
              <a:rPr lang="pt-BR" b="1" dirty="0" err="1">
                <a:effectLst/>
              </a:rPr>
              <a:t>Cut-Through</a:t>
            </a:r>
            <a:endParaRPr lang="pt-BR" b="1" dirty="0"/>
          </a:p>
        </p:txBody>
      </p:sp>
      <p:sp>
        <p:nvSpPr>
          <p:cNvPr id="30" name="CaixaDeTexto 29">
            <a:extLst>
              <a:ext uri="{FF2B5EF4-FFF2-40B4-BE49-F238E27FC236}">
                <a16:creationId xmlns:a16="http://schemas.microsoft.com/office/drawing/2014/main" id="{58172625-2550-5E7D-E8A3-072E3F4D8A1D}"/>
              </a:ext>
            </a:extLst>
          </p:cNvPr>
          <p:cNvSpPr txBox="1"/>
          <p:nvPr/>
        </p:nvSpPr>
        <p:spPr>
          <a:xfrm>
            <a:off x="1143227" y="5076781"/>
            <a:ext cx="4328452" cy="1323439"/>
          </a:xfrm>
          <a:prstGeom prst="rect">
            <a:avLst/>
          </a:prstGeom>
          <a:noFill/>
        </p:spPr>
        <p:txBody>
          <a:bodyPr wrap="square">
            <a:spAutoFit/>
          </a:bodyPr>
          <a:lstStyle/>
          <a:p>
            <a:r>
              <a:rPr lang="pt-BR" sz="1600" dirty="0">
                <a:solidFill>
                  <a:schemeClr val="bg2">
                    <a:lumMod val="25000"/>
                  </a:schemeClr>
                </a:solidFill>
                <a:effectLst/>
              </a:rPr>
              <a:t>Este método é bem mais rápido que o Store-</a:t>
            </a:r>
            <a:r>
              <a:rPr lang="pt-BR" sz="1600" dirty="0" err="1">
                <a:solidFill>
                  <a:schemeClr val="bg2">
                    <a:lumMod val="25000"/>
                  </a:schemeClr>
                </a:solidFill>
                <a:effectLst/>
              </a:rPr>
              <a:t>and</a:t>
            </a:r>
            <a:r>
              <a:rPr lang="pt-BR" sz="1600" dirty="0">
                <a:solidFill>
                  <a:schemeClr val="bg2">
                    <a:lumMod val="25000"/>
                  </a:schemeClr>
                </a:solidFill>
                <a:effectLst/>
              </a:rPr>
              <a:t>-</a:t>
            </a:r>
            <a:r>
              <a:rPr lang="pt-BR" sz="1600" dirty="0" err="1">
                <a:solidFill>
                  <a:schemeClr val="bg2">
                    <a:lumMod val="25000"/>
                  </a:schemeClr>
                </a:solidFill>
                <a:effectLst/>
              </a:rPr>
              <a:t>Forward</a:t>
            </a:r>
            <a:r>
              <a:rPr lang="pt-BR" sz="1600" dirty="0">
                <a:solidFill>
                  <a:schemeClr val="bg2">
                    <a:lumMod val="25000"/>
                  </a:schemeClr>
                </a:solidFill>
                <a:effectLst/>
              </a:rPr>
              <a:t>, pois nele os switches realizam somente a leitura dos endereços MAC (Media Access </a:t>
            </a:r>
            <a:r>
              <a:rPr lang="pt-BR" sz="1600" dirty="0" err="1">
                <a:solidFill>
                  <a:schemeClr val="bg2">
                    <a:lumMod val="25000"/>
                  </a:schemeClr>
                </a:solidFill>
                <a:effectLst/>
              </a:rPr>
              <a:t>Control</a:t>
            </a:r>
            <a:r>
              <a:rPr lang="pt-BR" sz="1600" dirty="0">
                <a:solidFill>
                  <a:schemeClr val="bg2">
                    <a:lumMod val="25000"/>
                  </a:schemeClr>
                </a:solidFill>
                <a:effectLst/>
              </a:rPr>
              <a:t>) de destino e dão início ao encaminhamento deles.</a:t>
            </a:r>
            <a:endParaRPr lang="pt-BR" sz="1600" dirty="0">
              <a:solidFill>
                <a:schemeClr val="bg2">
                  <a:lumMod val="25000"/>
                </a:schemeClr>
              </a:solidFill>
            </a:endParaRPr>
          </a:p>
        </p:txBody>
      </p:sp>
      <p:sp>
        <p:nvSpPr>
          <p:cNvPr id="31" name="Retângulo: Cantos Arredondados 30">
            <a:extLst>
              <a:ext uri="{FF2B5EF4-FFF2-40B4-BE49-F238E27FC236}">
                <a16:creationId xmlns:a16="http://schemas.microsoft.com/office/drawing/2014/main" id="{209E7BF0-879F-78FA-B4ED-25991C0084FF}"/>
              </a:ext>
            </a:extLst>
          </p:cNvPr>
          <p:cNvSpPr/>
          <p:nvPr/>
        </p:nvSpPr>
        <p:spPr>
          <a:xfrm>
            <a:off x="6756841" y="2540722"/>
            <a:ext cx="4452504" cy="169065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0D09A18C-5FD4-53D2-9F9A-4CF30BFACA0F}"/>
              </a:ext>
            </a:extLst>
          </p:cNvPr>
          <p:cNvSpPr txBox="1"/>
          <p:nvPr/>
        </p:nvSpPr>
        <p:spPr>
          <a:xfrm>
            <a:off x="6885082" y="2601192"/>
            <a:ext cx="3855775" cy="646331"/>
          </a:xfrm>
          <a:prstGeom prst="rect">
            <a:avLst/>
          </a:prstGeom>
          <a:noFill/>
        </p:spPr>
        <p:txBody>
          <a:bodyPr wrap="square">
            <a:spAutoFit/>
          </a:bodyPr>
          <a:lstStyle/>
          <a:p>
            <a:r>
              <a:rPr lang="pt-BR" b="1" dirty="0"/>
              <a:t>Switches não gerenciáveis</a:t>
            </a:r>
          </a:p>
          <a:p>
            <a:r>
              <a:rPr lang="pt-BR" b="1" dirty="0"/>
              <a:t> </a:t>
            </a:r>
          </a:p>
        </p:txBody>
      </p:sp>
      <p:sp>
        <p:nvSpPr>
          <p:cNvPr id="33" name="CaixaDeTexto 32">
            <a:extLst>
              <a:ext uri="{FF2B5EF4-FFF2-40B4-BE49-F238E27FC236}">
                <a16:creationId xmlns:a16="http://schemas.microsoft.com/office/drawing/2014/main" id="{200E00AA-6193-192C-3D60-03FAE73C5271}"/>
              </a:ext>
            </a:extLst>
          </p:cNvPr>
          <p:cNvSpPr txBox="1"/>
          <p:nvPr/>
        </p:nvSpPr>
        <p:spPr>
          <a:xfrm>
            <a:off x="6885082" y="3059702"/>
            <a:ext cx="4154141" cy="830997"/>
          </a:xfrm>
          <a:prstGeom prst="rect">
            <a:avLst/>
          </a:prstGeom>
          <a:noFill/>
        </p:spPr>
        <p:txBody>
          <a:bodyPr wrap="square">
            <a:spAutoFit/>
          </a:bodyPr>
          <a:lstStyle/>
          <a:p>
            <a:r>
              <a:rPr lang="pt-BR" sz="1600" dirty="0">
                <a:solidFill>
                  <a:schemeClr val="bg2">
                    <a:lumMod val="25000"/>
                  </a:schemeClr>
                </a:solidFill>
                <a:effectLst/>
              </a:rPr>
              <a:t>Esses dispositivos não podem ser gerenciados remotamente, pois não possuem endereços de rede (IP).</a:t>
            </a:r>
            <a:endParaRPr lang="pt-BR" sz="1600" dirty="0">
              <a:solidFill>
                <a:schemeClr val="bg2">
                  <a:lumMod val="25000"/>
                </a:schemeClr>
              </a:solidFill>
            </a:endParaRPr>
          </a:p>
        </p:txBody>
      </p:sp>
      <p:sp>
        <p:nvSpPr>
          <p:cNvPr id="34" name="Retângulo: Cantos Arredondados 33">
            <a:extLst>
              <a:ext uri="{FF2B5EF4-FFF2-40B4-BE49-F238E27FC236}">
                <a16:creationId xmlns:a16="http://schemas.microsoft.com/office/drawing/2014/main" id="{DE8E4EF3-83C4-A627-705A-066912A2E901}"/>
              </a:ext>
            </a:extLst>
          </p:cNvPr>
          <p:cNvSpPr/>
          <p:nvPr/>
        </p:nvSpPr>
        <p:spPr>
          <a:xfrm>
            <a:off x="6720321" y="4640119"/>
            <a:ext cx="4452504" cy="169065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29C0A2-E4F2-821E-9EDA-BE642832A666}"/>
              </a:ext>
            </a:extLst>
          </p:cNvPr>
          <p:cNvSpPr txBox="1"/>
          <p:nvPr/>
        </p:nvSpPr>
        <p:spPr>
          <a:xfrm>
            <a:off x="6844373" y="4700589"/>
            <a:ext cx="3855775" cy="646331"/>
          </a:xfrm>
          <a:prstGeom prst="rect">
            <a:avLst/>
          </a:prstGeom>
          <a:noFill/>
        </p:spPr>
        <p:txBody>
          <a:bodyPr wrap="square">
            <a:spAutoFit/>
          </a:bodyPr>
          <a:lstStyle/>
          <a:p>
            <a:r>
              <a:rPr lang="pt-BR" b="1" dirty="0"/>
              <a:t>Switches gerenciáveis</a:t>
            </a:r>
          </a:p>
          <a:p>
            <a:r>
              <a:rPr lang="pt-BR" b="1" dirty="0">
                <a:effectLst/>
              </a:rPr>
              <a:t> </a:t>
            </a:r>
            <a:endParaRPr lang="pt-BR" b="1" dirty="0"/>
          </a:p>
        </p:txBody>
      </p:sp>
      <p:sp>
        <p:nvSpPr>
          <p:cNvPr id="36" name="CaixaDeTexto 35">
            <a:extLst>
              <a:ext uri="{FF2B5EF4-FFF2-40B4-BE49-F238E27FC236}">
                <a16:creationId xmlns:a16="http://schemas.microsoft.com/office/drawing/2014/main" id="{42878DBB-FE11-97B4-B661-8F95B9778445}"/>
              </a:ext>
            </a:extLst>
          </p:cNvPr>
          <p:cNvSpPr txBox="1"/>
          <p:nvPr/>
        </p:nvSpPr>
        <p:spPr>
          <a:xfrm>
            <a:off x="6844373" y="5078148"/>
            <a:ext cx="4328452" cy="584775"/>
          </a:xfrm>
          <a:prstGeom prst="rect">
            <a:avLst/>
          </a:prstGeom>
          <a:noFill/>
        </p:spPr>
        <p:txBody>
          <a:bodyPr wrap="square">
            <a:spAutoFit/>
          </a:bodyPr>
          <a:lstStyle/>
          <a:p>
            <a:r>
              <a:rPr lang="pt-BR" sz="1600" dirty="0">
                <a:solidFill>
                  <a:schemeClr val="bg2">
                    <a:lumMod val="25000"/>
                  </a:schemeClr>
                </a:solidFill>
                <a:effectLst/>
              </a:rPr>
              <a:t>Esses dispositivos possuem endereço IP e podem ser acessados remotamente.</a:t>
            </a:r>
            <a:endParaRPr lang="pt-BR" sz="1600" dirty="0">
              <a:solidFill>
                <a:schemeClr val="bg2">
                  <a:lumMod val="25000"/>
                </a:schemeClr>
              </a:solidFill>
            </a:endParaRPr>
          </a:p>
        </p:txBody>
      </p:sp>
    </p:spTree>
    <p:extLst>
      <p:ext uri="{BB962C8B-B14F-4D97-AF65-F5344CB8AC3E}">
        <p14:creationId xmlns:p14="http://schemas.microsoft.com/office/powerpoint/2010/main" val="321473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AFC342E-3909-B271-9DFE-DDDAEB8F806A}"/>
              </a:ext>
            </a:extLst>
          </p:cNvPr>
          <p:cNvSpPr>
            <a:spLocks noGrp="1"/>
          </p:cNvSpPr>
          <p:nvPr>
            <p:ph type="body" sz="quarter" idx="10"/>
          </p:nvPr>
        </p:nvSpPr>
        <p:spPr/>
        <p:txBody>
          <a:bodyPr/>
          <a:lstStyle/>
          <a:p>
            <a:r>
              <a:rPr lang="pt-BR" dirty="0"/>
              <a:t>Roteador</a:t>
            </a:r>
          </a:p>
        </p:txBody>
      </p:sp>
      <p:sp>
        <p:nvSpPr>
          <p:cNvPr id="3" name="CaixaDeTexto 2">
            <a:extLst>
              <a:ext uri="{FF2B5EF4-FFF2-40B4-BE49-F238E27FC236}">
                <a16:creationId xmlns:a16="http://schemas.microsoft.com/office/drawing/2014/main" id="{E7DDCC07-A960-F074-9150-FD00FE117B67}"/>
              </a:ext>
            </a:extLst>
          </p:cNvPr>
          <p:cNvSpPr txBox="1"/>
          <p:nvPr/>
        </p:nvSpPr>
        <p:spPr>
          <a:xfrm>
            <a:off x="1019175" y="1501125"/>
            <a:ext cx="10153650"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Responsável por encaminhar pacotes entre redes locais distintas.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Essencial para acessar recursos ou dispositivos fora da rede local do usuário.</a:t>
            </a:r>
          </a:p>
          <a:p>
            <a:endParaRPr lang="pt-BR" dirty="0">
              <a:solidFill>
                <a:schemeClr val="bg2">
                  <a:lumMod val="25000"/>
                </a:schemeClr>
              </a:solidFill>
            </a:endParaRPr>
          </a:p>
        </p:txBody>
      </p:sp>
      <p:pic>
        <p:nvPicPr>
          <p:cNvPr id="4" name="Imagem 3">
            <a:extLst>
              <a:ext uri="{FF2B5EF4-FFF2-40B4-BE49-F238E27FC236}">
                <a16:creationId xmlns:a16="http://schemas.microsoft.com/office/drawing/2014/main" id="{CC2685B6-00F0-5792-4DA8-2181A39F348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184973" y="2549945"/>
            <a:ext cx="7822055" cy="3275199"/>
          </a:xfrm>
          <a:prstGeom prst="rect">
            <a:avLst/>
          </a:prstGeom>
        </p:spPr>
      </p:pic>
      <p:grpSp>
        <p:nvGrpSpPr>
          <p:cNvPr id="5" name="Agrupar 4">
            <a:extLst>
              <a:ext uri="{FF2B5EF4-FFF2-40B4-BE49-F238E27FC236}">
                <a16:creationId xmlns:a16="http://schemas.microsoft.com/office/drawing/2014/main" id="{E9D35639-D98F-4914-3D69-8A9A28EA6FD1}"/>
              </a:ext>
            </a:extLst>
          </p:cNvPr>
          <p:cNvGrpSpPr/>
          <p:nvPr/>
        </p:nvGrpSpPr>
        <p:grpSpPr>
          <a:xfrm>
            <a:off x="3202887" y="5924579"/>
            <a:ext cx="5988410" cy="460029"/>
            <a:chOff x="1800171" y="4330596"/>
            <a:chExt cx="8591658" cy="364009"/>
          </a:xfrm>
        </p:grpSpPr>
        <p:cxnSp>
          <p:nvCxnSpPr>
            <p:cNvPr id="6" name="Conector reto 5">
              <a:extLst>
                <a:ext uri="{FF2B5EF4-FFF2-40B4-BE49-F238E27FC236}">
                  <a16:creationId xmlns:a16="http://schemas.microsoft.com/office/drawing/2014/main" id="{01FE1936-4034-A2F8-67F6-0DCCFF6CF74A}"/>
                </a:ext>
              </a:extLst>
            </p:cNvPr>
            <p:cNvCxnSpPr>
              <a:cxnSpLocks/>
            </p:cNvCxnSpPr>
            <p:nvPr/>
          </p:nvCxnSpPr>
          <p:spPr>
            <a:xfrm>
              <a:off x="1825572" y="4606925"/>
              <a:ext cx="8566257"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55C9C35D-D82D-C998-9691-1E32B0EC9F07}"/>
                </a:ext>
              </a:extLst>
            </p:cNvPr>
            <p:cNvSpPr txBox="1"/>
            <p:nvPr/>
          </p:nvSpPr>
          <p:spPr>
            <a:xfrm>
              <a:off x="1800171" y="4330596"/>
              <a:ext cx="8591658" cy="364009"/>
            </a:xfrm>
            <a:prstGeom prst="rect">
              <a:avLst/>
            </a:prstGeom>
            <a:noFill/>
          </p:spPr>
          <p:txBody>
            <a:bodyPr wrap="square">
              <a:spAutoFit/>
            </a:bodyPr>
            <a:lstStyle/>
            <a:p>
              <a:r>
                <a:rPr lang="pt-BR" sz="1400" dirty="0">
                  <a:effectLst/>
                </a:rPr>
                <a:t>Roteador Cisco 2911 (Frente e verso).</a:t>
              </a:r>
              <a:endParaRPr lang="pt-BR" sz="1400" dirty="0"/>
            </a:p>
          </p:txBody>
        </p:sp>
      </p:grpSp>
    </p:spTree>
    <p:extLst>
      <p:ext uri="{BB962C8B-B14F-4D97-AF65-F5344CB8AC3E}">
        <p14:creationId xmlns:p14="http://schemas.microsoft.com/office/powerpoint/2010/main" val="47056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95EAA1E-55D5-A9D8-357D-12CB468A0BB8}"/>
              </a:ext>
            </a:extLst>
          </p:cNvPr>
          <p:cNvSpPr>
            <a:spLocks noGrp="1"/>
          </p:cNvSpPr>
          <p:nvPr>
            <p:ph type="body" sz="quarter" idx="10"/>
          </p:nvPr>
        </p:nvSpPr>
        <p:spPr/>
        <p:txBody>
          <a:bodyPr/>
          <a:lstStyle/>
          <a:p>
            <a:r>
              <a:rPr lang="pt-BR" dirty="0"/>
              <a:t>Roteador</a:t>
            </a:r>
          </a:p>
          <a:p>
            <a:endParaRPr lang="pt-BR" dirty="0"/>
          </a:p>
        </p:txBody>
      </p:sp>
      <p:pic>
        <p:nvPicPr>
          <p:cNvPr id="4" name="Imagem 3">
            <a:extLst>
              <a:ext uri="{FF2B5EF4-FFF2-40B4-BE49-F238E27FC236}">
                <a16:creationId xmlns:a16="http://schemas.microsoft.com/office/drawing/2014/main" id="{C9E45CA9-F80C-CE86-4BE1-489928DB3CA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448978" y="1721141"/>
            <a:ext cx="7294045" cy="4094903"/>
          </a:xfrm>
          <a:prstGeom prst="rect">
            <a:avLst/>
          </a:prstGeom>
        </p:spPr>
      </p:pic>
      <p:grpSp>
        <p:nvGrpSpPr>
          <p:cNvPr id="5" name="Agrupar 4">
            <a:extLst>
              <a:ext uri="{FF2B5EF4-FFF2-40B4-BE49-F238E27FC236}">
                <a16:creationId xmlns:a16="http://schemas.microsoft.com/office/drawing/2014/main" id="{122227CC-E842-366D-21EB-4C2DE0CCA195}"/>
              </a:ext>
            </a:extLst>
          </p:cNvPr>
          <p:cNvGrpSpPr/>
          <p:nvPr/>
        </p:nvGrpSpPr>
        <p:grpSpPr>
          <a:xfrm>
            <a:off x="2648607" y="5934680"/>
            <a:ext cx="6921062" cy="339118"/>
            <a:chOff x="1620479" y="4205849"/>
            <a:chExt cx="7460961" cy="401076"/>
          </a:xfrm>
        </p:grpSpPr>
        <p:cxnSp>
          <p:nvCxnSpPr>
            <p:cNvPr id="6" name="Conector reto 5">
              <a:extLst>
                <a:ext uri="{FF2B5EF4-FFF2-40B4-BE49-F238E27FC236}">
                  <a16:creationId xmlns:a16="http://schemas.microsoft.com/office/drawing/2014/main" id="{E6855ABE-AC57-DB9C-482C-48616CE5D32D}"/>
                </a:ext>
              </a:extLst>
            </p:cNvPr>
            <p:cNvCxnSpPr>
              <a:cxnSpLocks/>
            </p:cNvCxnSpPr>
            <p:nvPr/>
          </p:nvCxnSpPr>
          <p:spPr>
            <a:xfrm flipV="1">
              <a:off x="1825572" y="4569858"/>
              <a:ext cx="7255868" cy="37067"/>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6A3DE89B-D33D-A10F-133A-4AFDAD0E22FE}"/>
                </a:ext>
              </a:extLst>
            </p:cNvPr>
            <p:cNvSpPr txBox="1"/>
            <p:nvPr/>
          </p:nvSpPr>
          <p:spPr>
            <a:xfrm>
              <a:off x="1620479" y="4205849"/>
              <a:ext cx="3716318" cy="364009"/>
            </a:xfrm>
            <a:prstGeom prst="rect">
              <a:avLst/>
            </a:prstGeom>
            <a:noFill/>
          </p:spPr>
          <p:txBody>
            <a:bodyPr wrap="square">
              <a:spAutoFit/>
            </a:bodyPr>
            <a:lstStyle/>
            <a:p>
              <a:r>
                <a:rPr lang="pt-BR" sz="1400" dirty="0">
                  <a:effectLst/>
                </a:rPr>
                <a:t>Roteador elemento da camada de rede.</a:t>
              </a:r>
              <a:endParaRPr lang="pt-BR" sz="1400" dirty="0"/>
            </a:p>
          </p:txBody>
        </p:sp>
      </p:grpSp>
      <p:sp>
        <p:nvSpPr>
          <p:cNvPr id="3" name="CaixaDeTexto 2">
            <a:extLst>
              <a:ext uri="{FF2B5EF4-FFF2-40B4-BE49-F238E27FC236}">
                <a16:creationId xmlns:a16="http://schemas.microsoft.com/office/drawing/2014/main" id="{E489A7B2-899A-CB47-0BC2-842DA6C1F098}"/>
              </a:ext>
            </a:extLst>
          </p:cNvPr>
          <p:cNvSpPr txBox="1"/>
          <p:nvPr/>
        </p:nvSpPr>
        <p:spPr>
          <a:xfrm>
            <a:off x="1019175" y="1469990"/>
            <a:ext cx="10153650" cy="369332"/>
          </a:xfrm>
          <a:prstGeom prst="rect">
            <a:avLst/>
          </a:prstGeom>
          <a:noFill/>
        </p:spPr>
        <p:txBody>
          <a:bodyPr wrap="square">
            <a:spAutoFit/>
          </a:bodyPr>
          <a:lstStyle/>
          <a:p>
            <a:r>
              <a:rPr lang="pt-BR" dirty="0">
                <a:solidFill>
                  <a:schemeClr val="bg2">
                    <a:lumMod val="25000"/>
                  </a:schemeClr>
                </a:solidFill>
              </a:rPr>
              <a:t>Camada 3 do modelo OSI.</a:t>
            </a:r>
          </a:p>
        </p:txBody>
      </p:sp>
    </p:spTree>
    <p:extLst>
      <p:ext uri="{BB962C8B-B14F-4D97-AF65-F5344CB8AC3E}">
        <p14:creationId xmlns:p14="http://schemas.microsoft.com/office/powerpoint/2010/main" val="981005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FF60C3-485F-A92A-A449-9E3A1597F4AD}"/>
              </a:ext>
            </a:extLst>
          </p:cNvPr>
          <p:cNvSpPr>
            <a:spLocks noGrp="1"/>
          </p:cNvSpPr>
          <p:nvPr>
            <p:ph type="body" sz="quarter" idx="10"/>
          </p:nvPr>
        </p:nvSpPr>
        <p:spPr/>
        <p:txBody>
          <a:bodyPr/>
          <a:lstStyle/>
          <a:p>
            <a:r>
              <a:rPr lang="pt-BR" dirty="0"/>
              <a:t>Firewall</a:t>
            </a:r>
          </a:p>
        </p:txBody>
      </p:sp>
      <p:sp>
        <p:nvSpPr>
          <p:cNvPr id="3" name="CaixaDeTexto 2">
            <a:extLst>
              <a:ext uri="{FF2B5EF4-FFF2-40B4-BE49-F238E27FC236}">
                <a16:creationId xmlns:a16="http://schemas.microsoft.com/office/drawing/2014/main" id="{488B12E3-756C-29FF-31A7-6645528E95BD}"/>
              </a:ext>
            </a:extLst>
          </p:cNvPr>
          <p:cNvSpPr txBox="1"/>
          <p:nvPr/>
        </p:nvSpPr>
        <p:spPr>
          <a:xfrm>
            <a:off x="1019175" y="2312988"/>
            <a:ext cx="4511296" cy="2862322"/>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São dispositivos de rede, na forma de software ou hardware. </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Sua finalidade é controlar o tráfego de rede de acordo com a política de segurança de uma instituição.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São capazes de atuar em diversas camadas do modelo OSI.</a:t>
            </a:r>
          </a:p>
          <a:p>
            <a:endParaRPr lang="pt-BR" dirty="0">
              <a:solidFill>
                <a:schemeClr val="bg2">
                  <a:lumMod val="25000"/>
                </a:schemeClr>
              </a:solidFill>
            </a:endParaRPr>
          </a:p>
        </p:txBody>
      </p:sp>
      <p:pic>
        <p:nvPicPr>
          <p:cNvPr id="4" name="Imagem 3">
            <a:extLst>
              <a:ext uri="{FF2B5EF4-FFF2-40B4-BE49-F238E27FC236}">
                <a16:creationId xmlns:a16="http://schemas.microsoft.com/office/drawing/2014/main" id="{F9DB739B-6B64-F9AD-ADF0-FA272691DB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530471" y="1876520"/>
            <a:ext cx="6509458" cy="3654432"/>
          </a:xfrm>
          <a:prstGeom prst="rect">
            <a:avLst/>
          </a:prstGeom>
        </p:spPr>
      </p:pic>
      <p:grpSp>
        <p:nvGrpSpPr>
          <p:cNvPr id="5" name="Agrupar 4">
            <a:extLst>
              <a:ext uri="{FF2B5EF4-FFF2-40B4-BE49-F238E27FC236}">
                <a16:creationId xmlns:a16="http://schemas.microsoft.com/office/drawing/2014/main" id="{737E0C11-B624-6799-8AAB-B87DC2CFB373}"/>
              </a:ext>
            </a:extLst>
          </p:cNvPr>
          <p:cNvGrpSpPr/>
          <p:nvPr/>
        </p:nvGrpSpPr>
        <p:grpSpPr>
          <a:xfrm>
            <a:off x="5822655" y="5386309"/>
            <a:ext cx="6017248" cy="307777"/>
            <a:chOff x="-325160" y="3756783"/>
            <a:chExt cx="20090171" cy="451353"/>
          </a:xfrm>
        </p:grpSpPr>
        <p:cxnSp>
          <p:nvCxnSpPr>
            <p:cNvPr id="6" name="Conector reto 5">
              <a:extLst>
                <a:ext uri="{FF2B5EF4-FFF2-40B4-BE49-F238E27FC236}">
                  <a16:creationId xmlns:a16="http://schemas.microsoft.com/office/drawing/2014/main" id="{38FC0069-80E0-25DF-27B9-6975B81FDBC6}"/>
                </a:ext>
              </a:extLst>
            </p:cNvPr>
            <p:cNvCxnSpPr>
              <a:cxnSpLocks/>
            </p:cNvCxnSpPr>
            <p:nvPr/>
          </p:nvCxnSpPr>
          <p:spPr>
            <a:xfrm>
              <a:off x="-325160" y="4208136"/>
              <a:ext cx="2009017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8E87894D-8961-CBCC-10FD-93DA0D993FC4}"/>
                </a:ext>
              </a:extLst>
            </p:cNvPr>
            <p:cNvSpPr txBox="1"/>
            <p:nvPr/>
          </p:nvSpPr>
          <p:spPr>
            <a:xfrm>
              <a:off x="-325160" y="3756783"/>
              <a:ext cx="8591658" cy="451353"/>
            </a:xfrm>
            <a:prstGeom prst="rect">
              <a:avLst/>
            </a:prstGeom>
            <a:noFill/>
          </p:spPr>
          <p:txBody>
            <a:bodyPr wrap="square">
              <a:spAutoFit/>
            </a:bodyPr>
            <a:lstStyle/>
            <a:p>
              <a:r>
                <a:rPr lang="pt-BR" sz="1400" dirty="0">
                  <a:effectLst/>
                </a:rPr>
                <a:t>Firewall elemento multicamada.</a:t>
              </a:r>
              <a:endParaRPr lang="pt-BR" sz="1400" dirty="0"/>
            </a:p>
          </p:txBody>
        </p:sp>
      </p:grpSp>
    </p:spTree>
    <p:extLst>
      <p:ext uri="{BB962C8B-B14F-4D97-AF65-F5344CB8AC3E}">
        <p14:creationId xmlns:p14="http://schemas.microsoft.com/office/powerpoint/2010/main" val="3707287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7737F47-3D0E-26E3-04C5-3D8740ECCE75}"/>
              </a:ext>
            </a:extLst>
          </p:cNvPr>
          <p:cNvSpPr>
            <a:spLocks noGrp="1"/>
          </p:cNvSpPr>
          <p:nvPr>
            <p:ph type="body" sz="quarter" idx="10"/>
          </p:nvPr>
        </p:nvSpPr>
        <p:spPr/>
        <p:txBody>
          <a:bodyPr/>
          <a:lstStyle/>
          <a:p>
            <a:r>
              <a:rPr lang="pt-BR" dirty="0"/>
              <a:t>Firewall</a:t>
            </a:r>
          </a:p>
          <a:p>
            <a:endParaRPr lang="pt-BR" dirty="0"/>
          </a:p>
        </p:txBody>
      </p:sp>
      <p:pic>
        <p:nvPicPr>
          <p:cNvPr id="8" name="Imagem 7">
            <a:extLst>
              <a:ext uri="{FF2B5EF4-FFF2-40B4-BE49-F238E27FC236}">
                <a16:creationId xmlns:a16="http://schemas.microsoft.com/office/drawing/2014/main" id="{363A8D84-CA57-5C5C-08A4-134029462F1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942419" y="2275216"/>
            <a:ext cx="6249581" cy="3509729"/>
          </a:xfrm>
          <a:prstGeom prst="rect">
            <a:avLst/>
          </a:prstGeom>
        </p:spPr>
      </p:pic>
      <p:grpSp>
        <p:nvGrpSpPr>
          <p:cNvPr id="9" name="Agrupar 8">
            <a:extLst>
              <a:ext uri="{FF2B5EF4-FFF2-40B4-BE49-F238E27FC236}">
                <a16:creationId xmlns:a16="http://schemas.microsoft.com/office/drawing/2014/main" id="{A9A4B6BF-7E92-7AAA-BCC2-8DECA06CBEBF}"/>
              </a:ext>
            </a:extLst>
          </p:cNvPr>
          <p:cNvGrpSpPr/>
          <p:nvPr/>
        </p:nvGrpSpPr>
        <p:grpSpPr>
          <a:xfrm>
            <a:off x="5840094" y="5784946"/>
            <a:ext cx="6094403" cy="307777"/>
            <a:chOff x="1800173" y="4102294"/>
            <a:chExt cx="9454112" cy="627600"/>
          </a:xfrm>
        </p:grpSpPr>
        <p:cxnSp>
          <p:nvCxnSpPr>
            <p:cNvPr id="10" name="Conector reto 9">
              <a:extLst>
                <a:ext uri="{FF2B5EF4-FFF2-40B4-BE49-F238E27FC236}">
                  <a16:creationId xmlns:a16="http://schemas.microsoft.com/office/drawing/2014/main" id="{ABE86F22-7A5E-2CBD-D541-6E12D836A47C}"/>
                </a:ext>
              </a:extLst>
            </p:cNvPr>
            <p:cNvCxnSpPr>
              <a:cxnSpLocks/>
            </p:cNvCxnSpPr>
            <p:nvPr/>
          </p:nvCxnSpPr>
          <p:spPr>
            <a:xfrm>
              <a:off x="1825572" y="4606926"/>
              <a:ext cx="942871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D70564C0-A398-831C-F1FF-5FDB7D76FCEE}"/>
                </a:ext>
              </a:extLst>
            </p:cNvPr>
            <p:cNvSpPr txBox="1"/>
            <p:nvPr/>
          </p:nvSpPr>
          <p:spPr>
            <a:xfrm>
              <a:off x="1800173" y="4102294"/>
              <a:ext cx="4758427" cy="627600"/>
            </a:xfrm>
            <a:prstGeom prst="rect">
              <a:avLst/>
            </a:prstGeom>
            <a:noFill/>
          </p:spPr>
          <p:txBody>
            <a:bodyPr wrap="square">
              <a:spAutoFit/>
            </a:bodyPr>
            <a:lstStyle/>
            <a:p>
              <a:r>
                <a:rPr lang="pt-BR" sz="1400" dirty="0">
                  <a:effectLst/>
                </a:rPr>
                <a:t>Regra de segurança de acesso </a:t>
              </a:r>
              <a:r>
                <a:rPr lang="pt-BR" sz="1400" dirty="0" err="1">
                  <a:effectLst/>
                </a:rPr>
                <a:t>SSH</a:t>
              </a:r>
              <a:r>
                <a:rPr lang="pt-BR" sz="1400" dirty="0">
                  <a:effectLst/>
                </a:rPr>
                <a:t>.</a:t>
              </a:r>
              <a:endParaRPr lang="pt-BR" sz="1400" dirty="0"/>
            </a:p>
          </p:txBody>
        </p:sp>
      </p:grpSp>
      <p:sp>
        <p:nvSpPr>
          <p:cNvPr id="12" name="CaixaDeTexto 11">
            <a:extLst>
              <a:ext uri="{FF2B5EF4-FFF2-40B4-BE49-F238E27FC236}">
                <a16:creationId xmlns:a16="http://schemas.microsoft.com/office/drawing/2014/main" id="{97035A55-5E42-9743-5099-A04BD40AF449}"/>
              </a:ext>
            </a:extLst>
          </p:cNvPr>
          <p:cNvSpPr txBox="1"/>
          <p:nvPr/>
        </p:nvSpPr>
        <p:spPr>
          <a:xfrm>
            <a:off x="1019175" y="2607162"/>
            <a:ext cx="4611902" cy="2585323"/>
          </a:xfrm>
          <a:prstGeom prst="rect">
            <a:avLst/>
          </a:prstGeom>
          <a:noFill/>
        </p:spPr>
        <p:txBody>
          <a:bodyPr wrap="square">
            <a:spAutoFit/>
          </a:bodyPr>
          <a:lstStyle/>
          <a:p>
            <a:r>
              <a:rPr lang="pt-BR" dirty="0">
                <a:solidFill>
                  <a:schemeClr val="bg2">
                    <a:lumMod val="25000"/>
                  </a:schemeClr>
                </a:solidFill>
              </a:rPr>
              <a:t>Imagine que um administrador de rede precise proteger contra acessos indevidos a console de administração dos roteadores e switches que compõem o datacenter. </a:t>
            </a:r>
          </a:p>
          <a:p>
            <a:endParaRPr lang="pt-BR" dirty="0">
              <a:solidFill>
                <a:schemeClr val="bg2">
                  <a:lumMod val="25000"/>
                </a:schemeClr>
              </a:solidFill>
            </a:endParaRPr>
          </a:p>
          <a:p>
            <a:r>
              <a:rPr lang="pt-BR" dirty="0">
                <a:solidFill>
                  <a:schemeClr val="bg2">
                    <a:lumMod val="25000"/>
                  </a:schemeClr>
                </a:solidFill>
              </a:rPr>
              <a:t>Para isso, ele deve aplicar regras de proteção de acesso a essas interfaces de administração nos equipamentos firewall estrategicamente posicionados.</a:t>
            </a:r>
          </a:p>
        </p:txBody>
      </p:sp>
    </p:spTree>
    <p:extLst>
      <p:ext uri="{BB962C8B-B14F-4D97-AF65-F5344CB8AC3E}">
        <p14:creationId xmlns:p14="http://schemas.microsoft.com/office/powerpoint/2010/main" val="1211723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4BAA6DA1-7BF1-A712-E66C-CDC3F6D07E06}"/>
              </a:ext>
            </a:extLst>
          </p:cNvPr>
          <p:cNvSpPr>
            <a:spLocks noGrp="1"/>
          </p:cNvSpPr>
          <p:nvPr>
            <p:ph type="body" sz="quarter" idx="11"/>
          </p:nvPr>
        </p:nvSpPr>
        <p:spPr/>
        <p:txBody>
          <a:bodyPr/>
          <a:lstStyle/>
          <a:p>
            <a:r>
              <a:rPr lang="pt-BR" dirty="0"/>
              <a:t>Introdução a datacenter</a:t>
            </a:r>
          </a:p>
        </p:txBody>
      </p:sp>
      <p:pic>
        <p:nvPicPr>
          <p:cNvPr id="13" name="Espaço Reservado para Imagem 12" descr="Computador em cima de uma superfície de vidro&#10;&#10;Descrição gerada automaticamente com confiança baixa">
            <a:extLst>
              <a:ext uri="{FF2B5EF4-FFF2-40B4-BE49-F238E27FC236}">
                <a16:creationId xmlns:a16="http://schemas.microsoft.com/office/drawing/2014/main" id="{41869060-83F0-99C6-FF99-7488D3AFF32A}"/>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l="30337" r="30337"/>
          <a:stretch>
            <a:fillRect/>
          </a:stretch>
        </p:blipFill>
        <p:spPr/>
      </p:pic>
    </p:spTree>
    <p:extLst>
      <p:ext uri="{BB962C8B-B14F-4D97-AF65-F5344CB8AC3E}">
        <p14:creationId xmlns:p14="http://schemas.microsoft.com/office/powerpoint/2010/main" val="262842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1600C66-726B-4C99-F996-76D930DAAC0F}"/>
              </a:ext>
            </a:extLst>
          </p:cNvPr>
          <p:cNvSpPr>
            <a:spLocks noGrp="1"/>
          </p:cNvSpPr>
          <p:nvPr>
            <p:ph type="body" sz="quarter" idx="10"/>
          </p:nvPr>
        </p:nvSpPr>
        <p:spPr/>
        <p:txBody>
          <a:bodyPr/>
          <a:lstStyle/>
          <a:p>
            <a:r>
              <a:rPr lang="pt-BR" dirty="0" err="1"/>
              <a:t>Storage</a:t>
            </a:r>
            <a:endParaRPr lang="pt-BR" dirty="0"/>
          </a:p>
        </p:txBody>
      </p:sp>
      <p:sp>
        <p:nvSpPr>
          <p:cNvPr id="3" name="CaixaDeTexto 2">
            <a:extLst>
              <a:ext uri="{FF2B5EF4-FFF2-40B4-BE49-F238E27FC236}">
                <a16:creationId xmlns:a16="http://schemas.microsoft.com/office/drawing/2014/main" id="{73A9140A-E955-7753-55E2-CB9F778CDB17}"/>
              </a:ext>
            </a:extLst>
          </p:cNvPr>
          <p:cNvSpPr txBox="1"/>
          <p:nvPr/>
        </p:nvSpPr>
        <p:spPr>
          <a:xfrm>
            <a:off x="1019175" y="1927491"/>
            <a:ext cx="10153650"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Dispositivo de TI projetado para armazenar dados concentrando vários discos em um único chassi, ampliando a capacidade de armazenamento.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Devem proporcionar acesso rápido e eficiente aos dados.</a:t>
            </a:r>
          </a:p>
          <a:p>
            <a:endParaRPr lang="pt-BR" dirty="0">
              <a:solidFill>
                <a:schemeClr val="bg2">
                  <a:lumMod val="25000"/>
                </a:schemeClr>
              </a:solidFill>
            </a:endParaRPr>
          </a:p>
          <a:p>
            <a:r>
              <a:rPr lang="pt-BR" dirty="0">
                <a:solidFill>
                  <a:schemeClr val="bg2">
                    <a:lumMod val="25000"/>
                  </a:schemeClr>
                </a:solidFill>
              </a:rPr>
              <a:t>Exemplo de </a:t>
            </a:r>
            <a:r>
              <a:rPr lang="pt-BR" dirty="0" err="1">
                <a:solidFill>
                  <a:schemeClr val="bg2">
                    <a:lumMod val="25000"/>
                  </a:schemeClr>
                </a:solidFill>
              </a:rPr>
              <a:t>storage</a:t>
            </a:r>
            <a:r>
              <a:rPr lang="pt-BR" dirty="0">
                <a:solidFill>
                  <a:schemeClr val="bg2">
                    <a:lumMod val="25000"/>
                  </a:schemeClr>
                </a:solidFill>
              </a:rPr>
              <a:t> da Dell, que contém vários discos de armazenamento em sua estrutura para atender a essas necessidades:</a:t>
            </a:r>
          </a:p>
        </p:txBody>
      </p:sp>
      <p:pic>
        <p:nvPicPr>
          <p:cNvPr id="4" name="Imagem 3">
            <a:extLst>
              <a:ext uri="{FF2B5EF4-FFF2-40B4-BE49-F238E27FC236}">
                <a16:creationId xmlns:a16="http://schemas.microsoft.com/office/drawing/2014/main" id="{0FA18CB3-CB21-9177-1018-0FDEF4565BAD}"/>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98101" y="4077346"/>
            <a:ext cx="8795798" cy="1645997"/>
          </a:xfrm>
          <a:prstGeom prst="rect">
            <a:avLst/>
          </a:prstGeom>
        </p:spPr>
      </p:pic>
      <p:grpSp>
        <p:nvGrpSpPr>
          <p:cNvPr id="5" name="Agrupar 4">
            <a:extLst>
              <a:ext uri="{FF2B5EF4-FFF2-40B4-BE49-F238E27FC236}">
                <a16:creationId xmlns:a16="http://schemas.microsoft.com/office/drawing/2014/main" id="{8642CFC8-A3E4-F1BE-B921-FF3FD7887911}"/>
              </a:ext>
            </a:extLst>
          </p:cNvPr>
          <p:cNvGrpSpPr/>
          <p:nvPr/>
        </p:nvGrpSpPr>
        <p:grpSpPr>
          <a:xfrm>
            <a:off x="2305829" y="5569454"/>
            <a:ext cx="7342059" cy="307777"/>
            <a:chOff x="1800171" y="4205848"/>
            <a:chExt cx="11389574" cy="627600"/>
          </a:xfrm>
        </p:grpSpPr>
        <p:cxnSp>
          <p:nvCxnSpPr>
            <p:cNvPr id="6" name="Conector reto 5">
              <a:extLst>
                <a:ext uri="{FF2B5EF4-FFF2-40B4-BE49-F238E27FC236}">
                  <a16:creationId xmlns:a16="http://schemas.microsoft.com/office/drawing/2014/main" id="{E4A882A1-A270-6CEE-D7B4-F3D6BC024410}"/>
                </a:ext>
              </a:extLst>
            </p:cNvPr>
            <p:cNvCxnSpPr>
              <a:cxnSpLocks/>
            </p:cNvCxnSpPr>
            <p:nvPr/>
          </p:nvCxnSpPr>
          <p:spPr>
            <a:xfrm>
              <a:off x="1800171" y="4825218"/>
              <a:ext cx="11389574"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81DB0DAC-FE82-CF0F-9E46-E66BD9599509}"/>
                </a:ext>
              </a:extLst>
            </p:cNvPr>
            <p:cNvSpPr txBox="1"/>
            <p:nvPr/>
          </p:nvSpPr>
          <p:spPr>
            <a:xfrm>
              <a:off x="1800171" y="4205848"/>
              <a:ext cx="2928501" cy="627600"/>
            </a:xfrm>
            <a:prstGeom prst="rect">
              <a:avLst/>
            </a:prstGeom>
            <a:noFill/>
          </p:spPr>
          <p:txBody>
            <a:bodyPr wrap="square">
              <a:spAutoFit/>
            </a:bodyPr>
            <a:lstStyle/>
            <a:p>
              <a:r>
                <a:rPr lang="pt-BR" sz="1400" dirty="0" err="1">
                  <a:effectLst/>
                </a:rPr>
                <a:t>Storage</a:t>
              </a:r>
              <a:r>
                <a:rPr lang="pt-BR" sz="1400" dirty="0">
                  <a:effectLst/>
                </a:rPr>
                <a:t> Dell MD 1200.</a:t>
              </a:r>
              <a:endParaRPr lang="pt-BR" sz="1400" dirty="0"/>
            </a:p>
          </p:txBody>
        </p:sp>
      </p:grpSp>
    </p:spTree>
    <p:extLst>
      <p:ext uri="{BB962C8B-B14F-4D97-AF65-F5344CB8AC3E}">
        <p14:creationId xmlns:p14="http://schemas.microsoft.com/office/powerpoint/2010/main" val="3868464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A3E7090-BC7A-0851-0D57-1C8D288D8E55}"/>
              </a:ext>
            </a:extLst>
          </p:cNvPr>
          <p:cNvSpPr>
            <a:spLocks noGrp="1"/>
          </p:cNvSpPr>
          <p:nvPr>
            <p:ph type="body" sz="quarter" idx="10"/>
          </p:nvPr>
        </p:nvSpPr>
        <p:spPr/>
        <p:txBody>
          <a:bodyPr/>
          <a:lstStyle/>
          <a:p>
            <a:r>
              <a:rPr lang="pt-BR" dirty="0" err="1"/>
              <a:t>Storage</a:t>
            </a:r>
            <a:endParaRPr lang="pt-BR" dirty="0"/>
          </a:p>
        </p:txBody>
      </p:sp>
      <p:pic>
        <p:nvPicPr>
          <p:cNvPr id="6" name="Imagem 5">
            <a:extLst>
              <a:ext uri="{FF2B5EF4-FFF2-40B4-BE49-F238E27FC236}">
                <a16:creationId xmlns:a16="http://schemas.microsoft.com/office/drawing/2014/main" id="{955BD8D6-7BB0-2FB7-E21F-998A5B0D42F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025512" y="2464132"/>
            <a:ext cx="6140976" cy="3447566"/>
          </a:xfrm>
          <a:prstGeom prst="rect">
            <a:avLst/>
          </a:prstGeom>
        </p:spPr>
      </p:pic>
      <p:grpSp>
        <p:nvGrpSpPr>
          <p:cNvPr id="7" name="Agrupar 6">
            <a:extLst>
              <a:ext uri="{FF2B5EF4-FFF2-40B4-BE49-F238E27FC236}">
                <a16:creationId xmlns:a16="http://schemas.microsoft.com/office/drawing/2014/main" id="{88DD86C1-03CB-2CC1-F7B2-545019D35E0C}"/>
              </a:ext>
            </a:extLst>
          </p:cNvPr>
          <p:cNvGrpSpPr/>
          <p:nvPr/>
        </p:nvGrpSpPr>
        <p:grpSpPr>
          <a:xfrm>
            <a:off x="3025512" y="5952558"/>
            <a:ext cx="6418033" cy="321242"/>
            <a:chOff x="2683438" y="6279319"/>
            <a:chExt cx="9956152" cy="3421707"/>
          </a:xfrm>
        </p:grpSpPr>
        <p:cxnSp>
          <p:nvCxnSpPr>
            <p:cNvPr id="8" name="Conector reto 7">
              <a:extLst>
                <a:ext uri="{FF2B5EF4-FFF2-40B4-BE49-F238E27FC236}">
                  <a16:creationId xmlns:a16="http://schemas.microsoft.com/office/drawing/2014/main" id="{AAF5BB1B-E289-2B79-639D-5D1DFFACD5CD}"/>
                </a:ext>
              </a:extLst>
            </p:cNvPr>
            <p:cNvCxnSpPr>
              <a:cxnSpLocks/>
            </p:cNvCxnSpPr>
            <p:nvPr/>
          </p:nvCxnSpPr>
          <p:spPr>
            <a:xfrm>
              <a:off x="2683438" y="9701026"/>
              <a:ext cx="995615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7D61C032-7660-EBBD-A201-C79862789901}"/>
                </a:ext>
              </a:extLst>
            </p:cNvPr>
            <p:cNvSpPr txBox="1"/>
            <p:nvPr/>
          </p:nvSpPr>
          <p:spPr>
            <a:xfrm>
              <a:off x="2683438" y="6279319"/>
              <a:ext cx="8591657" cy="627597"/>
            </a:xfrm>
            <a:prstGeom prst="rect">
              <a:avLst/>
            </a:prstGeom>
            <a:noFill/>
          </p:spPr>
          <p:txBody>
            <a:bodyPr wrap="square">
              <a:spAutoFit/>
            </a:bodyPr>
            <a:lstStyle/>
            <a:p>
              <a:r>
                <a:rPr lang="pt-BR" sz="1400" dirty="0">
                  <a:effectLst/>
                </a:rPr>
                <a:t>Relação </a:t>
              </a:r>
              <a:r>
                <a:rPr lang="pt-BR" sz="1400" dirty="0" err="1">
                  <a:effectLst/>
                </a:rPr>
                <a:t>storage</a:t>
              </a:r>
              <a:r>
                <a:rPr lang="pt-BR" sz="1400" dirty="0">
                  <a:effectLst/>
                </a:rPr>
                <a:t> servidor.</a:t>
              </a:r>
              <a:endParaRPr lang="pt-BR" sz="1400" dirty="0"/>
            </a:p>
          </p:txBody>
        </p:sp>
      </p:grpSp>
      <p:sp>
        <p:nvSpPr>
          <p:cNvPr id="11" name="CaixaDeTexto 10">
            <a:extLst>
              <a:ext uri="{FF2B5EF4-FFF2-40B4-BE49-F238E27FC236}">
                <a16:creationId xmlns:a16="http://schemas.microsoft.com/office/drawing/2014/main" id="{3276879E-ACE9-D3B6-D4D1-1AC2E4B1EFB5}"/>
              </a:ext>
            </a:extLst>
          </p:cNvPr>
          <p:cNvSpPr txBox="1"/>
          <p:nvPr/>
        </p:nvSpPr>
        <p:spPr>
          <a:xfrm>
            <a:off x="1033189" y="1731112"/>
            <a:ext cx="10139636" cy="369332"/>
          </a:xfrm>
          <a:prstGeom prst="rect">
            <a:avLst/>
          </a:prstGeom>
          <a:noFill/>
        </p:spPr>
        <p:txBody>
          <a:bodyPr wrap="square">
            <a:spAutoFit/>
          </a:bodyPr>
          <a:lstStyle/>
          <a:p>
            <a:r>
              <a:rPr lang="pt-BR" sz="1800" dirty="0">
                <a:solidFill>
                  <a:schemeClr val="bg2">
                    <a:lumMod val="25000"/>
                  </a:schemeClr>
                </a:solidFill>
              </a:rPr>
              <a:t>S</a:t>
            </a:r>
            <a:r>
              <a:rPr lang="pt-BR" sz="1800" dirty="0">
                <a:solidFill>
                  <a:schemeClr val="bg2">
                    <a:lumMod val="25000"/>
                  </a:schemeClr>
                </a:solidFill>
                <a:effectLst/>
              </a:rPr>
              <a:t>ão normalmente ligados a um ou mais servidores, que realizam acessos aos dados armazenados neles.</a:t>
            </a:r>
            <a:endParaRPr lang="pt-BR" sz="1800" dirty="0">
              <a:solidFill>
                <a:schemeClr val="bg2">
                  <a:lumMod val="25000"/>
                </a:schemeClr>
              </a:solidFill>
            </a:endParaRPr>
          </a:p>
        </p:txBody>
      </p:sp>
    </p:spTree>
    <p:extLst>
      <p:ext uri="{BB962C8B-B14F-4D97-AF65-F5344CB8AC3E}">
        <p14:creationId xmlns:p14="http://schemas.microsoft.com/office/powerpoint/2010/main" val="3077732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3DBB7AB-9B1E-707D-5CFF-8D8FAB9FEFB5}"/>
              </a:ext>
            </a:extLst>
          </p:cNvPr>
          <p:cNvSpPr>
            <a:spLocks noGrp="1"/>
          </p:cNvSpPr>
          <p:nvPr>
            <p:ph type="body" sz="quarter" idx="10"/>
          </p:nvPr>
        </p:nvSpPr>
        <p:spPr/>
        <p:txBody>
          <a:bodyPr/>
          <a:lstStyle/>
          <a:p>
            <a:r>
              <a:rPr lang="pt-BR" dirty="0" err="1"/>
              <a:t>Storage</a:t>
            </a:r>
            <a:endParaRPr lang="pt-BR" dirty="0"/>
          </a:p>
        </p:txBody>
      </p:sp>
      <p:grpSp>
        <p:nvGrpSpPr>
          <p:cNvPr id="3" name="Agrupar 2">
            <a:extLst>
              <a:ext uri="{FF2B5EF4-FFF2-40B4-BE49-F238E27FC236}">
                <a16:creationId xmlns:a16="http://schemas.microsoft.com/office/drawing/2014/main" id="{A2F201A4-641C-2E8D-9912-33CC9F2B512D}"/>
              </a:ext>
            </a:extLst>
          </p:cNvPr>
          <p:cNvGrpSpPr/>
          <p:nvPr/>
        </p:nvGrpSpPr>
        <p:grpSpPr>
          <a:xfrm>
            <a:off x="1019175" y="2788613"/>
            <a:ext cx="10373079" cy="1389982"/>
            <a:chOff x="799746" y="2264253"/>
            <a:chExt cx="10373079" cy="1389982"/>
          </a:xfrm>
        </p:grpSpPr>
        <p:sp>
          <p:nvSpPr>
            <p:cNvPr id="4" name="CaixaDeTexto 3">
              <a:extLst>
                <a:ext uri="{FF2B5EF4-FFF2-40B4-BE49-F238E27FC236}">
                  <a16:creationId xmlns:a16="http://schemas.microsoft.com/office/drawing/2014/main" id="{3D663A8E-BC45-AD2F-7EAB-4F8757EC0F0E}"/>
                </a:ext>
              </a:extLst>
            </p:cNvPr>
            <p:cNvSpPr txBox="1"/>
            <p:nvPr/>
          </p:nvSpPr>
          <p:spPr>
            <a:xfrm>
              <a:off x="1019175" y="2332071"/>
              <a:ext cx="10153650" cy="1200329"/>
            </a:xfrm>
            <a:prstGeom prst="rect">
              <a:avLst/>
            </a:prstGeom>
            <a:noFill/>
          </p:spPr>
          <p:txBody>
            <a:bodyPr wrap="square">
              <a:spAutoFit/>
            </a:bodyPr>
            <a:lstStyle/>
            <a:p>
              <a:r>
                <a:rPr lang="pt-BR" sz="2400" dirty="0">
                  <a:effectLst/>
                </a:rPr>
                <a:t>A expansão da capacidade de armazenamento de um </a:t>
              </a:r>
              <a:r>
                <a:rPr lang="pt-BR" sz="2400" dirty="0" err="1">
                  <a:effectLst/>
                </a:rPr>
                <a:t>storage</a:t>
              </a:r>
              <a:r>
                <a:rPr lang="pt-BR" sz="2400" dirty="0">
                  <a:effectLst/>
                </a:rPr>
                <a:t> se dá pela inserção de gabinetes de armazenamento mais simples, sem a necessidade de novas controladoras.</a:t>
              </a:r>
              <a:endParaRPr lang="pt-BR" sz="2400" dirty="0"/>
            </a:p>
          </p:txBody>
        </p:sp>
        <p:sp>
          <p:nvSpPr>
            <p:cNvPr id="5" name="Retângulo: Cantos Arredondados 4">
              <a:extLst>
                <a:ext uri="{FF2B5EF4-FFF2-40B4-BE49-F238E27FC236}">
                  <a16:creationId xmlns:a16="http://schemas.microsoft.com/office/drawing/2014/main" id="{56484C45-8119-F51F-A93D-F911D7F65DF0}"/>
                </a:ext>
              </a:extLst>
            </p:cNvPr>
            <p:cNvSpPr/>
            <p:nvPr/>
          </p:nvSpPr>
          <p:spPr>
            <a:xfrm>
              <a:off x="799746" y="2264253"/>
              <a:ext cx="45719" cy="1389982"/>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4508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F3CD62E-1D97-0593-0482-76A8EACC52F0}"/>
              </a:ext>
            </a:extLst>
          </p:cNvPr>
          <p:cNvSpPr>
            <a:spLocks noGrp="1"/>
          </p:cNvSpPr>
          <p:nvPr>
            <p:ph type="body" sz="quarter" idx="10"/>
          </p:nvPr>
        </p:nvSpPr>
        <p:spPr/>
        <p:txBody>
          <a:bodyPr/>
          <a:lstStyle/>
          <a:p>
            <a:r>
              <a:rPr lang="pt-BR" dirty="0" err="1"/>
              <a:t>Storage</a:t>
            </a:r>
            <a:endParaRPr lang="pt-BR" dirty="0"/>
          </a:p>
        </p:txBody>
      </p:sp>
      <p:sp>
        <p:nvSpPr>
          <p:cNvPr id="3" name="Espaço Reservado para Texto 26">
            <a:extLst>
              <a:ext uri="{FF2B5EF4-FFF2-40B4-BE49-F238E27FC236}">
                <a16:creationId xmlns:a16="http://schemas.microsoft.com/office/drawing/2014/main" id="{2EE1816D-0B70-C942-EA85-53F2EF83D10C}"/>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Tipos de </a:t>
            </a:r>
            <a:r>
              <a:rPr lang="pt-BR" sz="2800" dirty="0" err="1">
                <a:solidFill>
                  <a:schemeClr val="tx1"/>
                </a:solidFill>
              </a:rPr>
              <a:t>Storage</a:t>
            </a:r>
            <a:endParaRPr lang="pt-BR" sz="2800" dirty="0">
              <a:solidFill>
                <a:schemeClr val="tx1"/>
              </a:solidFill>
            </a:endParaRPr>
          </a:p>
        </p:txBody>
      </p:sp>
      <p:grpSp>
        <p:nvGrpSpPr>
          <p:cNvPr id="4" name="Agrupar 3">
            <a:extLst>
              <a:ext uri="{FF2B5EF4-FFF2-40B4-BE49-F238E27FC236}">
                <a16:creationId xmlns:a16="http://schemas.microsoft.com/office/drawing/2014/main" id="{7B0DB811-B670-88D4-8D13-FC1C933F19F0}"/>
              </a:ext>
            </a:extLst>
          </p:cNvPr>
          <p:cNvGrpSpPr/>
          <p:nvPr/>
        </p:nvGrpSpPr>
        <p:grpSpPr>
          <a:xfrm>
            <a:off x="886234" y="2025181"/>
            <a:ext cx="11015987" cy="3049669"/>
            <a:chOff x="399391" y="1451728"/>
            <a:chExt cx="11015987" cy="3049669"/>
          </a:xfrm>
        </p:grpSpPr>
        <p:grpSp>
          <p:nvGrpSpPr>
            <p:cNvPr id="5" name="Agrupar 4">
              <a:extLst>
                <a:ext uri="{FF2B5EF4-FFF2-40B4-BE49-F238E27FC236}">
                  <a16:creationId xmlns:a16="http://schemas.microsoft.com/office/drawing/2014/main" id="{C12F6CD2-F684-5067-13DC-3E84EAC60510}"/>
                </a:ext>
              </a:extLst>
            </p:cNvPr>
            <p:cNvGrpSpPr/>
            <p:nvPr/>
          </p:nvGrpSpPr>
          <p:grpSpPr>
            <a:xfrm>
              <a:off x="1015211" y="2494110"/>
              <a:ext cx="10400167" cy="802800"/>
              <a:chOff x="1217240" y="502010"/>
              <a:chExt cx="10202922" cy="802800"/>
            </a:xfrm>
          </p:grpSpPr>
          <p:sp>
            <p:nvSpPr>
              <p:cNvPr id="21" name="Retângulo: Cantos Arredondados 20">
                <a:extLst>
                  <a:ext uri="{FF2B5EF4-FFF2-40B4-BE49-F238E27FC236}">
                    <a16:creationId xmlns:a16="http://schemas.microsoft.com/office/drawing/2014/main" id="{659210A8-40AE-294F-D398-06FC94840936}"/>
                  </a:ext>
                </a:extLst>
              </p:cNvPr>
              <p:cNvSpPr/>
              <p:nvPr/>
            </p:nvSpPr>
            <p:spPr>
              <a:xfrm>
                <a:off x="1217240" y="502010"/>
                <a:ext cx="10003808"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2" name="CaixaDeTexto 21">
                <a:extLst>
                  <a:ext uri="{FF2B5EF4-FFF2-40B4-BE49-F238E27FC236}">
                    <a16:creationId xmlns:a16="http://schemas.microsoft.com/office/drawing/2014/main" id="{F91078D3-D611-77D8-46BF-A8628362933D}"/>
                  </a:ext>
                </a:extLst>
              </p:cNvPr>
              <p:cNvSpPr txBox="1"/>
              <p:nvPr/>
            </p:nvSpPr>
            <p:spPr>
              <a:xfrm>
                <a:off x="1339400" y="679489"/>
                <a:ext cx="10080762" cy="400110"/>
              </a:xfrm>
              <a:prstGeom prst="rect">
                <a:avLst/>
              </a:prstGeom>
              <a:noFill/>
            </p:spPr>
            <p:txBody>
              <a:bodyPr wrap="square">
                <a:spAutoFit/>
              </a:bodyPr>
              <a:lstStyle/>
              <a:p>
                <a:r>
                  <a:rPr lang="pt-BR" sz="2000" b="1" dirty="0">
                    <a:effectLst/>
                  </a:rPr>
                  <a:t>Gerenciado</a:t>
                </a:r>
                <a:endParaRPr lang="pt-BR" dirty="0">
                  <a:solidFill>
                    <a:schemeClr val="bg2">
                      <a:lumMod val="25000"/>
                    </a:schemeClr>
                  </a:solidFill>
                </a:endParaRPr>
              </a:p>
            </p:txBody>
          </p:sp>
        </p:grpSp>
        <p:sp>
          <p:nvSpPr>
            <p:cNvPr id="6" name="Retângulo: Cantos Arredondados 5">
              <a:extLst>
                <a:ext uri="{FF2B5EF4-FFF2-40B4-BE49-F238E27FC236}">
                  <a16:creationId xmlns:a16="http://schemas.microsoft.com/office/drawing/2014/main" id="{5D801F7F-CEA3-C8C7-F27C-BE2DDCF51865}"/>
                </a:ext>
              </a:extLst>
            </p:cNvPr>
            <p:cNvSpPr/>
            <p:nvPr/>
          </p:nvSpPr>
          <p:spPr>
            <a:xfrm>
              <a:off x="1037030" y="3533860"/>
              <a:ext cx="10197204"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7" name="CaixaDeTexto 6">
              <a:extLst>
                <a:ext uri="{FF2B5EF4-FFF2-40B4-BE49-F238E27FC236}">
                  <a16:creationId xmlns:a16="http://schemas.microsoft.com/office/drawing/2014/main" id="{25A3E047-0679-53D1-A474-A021302E7A13}"/>
                </a:ext>
              </a:extLst>
            </p:cNvPr>
            <p:cNvSpPr txBox="1"/>
            <p:nvPr/>
          </p:nvSpPr>
          <p:spPr>
            <a:xfrm>
              <a:off x="1101437" y="3732737"/>
              <a:ext cx="10110980" cy="400110"/>
            </a:xfrm>
            <a:prstGeom prst="rect">
              <a:avLst/>
            </a:prstGeom>
            <a:noFill/>
          </p:spPr>
          <p:txBody>
            <a:bodyPr wrap="square">
              <a:spAutoFit/>
            </a:bodyPr>
            <a:lstStyle/>
            <a:p>
              <a:r>
                <a:rPr lang="pt-BR" sz="2000" b="1" dirty="0">
                  <a:effectLst/>
                </a:rPr>
                <a:t>Virtualizado</a:t>
              </a:r>
            </a:p>
          </p:txBody>
        </p:sp>
        <p:sp>
          <p:nvSpPr>
            <p:cNvPr id="8" name="Elipse 7">
              <a:extLst>
                <a:ext uri="{FF2B5EF4-FFF2-40B4-BE49-F238E27FC236}">
                  <a16:creationId xmlns:a16="http://schemas.microsoft.com/office/drawing/2014/main" id="{BF981F38-BF0F-5D22-9DEA-8AC79E63E166}"/>
                </a:ext>
              </a:extLst>
            </p:cNvPr>
            <p:cNvSpPr/>
            <p:nvPr/>
          </p:nvSpPr>
          <p:spPr>
            <a:xfrm>
              <a:off x="435751" y="1625976"/>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93A0929B-696D-11DF-78E6-D702AFE51FFD}"/>
                </a:ext>
              </a:extLst>
            </p:cNvPr>
            <p:cNvCxnSpPr>
              <a:cxnSpLocks/>
            </p:cNvCxnSpPr>
            <p:nvPr/>
          </p:nvCxnSpPr>
          <p:spPr>
            <a:xfrm>
              <a:off x="638649" y="2004451"/>
              <a:ext cx="0" cy="656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eta: para a Direita 9">
              <a:extLst>
                <a:ext uri="{FF2B5EF4-FFF2-40B4-BE49-F238E27FC236}">
                  <a16:creationId xmlns:a16="http://schemas.microsoft.com/office/drawing/2014/main" id="{CDAF2479-1CEB-6172-B629-4D5F96E31475}"/>
                </a:ext>
              </a:extLst>
            </p:cNvPr>
            <p:cNvSpPr/>
            <p:nvPr/>
          </p:nvSpPr>
          <p:spPr>
            <a:xfrm>
              <a:off x="575234" y="1789637"/>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86238C1-23F9-0DAB-96DB-D3487FA5C85E}"/>
                </a:ext>
              </a:extLst>
            </p:cNvPr>
            <p:cNvSpPr/>
            <p:nvPr/>
          </p:nvSpPr>
          <p:spPr>
            <a:xfrm>
              <a:off x="1015211" y="1451728"/>
              <a:ext cx="10174317" cy="80321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2" name="CaixaDeTexto 11">
              <a:extLst>
                <a:ext uri="{FF2B5EF4-FFF2-40B4-BE49-F238E27FC236}">
                  <a16:creationId xmlns:a16="http://schemas.microsoft.com/office/drawing/2014/main" id="{53E7EBDA-357C-42EB-656C-73082050AB7E}"/>
                </a:ext>
              </a:extLst>
            </p:cNvPr>
            <p:cNvSpPr txBox="1"/>
            <p:nvPr/>
          </p:nvSpPr>
          <p:spPr>
            <a:xfrm>
              <a:off x="1124326" y="1654597"/>
              <a:ext cx="10065203" cy="400110"/>
            </a:xfrm>
            <a:prstGeom prst="rect">
              <a:avLst/>
            </a:prstGeom>
            <a:noFill/>
          </p:spPr>
          <p:txBody>
            <a:bodyPr wrap="square">
              <a:spAutoFit/>
            </a:bodyPr>
            <a:lstStyle/>
            <a:p>
              <a:r>
                <a:rPr lang="pt-BR" sz="2000" b="1" dirty="0">
                  <a:effectLst/>
                </a:rPr>
                <a:t>DAS (Direct </a:t>
              </a:r>
              <a:r>
                <a:rPr lang="pt-BR" sz="2000" b="1" dirty="0" err="1">
                  <a:effectLst/>
                </a:rPr>
                <a:t>Attached</a:t>
              </a:r>
              <a:r>
                <a:rPr lang="pt-BR" sz="2000" b="1" dirty="0">
                  <a:effectLst/>
                </a:rPr>
                <a:t> </a:t>
              </a:r>
              <a:r>
                <a:rPr lang="pt-BR" sz="2000" b="1" dirty="0" err="1">
                  <a:effectLst/>
                </a:rPr>
                <a:t>Storage</a:t>
              </a:r>
              <a:r>
                <a:rPr lang="pt-BR" sz="2000" b="1" dirty="0">
                  <a:effectLst/>
                </a:rPr>
                <a:t>)</a:t>
              </a:r>
              <a:endParaRPr lang="pt-BR" dirty="0">
                <a:solidFill>
                  <a:schemeClr val="bg2">
                    <a:lumMod val="25000"/>
                  </a:schemeClr>
                </a:solidFill>
              </a:endParaRPr>
            </a:p>
          </p:txBody>
        </p:sp>
        <p:sp>
          <p:nvSpPr>
            <p:cNvPr id="13" name="Seta: para a Direita 12">
              <a:extLst>
                <a:ext uri="{FF2B5EF4-FFF2-40B4-BE49-F238E27FC236}">
                  <a16:creationId xmlns:a16="http://schemas.microsoft.com/office/drawing/2014/main" id="{7652B6DE-AA29-6B82-E9FF-5ECCAE6802B3}"/>
                </a:ext>
              </a:extLst>
            </p:cNvPr>
            <p:cNvSpPr/>
            <p:nvPr/>
          </p:nvSpPr>
          <p:spPr>
            <a:xfrm>
              <a:off x="587671" y="2800939"/>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6BDB99B4-F6E8-EB07-98BF-5259F5A2426C}"/>
                </a:ext>
              </a:extLst>
            </p:cNvPr>
            <p:cNvSpPr/>
            <p:nvPr/>
          </p:nvSpPr>
          <p:spPr>
            <a:xfrm>
              <a:off x="399391" y="36689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5A1DFF25-8676-993B-7CD5-E7C8EFB490A2}"/>
                </a:ext>
              </a:extLst>
            </p:cNvPr>
            <p:cNvSpPr/>
            <p:nvPr/>
          </p:nvSpPr>
          <p:spPr>
            <a:xfrm>
              <a:off x="399391" y="43737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a:extLst>
                <a:ext uri="{FF2B5EF4-FFF2-40B4-BE49-F238E27FC236}">
                  <a16:creationId xmlns:a16="http://schemas.microsoft.com/office/drawing/2014/main" id="{B6388B09-B9DE-D9A2-96C4-0F4807608873}"/>
                </a:ext>
              </a:extLst>
            </p:cNvPr>
            <p:cNvSpPr/>
            <p:nvPr/>
          </p:nvSpPr>
          <p:spPr>
            <a:xfrm>
              <a:off x="405015" y="264417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para a Direita 16">
              <a:extLst>
                <a:ext uri="{FF2B5EF4-FFF2-40B4-BE49-F238E27FC236}">
                  <a16:creationId xmlns:a16="http://schemas.microsoft.com/office/drawing/2014/main" id="{F8AC1567-6247-952D-CE96-61B8C8DA4009}"/>
                </a:ext>
              </a:extLst>
            </p:cNvPr>
            <p:cNvSpPr/>
            <p:nvPr/>
          </p:nvSpPr>
          <p:spPr>
            <a:xfrm>
              <a:off x="544498" y="280783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EFFCAFB4-DE80-A494-EDC0-DCCD37303D0D}"/>
                </a:ext>
              </a:extLst>
            </p:cNvPr>
            <p:cNvSpPr/>
            <p:nvPr/>
          </p:nvSpPr>
          <p:spPr>
            <a:xfrm>
              <a:off x="435751" y="368520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A0A12D6F-6028-1F47-D3AD-C42F61B36F91}"/>
                </a:ext>
              </a:extLst>
            </p:cNvPr>
            <p:cNvSpPr/>
            <p:nvPr/>
          </p:nvSpPr>
          <p:spPr>
            <a:xfrm>
              <a:off x="575234" y="384886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reto 19">
              <a:extLst>
                <a:ext uri="{FF2B5EF4-FFF2-40B4-BE49-F238E27FC236}">
                  <a16:creationId xmlns:a16="http://schemas.microsoft.com/office/drawing/2014/main" id="{CB140D9F-F4F0-00BE-8FD9-DF08B6B382EA}"/>
                </a:ext>
              </a:extLst>
            </p:cNvPr>
            <p:cNvCxnSpPr>
              <a:cxnSpLocks/>
            </p:cNvCxnSpPr>
            <p:nvPr/>
          </p:nvCxnSpPr>
          <p:spPr>
            <a:xfrm>
              <a:off x="639123" y="3038900"/>
              <a:ext cx="0" cy="656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tângulo: Cantos Arredondados 22">
            <a:extLst>
              <a:ext uri="{FF2B5EF4-FFF2-40B4-BE49-F238E27FC236}">
                <a16:creationId xmlns:a16="http://schemas.microsoft.com/office/drawing/2014/main" id="{10950EAC-882E-568F-1059-642E4E19D8E9}"/>
              </a:ext>
            </a:extLst>
          </p:cNvPr>
          <p:cNvSpPr/>
          <p:nvPr/>
        </p:nvSpPr>
        <p:spPr>
          <a:xfrm>
            <a:off x="1588280" y="5063089"/>
            <a:ext cx="10197204"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24" name="CaixaDeTexto 23">
            <a:extLst>
              <a:ext uri="{FF2B5EF4-FFF2-40B4-BE49-F238E27FC236}">
                <a16:creationId xmlns:a16="http://schemas.microsoft.com/office/drawing/2014/main" id="{E3B86553-23B4-53BF-E87A-6C44F2FEECC7}"/>
              </a:ext>
            </a:extLst>
          </p:cNvPr>
          <p:cNvSpPr txBox="1"/>
          <p:nvPr/>
        </p:nvSpPr>
        <p:spPr>
          <a:xfrm>
            <a:off x="1652687" y="5261966"/>
            <a:ext cx="10110980" cy="400110"/>
          </a:xfrm>
          <a:prstGeom prst="rect">
            <a:avLst/>
          </a:prstGeom>
          <a:noFill/>
        </p:spPr>
        <p:txBody>
          <a:bodyPr wrap="square">
            <a:spAutoFit/>
          </a:bodyPr>
          <a:lstStyle/>
          <a:p>
            <a:r>
              <a:rPr lang="pt-BR" sz="2000" b="1" dirty="0"/>
              <a:t>Virtualização em camadas</a:t>
            </a:r>
            <a:endParaRPr lang="pt-BR" sz="2000" b="1" dirty="0">
              <a:effectLst/>
            </a:endParaRPr>
          </a:p>
        </p:txBody>
      </p:sp>
      <p:sp>
        <p:nvSpPr>
          <p:cNvPr id="25" name="Elipse 24">
            <a:extLst>
              <a:ext uri="{FF2B5EF4-FFF2-40B4-BE49-F238E27FC236}">
                <a16:creationId xmlns:a16="http://schemas.microsoft.com/office/drawing/2014/main" id="{0EF79591-3260-7097-7EF3-67FC00F17319}"/>
              </a:ext>
            </a:extLst>
          </p:cNvPr>
          <p:cNvSpPr/>
          <p:nvPr/>
        </p:nvSpPr>
        <p:spPr>
          <a:xfrm>
            <a:off x="935030" y="520713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AAF34F5F-3161-33F9-0367-F0E54FAB5037}"/>
              </a:ext>
            </a:extLst>
          </p:cNvPr>
          <p:cNvSpPr/>
          <p:nvPr/>
        </p:nvSpPr>
        <p:spPr>
          <a:xfrm>
            <a:off x="1073429" y="537079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12593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AB6FAF3-5F88-5F7B-3D5F-A8BBE1C4E667}"/>
              </a:ext>
            </a:extLst>
          </p:cNvPr>
          <p:cNvSpPr>
            <a:spLocks noGrp="1"/>
          </p:cNvSpPr>
          <p:nvPr>
            <p:ph type="body" sz="quarter" idx="10"/>
          </p:nvPr>
        </p:nvSpPr>
        <p:spPr/>
        <p:txBody>
          <a:bodyPr/>
          <a:lstStyle/>
          <a:p>
            <a:r>
              <a:rPr lang="pt-BR" dirty="0" err="1"/>
              <a:t>Storage</a:t>
            </a:r>
            <a:endParaRPr lang="pt-BR" dirty="0"/>
          </a:p>
        </p:txBody>
      </p:sp>
      <p:sp>
        <p:nvSpPr>
          <p:cNvPr id="3" name="Espaço Reservado para Texto 26">
            <a:extLst>
              <a:ext uri="{FF2B5EF4-FFF2-40B4-BE49-F238E27FC236}">
                <a16:creationId xmlns:a16="http://schemas.microsoft.com/office/drawing/2014/main" id="{63EC05FF-260A-0AB6-96B2-A614A0BFB7CE}"/>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Tipos de </a:t>
            </a:r>
            <a:r>
              <a:rPr lang="pt-BR" sz="2800" dirty="0" err="1">
                <a:solidFill>
                  <a:schemeClr val="tx1"/>
                </a:solidFill>
              </a:rPr>
              <a:t>Storage</a:t>
            </a:r>
            <a:endParaRPr lang="pt-BR" sz="2800" dirty="0">
              <a:solidFill>
                <a:schemeClr val="tx1"/>
              </a:solidFill>
            </a:endParaRPr>
          </a:p>
        </p:txBody>
      </p:sp>
      <p:sp>
        <p:nvSpPr>
          <p:cNvPr id="4" name="Elipse 3">
            <a:extLst>
              <a:ext uri="{FF2B5EF4-FFF2-40B4-BE49-F238E27FC236}">
                <a16:creationId xmlns:a16="http://schemas.microsoft.com/office/drawing/2014/main" id="{02D926F4-BAAD-807F-1801-09AAA05B1F1A}"/>
              </a:ext>
            </a:extLst>
          </p:cNvPr>
          <p:cNvSpPr/>
          <p:nvPr/>
        </p:nvSpPr>
        <p:spPr>
          <a:xfrm>
            <a:off x="1019175" y="2050326"/>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Cantos Arredondados 4">
            <a:extLst>
              <a:ext uri="{FF2B5EF4-FFF2-40B4-BE49-F238E27FC236}">
                <a16:creationId xmlns:a16="http://schemas.microsoft.com/office/drawing/2014/main" id="{96FAD59B-804B-3690-7B95-2CEC0B28B267}"/>
              </a:ext>
            </a:extLst>
          </p:cNvPr>
          <p:cNvSpPr/>
          <p:nvPr/>
        </p:nvSpPr>
        <p:spPr>
          <a:xfrm>
            <a:off x="1598637" y="1911380"/>
            <a:ext cx="4029654" cy="80321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753C21D0-E9AB-CCE8-7B3F-3C0A1CE5D36F}"/>
              </a:ext>
            </a:extLst>
          </p:cNvPr>
          <p:cNvSpPr txBox="1"/>
          <p:nvPr/>
        </p:nvSpPr>
        <p:spPr>
          <a:xfrm>
            <a:off x="1707750" y="2078947"/>
            <a:ext cx="10065203" cy="400110"/>
          </a:xfrm>
          <a:prstGeom prst="rect">
            <a:avLst/>
          </a:prstGeom>
          <a:noFill/>
        </p:spPr>
        <p:txBody>
          <a:bodyPr wrap="square">
            <a:spAutoFit/>
          </a:bodyPr>
          <a:lstStyle/>
          <a:p>
            <a:r>
              <a:rPr lang="pt-BR" sz="2000" b="1" dirty="0">
                <a:effectLst/>
              </a:rPr>
              <a:t>DAS (Direct </a:t>
            </a:r>
            <a:r>
              <a:rPr lang="pt-BR" sz="2000" b="1" dirty="0" err="1">
                <a:effectLst/>
              </a:rPr>
              <a:t>Attached</a:t>
            </a:r>
            <a:r>
              <a:rPr lang="pt-BR" sz="2000" b="1" dirty="0">
                <a:effectLst/>
              </a:rPr>
              <a:t> </a:t>
            </a:r>
            <a:r>
              <a:rPr lang="pt-BR" sz="2000" b="1" dirty="0" err="1">
                <a:effectLst/>
              </a:rPr>
              <a:t>Storage</a:t>
            </a:r>
            <a:r>
              <a:rPr lang="pt-BR" sz="2000" b="1" dirty="0">
                <a:effectLst/>
              </a:rPr>
              <a:t>)</a:t>
            </a:r>
            <a:endParaRPr lang="pt-BR" dirty="0">
              <a:solidFill>
                <a:schemeClr val="bg2">
                  <a:lumMod val="25000"/>
                </a:schemeClr>
              </a:solidFill>
            </a:endParaRPr>
          </a:p>
        </p:txBody>
      </p:sp>
      <p:sp>
        <p:nvSpPr>
          <p:cNvPr id="7" name="Seta: para a Direita 6">
            <a:extLst>
              <a:ext uri="{FF2B5EF4-FFF2-40B4-BE49-F238E27FC236}">
                <a16:creationId xmlns:a16="http://schemas.microsoft.com/office/drawing/2014/main" id="{A4504D4B-65FE-56D5-19BE-8DB73D6C5DB2}"/>
              </a:ext>
            </a:extLst>
          </p:cNvPr>
          <p:cNvSpPr/>
          <p:nvPr/>
        </p:nvSpPr>
        <p:spPr>
          <a:xfrm>
            <a:off x="1158658" y="2213987"/>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D753990-6CA0-46A9-6EC6-5BF12FB7203F}"/>
              </a:ext>
            </a:extLst>
          </p:cNvPr>
          <p:cNvSpPr txBox="1"/>
          <p:nvPr/>
        </p:nvSpPr>
        <p:spPr>
          <a:xfrm>
            <a:off x="1042034" y="2735668"/>
            <a:ext cx="10153650"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No </a:t>
            </a:r>
            <a:r>
              <a:rPr lang="pt-BR" b="1" dirty="0">
                <a:solidFill>
                  <a:schemeClr val="bg2">
                    <a:lumMod val="25000"/>
                  </a:schemeClr>
                </a:solidFill>
              </a:rPr>
              <a:t>Direct </a:t>
            </a:r>
            <a:r>
              <a:rPr lang="pt-BR" b="1" dirty="0" err="1">
                <a:solidFill>
                  <a:schemeClr val="bg2">
                    <a:lumMod val="25000"/>
                  </a:schemeClr>
                </a:solidFill>
              </a:rPr>
              <a:t>Attached</a:t>
            </a:r>
            <a:r>
              <a:rPr lang="pt-BR" b="1" dirty="0">
                <a:solidFill>
                  <a:schemeClr val="bg2">
                    <a:lumMod val="25000"/>
                  </a:schemeClr>
                </a:solidFill>
              </a:rPr>
              <a:t> </a:t>
            </a:r>
            <a:r>
              <a:rPr lang="pt-BR" b="1" dirty="0" err="1">
                <a:solidFill>
                  <a:schemeClr val="bg2">
                    <a:lumMod val="25000"/>
                  </a:schemeClr>
                </a:solidFill>
              </a:rPr>
              <a:t>Storage</a:t>
            </a:r>
            <a:r>
              <a:rPr lang="pt-BR" dirty="0">
                <a:solidFill>
                  <a:schemeClr val="bg2">
                    <a:lumMod val="25000"/>
                  </a:schemeClr>
                </a:solidFill>
              </a:rPr>
              <a:t> não existe nenhuma inteligência relacionada à gestão dos Hard Drives. </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Essa gestão é realizada unicamente pela placa instalada no servidor, uma controladora RAID, responsável por distribuir os dados nos HDs, que cuidam da redundância e do monitoramento do arranjo.</a:t>
            </a:r>
          </a:p>
          <a:p>
            <a:pPr marL="285750" indent="-285750">
              <a:buFont typeface="Arial" panose="020B0604020202020204" pitchFamily="34" charset="0"/>
              <a:buChar char="•"/>
            </a:pPr>
            <a:endParaRPr lang="pt-BR" dirty="0">
              <a:solidFill>
                <a:schemeClr val="bg2">
                  <a:lumMod val="25000"/>
                </a:schemeClr>
              </a:solidFill>
            </a:endParaRPr>
          </a:p>
        </p:txBody>
      </p:sp>
      <p:grpSp>
        <p:nvGrpSpPr>
          <p:cNvPr id="9" name="Agrupar 8">
            <a:extLst>
              <a:ext uri="{FF2B5EF4-FFF2-40B4-BE49-F238E27FC236}">
                <a16:creationId xmlns:a16="http://schemas.microsoft.com/office/drawing/2014/main" id="{3D56E737-7757-D410-22B6-1EDDA956E45A}"/>
              </a:ext>
            </a:extLst>
          </p:cNvPr>
          <p:cNvGrpSpPr/>
          <p:nvPr/>
        </p:nvGrpSpPr>
        <p:grpSpPr>
          <a:xfrm>
            <a:off x="1019175" y="4581525"/>
            <a:ext cx="10373079" cy="1389982"/>
            <a:chOff x="799746" y="2264253"/>
            <a:chExt cx="10373079" cy="1389982"/>
          </a:xfrm>
        </p:grpSpPr>
        <p:sp>
          <p:nvSpPr>
            <p:cNvPr id="10" name="CaixaDeTexto 9">
              <a:extLst>
                <a:ext uri="{FF2B5EF4-FFF2-40B4-BE49-F238E27FC236}">
                  <a16:creationId xmlns:a16="http://schemas.microsoft.com/office/drawing/2014/main" id="{66A9D13E-A0B2-2068-BACE-576F235FB6DC}"/>
                </a:ext>
              </a:extLst>
            </p:cNvPr>
            <p:cNvSpPr txBox="1"/>
            <p:nvPr/>
          </p:nvSpPr>
          <p:spPr>
            <a:xfrm>
              <a:off x="1019175" y="2332071"/>
              <a:ext cx="10153650" cy="1200329"/>
            </a:xfrm>
            <a:prstGeom prst="rect">
              <a:avLst/>
            </a:prstGeom>
            <a:noFill/>
          </p:spPr>
          <p:txBody>
            <a:bodyPr wrap="square">
              <a:spAutoFit/>
            </a:bodyPr>
            <a:lstStyle/>
            <a:p>
              <a:r>
                <a:rPr lang="pt-BR" sz="2400" dirty="0">
                  <a:effectLst/>
                </a:rPr>
                <a:t>O DAS é recomendado para aplicações específicas, como banco de dados, ou virtualização em apenas um servidor, o que limita sua operação a ambientes pequenos, que demandem alta performance sem redundância.</a:t>
              </a:r>
              <a:endParaRPr lang="pt-BR" sz="2400" dirty="0"/>
            </a:p>
          </p:txBody>
        </p:sp>
        <p:sp>
          <p:nvSpPr>
            <p:cNvPr id="11" name="Retângulo: Cantos Arredondados 10">
              <a:extLst>
                <a:ext uri="{FF2B5EF4-FFF2-40B4-BE49-F238E27FC236}">
                  <a16:creationId xmlns:a16="http://schemas.microsoft.com/office/drawing/2014/main" id="{71A3A08F-610A-C93D-DD2C-44167BA670E4}"/>
                </a:ext>
              </a:extLst>
            </p:cNvPr>
            <p:cNvSpPr/>
            <p:nvPr/>
          </p:nvSpPr>
          <p:spPr>
            <a:xfrm>
              <a:off x="799746" y="2264253"/>
              <a:ext cx="45719" cy="1389982"/>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913998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98BDDF5-B3A7-89FD-95B5-5A055CC9DE7F}"/>
              </a:ext>
            </a:extLst>
          </p:cNvPr>
          <p:cNvSpPr>
            <a:spLocks noGrp="1"/>
          </p:cNvSpPr>
          <p:nvPr>
            <p:ph type="body" sz="quarter" idx="10"/>
          </p:nvPr>
        </p:nvSpPr>
        <p:spPr/>
        <p:txBody>
          <a:bodyPr/>
          <a:lstStyle/>
          <a:p>
            <a:r>
              <a:rPr lang="pt-BR" dirty="0" err="1"/>
              <a:t>Storage</a:t>
            </a:r>
            <a:endParaRPr lang="pt-BR" dirty="0"/>
          </a:p>
        </p:txBody>
      </p:sp>
      <p:sp>
        <p:nvSpPr>
          <p:cNvPr id="3" name="Espaço Reservado para Texto 26">
            <a:extLst>
              <a:ext uri="{FF2B5EF4-FFF2-40B4-BE49-F238E27FC236}">
                <a16:creationId xmlns:a16="http://schemas.microsoft.com/office/drawing/2014/main" id="{2A737A4C-1FFD-D652-3D8E-182D3026CA5C}"/>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Tipos de </a:t>
            </a:r>
            <a:r>
              <a:rPr lang="pt-BR" sz="2800" dirty="0" err="1">
                <a:solidFill>
                  <a:schemeClr val="tx1"/>
                </a:solidFill>
              </a:rPr>
              <a:t>Storage</a:t>
            </a:r>
            <a:endParaRPr lang="pt-BR" sz="2800" dirty="0">
              <a:solidFill>
                <a:schemeClr val="tx1"/>
              </a:solidFill>
            </a:endParaRPr>
          </a:p>
        </p:txBody>
      </p:sp>
      <p:sp>
        <p:nvSpPr>
          <p:cNvPr id="4" name="Retângulo: Cantos Arredondados 3">
            <a:extLst>
              <a:ext uri="{FF2B5EF4-FFF2-40B4-BE49-F238E27FC236}">
                <a16:creationId xmlns:a16="http://schemas.microsoft.com/office/drawing/2014/main" id="{65A318AF-B2A4-D3C2-9E61-CB9C120923DD}"/>
              </a:ext>
            </a:extLst>
          </p:cNvPr>
          <p:cNvSpPr/>
          <p:nvPr/>
        </p:nvSpPr>
        <p:spPr>
          <a:xfrm>
            <a:off x="1629371" y="1911588"/>
            <a:ext cx="3321001"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 name="CaixaDeTexto 4">
            <a:extLst>
              <a:ext uri="{FF2B5EF4-FFF2-40B4-BE49-F238E27FC236}">
                <a16:creationId xmlns:a16="http://schemas.microsoft.com/office/drawing/2014/main" id="{6362770F-1831-C3CD-3834-CC8F0935D301}"/>
              </a:ext>
            </a:extLst>
          </p:cNvPr>
          <p:cNvSpPr txBox="1"/>
          <p:nvPr/>
        </p:nvSpPr>
        <p:spPr>
          <a:xfrm>
            <a:off x="1753893" y="2089067"/>
            <a:ext cx="10275645" cy="400110"/>
          </a:xfrm>
          <a:prstGeom prst="rect">
            <a:avLst/>
          </a:prstGeom>
          <a:noFill/>
        </p:spPr>
        <p:txBody>
          <a:bodyPr wrap="square">
            <a:spAutoFit/>
          </a:bodyPr>
          <a:lstStyle/>
          <a:p>
            <a:r>
              <a:rPr lang="pt-BR" sz="2000" b="1" dirty="0">
                <a:effectLst/>
              </a:rPr>
              <a:t>Gerenciado</a:t>
            </a:r>
            <a:endParaRPr lang="pt-BR" dirty="0">
              <a:solidFill>
                <a:schemeClr val="bg2">
                  <a:lumMod val="25000"/>
                </a:schemeClr>
              </a:solidFill>
            </a:endParaRPr>
          </a:p>
        </p:txBody>
      </p:sp>
      <p:sp>
        <p:nvSpPr>
          <p:cNvPr id="6" name="Elipse 5">
            <a:extLst>
              <a:ext uri="{FF2B5EF4-FFF2-40B4-BE49-F238E27FC236}">
                <a16:creationId xmlns:a16="http://schemas.microsoft.com/office/drawing/2014/main" id="{C99E868D-7EC7-842D-DAF2-48FE44A430DE}"/>
              </a:ext>
            </a:extLst>
          </p:cNvPr>
          <p:cNvSpPr/>
          <p:nvPr/>
        </p:nvSpPr>
        <p:spPr>
          <a:xfrm>
            <a:off x="1019175" y="206165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56CB3E0A-6A23-A409-43D3-F23BBDBB0EC8}"/>
              </a:ext>
            </a:extLst>
          </p:cNvPr>
          <p:cNvSpPr/>
          <p:nvPr/>
        </p:nvSpPr>
        <p:spPr>
          <a:xfrm>
            <a:off x="1158658" y="222531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04609827-925F-248E-F045-E26DCE28BEE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426536" y="2773309"/>
            <a:ext cx="5919482" cy="3323218"/>
          </a:xfrm>
          <a:prstGeom prst="rect">
            <a:avLst/>
          </a:prstGeom>
        </p:spPr>
      </p:pic>
      <p:grpSp>
        <p:nvGrpSpPr>
          <p:cNvPr id="9" name="Agrupar 8">
            <a:extLst>
              <a:ext uri="{FF2B5EF4-FFF2-40B4-BE49-F238E27FC236}">
                <a16:creationId xmlns:a16="http://schemas.microsoft.com/office/drawing/2014/main" id="{2770468F-CBDA-7180-3535-32EDFFABA02A}"/>
              </a:ext>
            </a:extLst>
          </p:cNvPr>
          <p:cNvGrpSpPr/>
          <p:nvPr/>
        </p:nvGrpSpPr>
        <p:grpSpPr>
          <a:xfrm>
            <a:off x="3373984" y="5987176"/>
            <a:ext cx="5972034" cy="307777"/>
            <a:chOff x="3335068" y="5356287"/>
            <a:chExt cx="9264282" cy="3278301"/>
          </a:xfrm>
        </p:grpSpPr>
        <p:cxnSp>
          <p:nvCxnSpPr>
            <p:cNvPr id="10" name="Conector reto 9">
              <a:extLst>
                <a:ext uri="{FF2B5EF4-FFF2-40B4-BE49-F238E27FC236}">
                  <a16:creationId xmlns:a16="http://schemas.microsoft.com/office/drawing/2014/main" id="{7DB87A39-A0F2-2954-64B8-D11D246811C6}"/>
                </a:ext>
              </a:extLst>
            </p:cNvPr>
            <p:cNvCxnSpPr>
              <a:cxnSpLocks/>
            </p:cNvCxnSpPr>
            <p:nvPr/>
          </p:nvCxnSpPr>
          <p:spPr>
            <a:xfrm>
              <a:off x="3416591" y="7815005"/>
              <a:ext cx="9182759" cy="249086"/>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6FDF2416-6B31-C074-CC61-FC0446D3EC3F}"/>
                </a:ext>
              </a:extLst>
            </p:cNvPr>
            <p:cNvSpPr txBox="1"/>
            <p:nvPr/>
          </p:nvSpPr>
          <p:spPr>
            <a:xfrm>
              <a:off x="3335068" y="5356287"/>
              <a:ext cx="8591656" cy="3278301"/>
            </a:xfrm>
            <a:prstGeom prst="rect">
              <a:avLst/>
            </a:prstGeom>
            <a:noFill/>
          </p:spPr>
          <p:txBody>
            <a:bodyPr wrap="square">
              <a:spAutoFit/>
            </a:bodyPr>
            <a:lstStyle/>
            <a:p>
              <a:r>
                <a:rPr lang="pt-BR" sz="1400" dirty="0">
                  <a:effectLst/>
                </a:rPr>
                <a:t>Relação </a:t>
              </a:r>
              <a:r>
                <a:rPr lang="pt-BR" sz="1400" dirty="0" err="1">
                  <a:effectLst/>
                </a:rPr>
                <a:t>storage</a:t>
              </a:r>
              <a:r>
                <a:rPr lang="pt-BR" sz="1400" dirty="0">
                  <a:effectLst/>
                </a:rPr>
                <a:t> servidor.</a:t>
              </a:r>
              <a:endParaRPr lang="pt-BR" sz="1400" dirty="0"/>
            </a:p>
          </p:txBody>
        </p:sp>
      </p:grpSp>
    </p:spTree>
    <p:extLst>
      <p:ext uri="{BB962C8B-B14F-4D97-AF65-F5344CB8AC3E}">
        <p14:creationId xmlns:p14="http://schemas.microsoft.com/office/powerpoint/2010/main" val="175428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1EDA145-5740-30EB-42A2-FE11B3DCF789}"/>
              </a:ext>
            </a:extLst>
          </p:cNvPr>
          <p:cNvSpPr>
            <a:spLocks noGrp="1"/>
          </p:cNvSpPr>
          <p:nvPr>
            <p:ph type="body" sz="quarter" idx="10"/>
          </p:nvPr>
        </p:nvSpPr>
        <p:spPr/>
        <p:txBody>
          <a:bodyPr/>
          <a:lstStyle/>
          <a:p>
            <a:r>
              <a:rPr lang="pt-BR" dirty="0" err="1"/>
              <a:t>Storage</a:t>
            </a:r>
            <a:endParaRPr lang="pt-BR" dirty="0"/>
          </a:p>
        </p:txBody>
      </p:sp>
      <p:sp>
        <p:nvSpPr>
          <p:cNvPr id="3" name="Espaço Reservado para Texto 26">
            <a:extLst>
              <a:ext uri="{FF2B5EF4-FFF2-40B4-BE49-F238E27FC236}">
                <a16:creationId xmlns:a16="http://schemas.microsoft.com/office/drawing/2014/main" id="{E0AF59A3-F390-76AA-737E-4A8F2EE037C3}"/>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Tipos de </a:t>
            </a:r>
            <a:r>
              <a:rPr lang="pt-BR" sz="2800" dirty="0" err="1">
                <a:solidFill>
                  <a:schemeClr val="tx1"/>
                </a:solidFill>
              </a:rPr>
              <a:t>Storage</a:t>
            </a:r>
            <a:endParaRPr lang="pt-BR" sz="2800" dirty="0">
              <a:solidFill>
                <a:schemeClr val="tx1"/>
              </a:solidFill>
            </a:endParaRPr>
          </a:p>
        </p:txBody>
      </p:sp>
      <p:sp>
        <p:nvSpPr>
          <p:cNvPr id="4" name="Retângulo: Cantos Arredondados 3">
            <a:extLst>
              <a:ext uri="{FF2B5EF4-FFF2-40B4-BE49-F238E27FC236}">
                <a16:creationId xmlns:a16="http://schemas.microsoft.com/office/drawing/2014/main" id="{9B3B9C13-B90C-CCE0-3ACF-C13FD98088AB}"/>
              </a:ext>
            </a:extLst>
          </p:cNvPr>
          <p:cNvSpPr/>
          <p:nvPr/>
        </p:nvSpPr>
        <p:spPr>
          <a:xfrm>
            <a:off x="1620454" y="1727889"/>
            <a:ext cx="4181256"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 name="CaixaDeTexto 4">
            <a:extLst>
              <a:ext uri="{FF2B5EF4-FFF2-40B4-BE49-F238E27FC236}">
                <a16:creationId xmlns:a16="http://schemas.microsoft.com/office/drawing/2014/main" id="{882D17ED-677E-C8C8-9975-2786E7E8A7A9}"/>
              </a:ext>
            </a:extLst>
          </p:cNvPr>
          <p:cNvSpPr txBox="1"/>
          <p:nvPr/>
        </p:nvSpPr>
        <p:spPr>
          <a:xfrm>
            <a:off x="1695661" y="1929234"/>
            <a:ext cx="10110980" cy="400110"/>
          </a:xfrm>
          <a:prstGeom prst="rect">
            <a:avLst/>
          </a:prstGeom>
          <a:noFill/>
        </p:spPr>
        <p:txBody>
          <a:bodyPr wrap="square">
            <a:spAutoFit/>
          </a:bodyPr>
          <a:lstStyle/>
          <a:p>
            <a:r>
              <a:rPr lang="pt-BR" sz="2000" b="1" dirty="0">
                <a:effectLst/>
              </a:rPr>
              <a:t>Virtualizado</a:t>
            </a:r>
          </a:p>
        </p:txBody>
      </p:sp>
      <p:sp>
        <p:nvSpPr>
          <p:cNvPr id="6" name="Elipse 5">
            <a:extLst>
              <a:ext uri="{FF2B5EF4-FFF2-40B4-BE49-F238E27FC236}">
                <a16:creationId xmlns:a16="http://schemas.microsoft.com/office/drawing/2014/main" id="{268082B3-114D-2FA1-5BC0-07B8B8C6DC05}"/>
              </a:ext>
            </a:extLst>
          </p:cNvPr>
          <p:cNvSpPr/>
          <p:nvPr/>
        </p:nvSpPr>
        <p:spPr>
          <a:xfrm>
            <a:off x="1019175" y="1879233"/>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FD248658-D3D2-57F5-4FB8-1508E1801CAD}"/>
              </a:ext>
            </a:extLst>
          </p:cNvPr>
          <p:cNvSpPr/>
          <p:nvPr/>
        </p:nvSpPr>
        <p:spPr>
          <a:xfrm>
            <a:off x="1158658" y="2042894"/>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D4E97438-1FA1-8517-0817-358C06D74C9C}"/>
              </a:ext>
            </a:extLst>
          </p:cNvPr>
          <p:cNvSpPr txBox="1"/>
          <p:nvPr/>
        </p:nvSpPr>
        <p:spPr>
          <a:xfrm>
            <a:off x="1019175" y="3104746"/>
            <a:ext cx="5709616" cy="2585323"/>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Discos rígidos são compartilhados entre serviços, eliminando a alocação fixa para servidores específicos.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implementação comum de RAID melhora segurança e disponibilidade dos dados armazenados.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flexibilidade possibilita a alocação dinâmica de recursos de armazenamento, otimizando a utilização para várias aplicações em diferentes servidores..</a:t>
            </a:r>
          </a:p>
        </p:txBody>
      </p:sp>
      <p:pic>
        <p:nvPicPr>
          <p:cNvPr id="9" name="Imagem 8">
            <a:extLst>
              <a:ext uri="{FF2B5EF4-FFF2-40B4-BE49-F238E27FC236}">
                <a16:creationId xmlns:a16="http://schemas.microsoft.com/office/drawing/2014/main" id="{9B7DA54B-EB83-1060-8A92-3B2430DD3BC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164350" y="2530689"/>
            <a:ext cx="4799646" cy="2694538"/>
          </a:xfrm>
          <a:prstGeom prst="rect">
            <a:avLst/>
          </a:prstGeom>
        </p:spPr>
      </p:pic>
      <p:sp>
        <p:nvSpPr>
          <p:cNvPr id="10" name="CaixaDeTexto 9">
            <a:extLst>
              <a:ext uri="{FF2B5EF4-FFF2-40B4-BE49-F238E27FC236}">
                <a16:creationId xmlns:a16="http://schemas.microsoft.com/office/drawing/2014/main" id="{5CF76585-00AA-B771-8EBF-EB3A32B65259}"/>
              </a:ext>
            </a:extLst>
          </p:cNvPr>
          <p:cNvSpPr txBox="1"/>
          <p:nvPr/>
        </p:nvSpPr>
        <p:spPr>
          <a:xfrm>
            <a:off x="7035331" y="5005630"/>
            <a:ext cx="2988501" cy="307777"/>
          </a:xfrm>
          <a:prstGeom prst="rect">
            <a:avLst/>
          </a:prstGeom>
          <a:noFill/>
        </p:spPr>
        <p:txBody>
          <a:bodyPr wrap="square">
            <a:spAutoFit/>
          </a:bodyPr>
          <a:lstStyle/>
          <a:p>
            <a:r>
              <a:rPr lang="pt-BR" sz="1400" dirty="0" err="1">
                <a:effectLst/>
              </a:rPr>
              <a:t>Storage</a:t>
            </a:r>
            <a:r>
              <a:rPr lang="pt-BR" sz="1400" dirty="0">
                <a:effectLst/>
              </a:rPr>
              <a:t> virtualizado.</a:t>
            </a:r>
            <a:endParaRPr lang="pt-BR" sz="1400" dirty="0"/>
          </a:p>
        </p:txBody>
      </p:sp>
      <p:cxnSp>
        <p:nvCxnSpPr>
          <p:cNvPr id="11" name="Conector reto 10">
            <a:extLst>
              <a:ext uri="{FF2B5EF4-FFF2-40B4-BE49-F238E27FC236}">
                <a16:creationId xmlns:a16="http://schemas.microsoft.com/office/drawing/2014/main" id="{7BAF6E01-D2F0-7839-4847-0013A2E08704}"/>
              </a:ext>
            </a:extLst>
          </p:cNvPr>
          <p:cNvCxnSpPr>
            <a:cxnSpLocks/>
          </p:cNvCxnSpPr>
          <p:nvPr/>
        </p:nvCxnSpPr>
        <p:spPr>
          <a:xfrm>
            <a:off x="7164350" y="5313407"/>
            <a:ext cx="465330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463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EEA1F23-FA40-DFC0-DE75-A5D7A1625D7A}"/>
              </a:ext>
            </a:extLst>
          </p:cNvPr>
          <p:cNvSpPr>
            <a:spLocks noGrp="1"/>
          </p:cNvSpPr>
          <p:nvPr>
            <p:ph type="body" sz="quarter" idx="10"/>
          </p:nvPr>
        </p:nvSpPr>
        <p:spPr/>
        <p:txBody>
          <a:bodyPr/>
          <a:lstStyle/>
          <a:p>
            <a:r>
              <a:rPr lang="pt-BR" dirty="0" err="1"/>
              <a:t>Storage</a:t>
            </a:r>
            <a:endParaRPr lang="pt-BR" dirty="0"/>
          </a:p>
        </p:txBody>
      </p:sp>
      <p:sp>
        <p:nvSpPr>
          <p:cNvPr id="3" name="Espaço Reservado para Texto 26">
            <a:extLst>
              <a:ext uri="{FF2B5EF4-FFF2-40B4-BE49-F238E27FC236}">
                <a16:creationId xmlns:a16="http://schemas.microsoft.com/office/drawing/2014/main" id="{650BF268-63A0-D8A6-51E4-A7DC5356775D}"/>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Tipos de </a:t>
            </a:r>
            <a:r>
              <a:rPr lang="pt-BR" sz="2800" dirty="0" err="1">
                <a:solidFill>
                  <a:schemeClr val="tx1"/>
                </a:solidFill>
              </a:rPr>
              <a:t>Storage</a:t>
            </a:r>
            <a:endParaRPr lang="pt-BR" sz="2800" dirty="0">
              <a:solidFill>
                <a:schemeClr val="tx1"/>
              </a:solidFill>
            </a:endParaRPr>
          </a:p>
        </p:txBody>
      </p:sp>
      <p:sp>
        <p:nvSpPr>
          <p:cNvPr id="4" name="Retângulo: Cantos Arredondados 3">
            <a:extLst>
              <a:ext uri="{FF2B5EF4-FFF2-40B4-BE49-F238E27FC236}">
                <a16:creationId xmlns:a16="http://schemas.microsoft.com/office/drawing/2014/main" id="{012A48A0-687C-FEF5-8374-78BAEBAEE443}"/>
              </a:ext>
            </a:extLst>
          </p:cNvPr>
          <p:cNvSpPr/>
          <p:nvPr/>
        </p:nvSpPr>
        <p:spPr>
          <a:xfrm>
            <a:off x="1672425" y="1798894"/>
            <a:ext cx="3341009"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5" name="CaixaDeTexto 4">
            <a:extLst>
              <a:ext uri="{FF2B5EF4-FFF2-40B4-BE49-F238E27FC236}">
                <a16:creationId xmlns:a16="http://schemas.microsoft.com/office/drawing/2014/main" id="{99F02874-984B-DA33-9CFE-81A376371E42}"/>
              </a:ext>
            </a:extLst>
          </p:cNvPr>
          <p:cNvSpPr txBox="1"/>
          <p:nvPr/>
        </p:nvSpPr>
        <p:spPr>
          <a:xfrm>
            <a:off x="1736832" y="1997771"/>
            <a:ext cx="10110980" cy="400110"/>
          </a:xfrm>
          <a:prstGeom prst="rect">
            <a:avLst/>
          </a:prstGeom>
          <a:noFill/>
        </p:spPr>
        <p:txBody>
          <a:bodyPr wrap="square">
            <a:spAutoFit/>
          </a:bodyPr>
          <a:lstStyle/>
          <a:p>
            <a:r>
              <a:rPr lang="pt-BR" sz="2000" b="1" dirty="0"/>
              <a:t>Virtualização em camadas</a:t>
            </a:r>
            <a:endParaRPr lang="pt-BR" sz="2000" b="1" dirty="0">
              <a:effectLst/>
            </a:endParaRPr>
          </a:p>
        </p:txBody>
      </p:sp>
      <p:sp>
        <p:nvSpPr>
          <p:cNvPr id="6" name="Elipse 5">
            <a:extLst>
              <a:ext uri="{FF2B5EF4-FFF2-40B4-BE49-F238E27FC236}">
                <a16:creationId xmlns:a16="http://schemas.microsoft.com/office/drawing/2014/main" id="{6EC339B8-87B1-B644-03C1-E56B70DBDB30}"/>
              </a:ext>
            </a:extLst>
          </p:cNvPr>
          <p:cNvSpPr/>
          <p:nvPr/>
        </p:nvSpPr>
        <p:spPr>
          <a:xfrm>
            <a:off x="1019175" y="1942940"/>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A6C0DE85-2971-8389-8E6B-9B6464B5354B}"/>
              </a:ext>
            </a:extLst>
          </p:cNvPr>
          <p:cNvSpPr/>
          <p:nvPr/>
        </p:nvSpPr>
        <p:spPr>
          <a:xfrm>
            <a:off x="1157574" y="210660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035330DB-C3E1-CA07-B666-828B24FD0700}"/>
              </a:ext>
            </a:extLst>
          </p:cNvPr>
          <p:cNvSpPr txBox="1"/>
          <p:nvPr/>
        </p:nvSpPr>
        <p:spPr>
          <a:xfrm>
            <a:off x="1019174" y="2959138"/>
            <a:ext cx="5076825" cy="2585323"/>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25000"/>
                  </a:schemeClr>
                </a:solidFill>
              </a:rPr>
              <a:t>Primeira camada</a:t>
            </a:r>
            <a:r>
              <a:rPr lang="pt-BR" dirty="0">
                <a:solidFill>
                  <a:schemeClr val="bg2">
                    <a:lumMod val="25000"/>
                  </a:schemeClr>
                </a:solidFill>
              </a:rPr>
              <a:t>: mais performática, é formada pela lâmina composta por HDs do tipo </a:t>
            </a:r>
            <a:r>
              <a:rPr lang="pt-BR" dirty="0" err="1">
                <a:solidFill>
                  <a:schemeClr val="bg2">
                    <a:lumMod val="25000"/>
                  </a:schemeClr>
                </a:solidFill>
              </a:rPr>
              <a:t>SSD</a:t>
            </a:r>
            <a:r>
              <a:rPr lang="pt-BR" dirty="0">
                <a:solidFill>
                  <a:schemeClr val="bg2">
                    <a:lumMod val="25000"/>
                  </a:schemeClr>
                </a:solidFill>
              </a:rPr>
              <a:t> (</a:t>
            </a:r>
            <a:r>
              <a:rPr lang="pt-BR" dirty="0" err="1">
                <a:solidFill>
                  <a:schemeClr val="bg2">
                    <a:lumMod val="25000"/>
                  </a:schemeClr>
                </a:solidFill>
              </a:rPr>
              <a:t>Solid</a:t>
            </a:r>
            <a:r>
              <a:rPr lang="pt-BR" dirty="0">
                <a:solidFill>
                  <a:schemeClr val="bg2">
                    <a:lumMod val="25000"/>
                  </a:schemeClr>
                </a:solidFill>
              </a:rPr>
              <a:t> </a:t>
            </a:r>
            <a:r>
              <a:rPr lang="pt-BR" dirty="0" err="1">
                <a:solidFill>
                  <a:schemeClr val="bg2">
                    <a:lumMod val="25000"/>
                  </a:schemeClr>
                </a:solidFill>
              </a:rPr>
              <a:t>State</a:t>
            </a:r>
            <a:r>
              <a:rPr lang="pt-BR" dirty="0">
                <a:solidFill>
                  <a:schemeClr val="bg2">
                    <a:lumMod val="25000"/>
                  </a:schemeClr>
                </a:solidFill>
              </a:rPr>
              <a:t> Drive).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b="1" dirty="0">
                <a:solidFill>
                  <a:schemeClr val="bg2">
                    <a:lumMod val="25000"/>
                  </a:schemeClr>
                </a:solidFill>
              </a:rPr>
              <a:t>Segunda camada</a:t>
            </a:r>
            <a:r>
              <a:rPr lang="pt-BR" dirty="0">
                <a:solidFill>
                  <a:schemeClr val="bg2">
                    <a:lumMod val="25000"/>
                  </a:schemeClr>
                </a:solidFill>
              </a:rPr>
              <a:t>: formada por HDs com velocidade de </a:t>
            </a:r>
            <a:r>
              <a:rPr lang="pt-BR" dirty="0" err="1">
                <a:solidFill>
                  <a:schemeClr val="bg2">
                    <a:lumMod val="25000"/>
                  </a:schemeClr>
                </a:solidFill>
              </a:rPr>
              <a:t>15K</a:t>
            </a:r>
            <a:r>
              <a:rPr lang="pt-BR" dirty="0">
                <a:solidFill>
                  <a:schemeClr val="bg2">
                    <a:lumMod val="25000"/>
                  </a:schemeClr>
                </a:solidFill>
              </a:rPr>
              <a:t> RPM (rotações por minuto).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b="1" dirty="0">
                <a:solidFill>
                  <a:schemeClr val="bg2">
                    <a:lumMod val="25000"/>
                  </a:schemeClr>
                </a:solidFill>
              </a:rPr>
              <a:t>Terceira camada</a:t>
            </a:r>
            <a:r>
              <a:rPr lang="pt-BR" dirty="0">
                <a:solidFill>
                  <a:schemeClr val="bg2">
                    <a:lumMod val="25000"/>
                  </a:schemeClr>
                </a:solidFill>
              </a:rPr>
              <a:t>: formada por HDs menos performáticos de até 7200 RPM.</a:t>
            </a:r>
          </a:p>
        </p:txBody>
      </p:sp>
      <p:pic>
        <p:nvPicPr>
          <p:cNvPr id="9" name="Imagem 8">
            <a:extLst>
              <a:ext uri="{FF2B5EF4-FFF2-40B4-BE49-F238E27FC236}">
                <a16:creationId xmlns:a16="http://schemas.microsoft.com/office/drawing/2014/main" id="{EB5D7DAE-E790-19C4-3B07-3720CAA58E83}"/>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538347" y="642911"/>
            <a:ext cx="5367778" cy="5458539"/>
          </a:xfrm>
          <a:prstGeom prst="rect">
            <a:avLst/>
          </a:prstGeom>
        </p:spPr>
      </p:pic>
      <p:sp>
        <p:nvSpPr>
          <p:cNvPr id="10" name="CaixaDeTexto 9">
            <a:extLst>
              <a:ext uri="{FF2B5EF4-FFF2-40B4-BE49-F238E27FC236}">
                <a16:creationId xmlns:a16="http://schemas.microsoft.com/office/drawing/2014/main" id="{778F233B-AE23-32A8-C97D-D9FC5DCAD89D}"/>
              </a:ext>
            </a:extLst>
          </p:cNvPr>
          <p:cNvSpPr txBox="1"/>
          <p:nvPr/>
        </p:nvSpPr>
        <p:spPr>
          <a:xfrm>
            <a:off x="6622171" y="5992550"/>
            <a:ext cx="2988501" cy="307777"/>
          </a:xfrm>
          <a:prstGeom prst="rect">
            <a:avLst/>
          </a:prstGeom>
          <a:noFill/>
        </p:spPr>
        <p:txBody>
          <a:bodyPr wrap="square">
            <a:spAutoFit/>
          </a:bodyPr>
          <a:lstStyle/>
          <a:p>
            <a:r>
              <a:rPr lang="pt-BR" sz="1400" dirty="0" err="1">
                <a:effectLst/>
              </a:rPr>
              <a:t>Storage</a:t>
            </a:r>
            <a:r>
              <a:rPr lang="pt-BR" sz="1400" dirty="0">
                <a:effectLst/>
              </a:rPr>
              <a:t> virtualizado em camadas.</a:t>
            </a:r>
            <a:endParaRPr lang="pt-BR" sz="1400" dirty="0"/>
          </a:p>
        </p:txBody>
      </p:sp>
      <p:cxnSp>
        <p:nvCxnSpPr>
          <p:cNvPr id="11" name="Conector reto 10">
            <a:extLst>
              <a:ext uri="{FF2B5EF4-FFF2-40B4-BE49-F238E27FC236}">
                <a16:creationId xmlns:a16="http://schemas.microsoft.com/office/drawing/2014/main" id="{7FC49D0C-18F5-5F52-227F-2A4BE7ED6466}"/>
              </a:ext>
            </a:extLst>
          </p:cNvPr>
          <p:cNvCxnSpPr>
            <a:cxnSpLocks/>
          </p:cNvCxnSpPr>
          <p:nvPr/>
        </p:nvCxnSpPr>
        <p:spPr>
          <a:xfrm>
            <a:off x="6622171" y="6258462"/>
            <a:ext cx="4823595" cy="15338"/>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44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5096DD6-2EB0-AD62-8445-C3E42E07D6E9}"/>
              </a:ext>
            </a:extLst>
          </p:cNvPr>
          <p:cNvSpPr>
            <a:spLocks noGrp="1"/>
          </p:cNvSpPr>
          <p:nvPr>
            <p:ph type="body" sz="quarter" idx="10"/>
          </p:nvPr>
        </p:nvSpPr>
        <p:spPr/>
        <p:txBody>
          <a:bodyPr/>
          <a:lstStyle/>
          <a:p>
            <a:r>
              <a:rPr lang="pt-BR" dirty="0" err="1"/>
              <a:t>Storage</a:t>
            </a:r>
            <a:endParaRPr lang="pt-BR" dirty="0"/>
          </a:p>
        </p:txBody>
      </p:sp>
      <p:sp>
        <p:nvSpPr>
          <p:cNvPr id="3" name="Espaço Reservado para Texto 26">
            <a:extLst>
              <a:ext uri="{FF2B5EF4-FFF2-40B4-BE49-F238E27FC236}">
                <a16:creationId xmlns:a16="http://schemas.microsoft.com/office/drawing/2014/main" id="{6A5D112C-B91E-2A69-F6E0-C31BFACC5958}"/>
              </a:ext>
            </a:extLst>
          </p:cNvPr>
          <p:cNvSpPr txBox="1">
            <a:spLocks/>
          </p:cNvSpPr>
          <p:nvPr/>
        </p:nvSpPr>
        <p:spPr>
          <a:xfrm>
            <a:off x="1019175" y="1166460"/>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Tipos de </a:t>
            </a:r>
            <a:r>
              <a:rPr lang="pt-BR" sz="2800" dirty="0" err="1">
                <a:solidFill>
                  <a:schemeClr val="tx1"/>
                </a:solidFill>
              </a:rPr>
              <a:t>Storage</a:t>
            </a:r>
            <a:endParaRPr lang="pt-BR" sz="2800" dirty="0">
              <a:solidFill>
                <a:schemeClr val="tx1"/>
              </a:solidFill>
            </a:endParaRPr>
          </a:p>
        </p:txBody>
      </p:sp>
      <p:sp>
        <p:nvSpPr>
          <p:cNvPr id="4" name="CaixaDeTexto 3">
            <a:extLst>
              <a:ext uri="{FF2B5EF4-FFF2-40B4-BE49-F238E27FC236}">
                <a16:creationId xmlns:a16="http://schemas.microsoft.com/office/drawing/2014/main" id="{53A60EFD-5631-5D04-68FB-740C8D67D8AB}"/>
              </a:ext>
            </a:extLst>
          </p:cNvPr>
          <p:cNvSpPr txBox="1"/>
          <p:nvPr/>
        </p:nvSpPr>
        <p:spPr>
          <a:xfrm>
            <a:off x="1672425" y="1997771"/>
            <a:ext cx="10110980" cy="400110"/>
          </a:xfrm>
          <a:prstGeom prst="rect">
            <a:avLst/>
          </a:prstGeom>
          <a:noFill/>
        </p:spPr>
        <p:txBody>
          <a:bodyPr wrap="square">
            <a:spAutoFit/>
          </a:bodyPr>
          <a:lstStyle/>
          <a:p>
            <a:r>
              <a:rPr lang="pt-BR" sz="2000" b="1" dirty="0"/>
              <a:t>Virtualização em camadas</a:t>
            </a:r>
            <a:endParaRPr lang="pt-BR" sz="2000" b="1" dirty="0">
              <a:effectLst/>
            </a:endParaRPr>
          </a:p>
        </p:txBody>
      </p:sp>
      <p:sp>
        <p:nvSpPr>
          <p:cNvPr id="5" name="Elipse 4">
            <a:extLst>
              <a:ext uri="{FF2B5EF4-FFF2-40B4-BE49-F238E27FC236}">
                <a16:creationId xmlns:a16="http://schemas.microsoft.com/office/drawing/2014/main" id="{B6EBEA7F-E388-5B1E-EC29-475590D7F459}"/>
              </a:ext>
            </a:extLst>
          </p:cNvPr>
          <p:cNvSpPr/>
          <p:nvPr/>
        </p:nvSpPr>
        <p:spPr>
          <a:xfrm>
            <a:off x="1019175" y="1942940"/>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DA55A20A-BB91-92A7-243B-9BC8FF17E99A}"/>
              </a:ext>
            </a:extLst>
          </p:cNvPr>
          <p:cNvSpPr/>
          <p:nvPr/>
        </p:nvSpPr>
        <p:spPr>
          <a:xfrm>
            <a:off x="1157574" y="210660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3" name="Agrupar 22">
            <a:extLst>
              <a:ext uri="{FF2B5EF4-FFF2-40B4-BE49-F238E27FC236}">
                <a16:creationId xmlns:a16="http://schemas.microsoft.com/office/drawing/2014/main" id="{7A103173-67CB-9F8A-3509-65A0A8ED62D3}"/>
              </a:ext>
            </a:extLst>
          </p:cNvPr>
          <p:cNvGrpSpPr/>
          <p:nvPr/>
        </p:nvGrpSpPr>
        <p:grpSpPr>
          <a:xfrm>
            <a:off x="1019175" y="2854848"/>
            <a:ext cx="7529402" cy="3058870"/>
            <a:chOff x="1019174" y="1676601"/>
            <a:chExt cx="10148156" cy="5845181"/>
          </a:xfrm>
        </p:grpSpPr>
        <p:grpSp>
          <p:nvGrpSpPr>
            <p:cNvPr id="24" name="Agrupar 23">
              <a:extLst>
                <a:ext uri="{FF2B5EF4-FFF2-40B4-BE49-F238E27FC236}">
                  <a16:creationId xmlns:a16="http://schemas.microsoft.com/office/drawing/2014/main" id="{E9DA2C26-501C-DF92-7395-BC68C7D1D634}"/>
                </a:ext>
              </a:extLst>
            </p:cNvPr>
            <p:cNvGrpSpPr/>
            <p:nvPr/>
          </p:nvGrpSpPr>
          <p:grpSpPr>
            <a:xfrm>
              <a:off x="1019174" y="1676603"/>
              <a:ext cx="3208052" cy="5824555"/>
              <a:chOff x="1019174" y="1676603"/>
              <a:chExt cx="3208052" cy="5824555"/>
            </a:xfrm>
          </p:grpSpPr>
          <p:sp>
            <p:nvSpPr>
              <p:cNvPr id="33" name="Retângulo: Cantos Arredondados 32">
                <a:extLst>
                  <a:ext uri="{FF2B5EF4-FFF2-40B4-BE49-F238E27FC236}">
                    <a16:creationId xmlns:a16="http://schemas.microsoft.com/office/drawing/2014/main" id="{C0BDFD50-390F-AFE4-DAB6-20A07969B7DF}"/>
                  </a:ext>
                </a:extLst>
              </p:cNvPr>
              <p:cNvSpPr/>
              <p:nvPr/>
            </p:nvSpPr>
            <p:spPr>
              <a:xfrm>
                <a:off x="1019174" y="1676603"/>
                <a:ext cx="3121094" cy="582455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D6FCC1BA-B77A-751F-D740-BB298EC6CB1C}"/>
                  </a:ext>
                </a:extLst>
              </p:cNvPr>
              <p:cNvSpPr txBox="1"/>
              <p:nvPr/>
            </p:nvSpPr>
            <p:spPr>
              <a:xfrm>
                <a:off x="1228319" y="1913934"/>
                <a:ext cx="2702801" cy="705755"/>
              </a:xfrm>
              <a:prstGeom prst="rect">
                <a:avLst/>
              </a:prstGeom>
              <a:noFill/>
            </p:spPr>
            <p:txBody>
              <a:bodyPr wrap="square">
                <a:spAutoFit/>
              </a:bodyPr>
              <a:lstStyle/>
              <a:p>
                <a:pPr algn="ctr"/>
                <a:r>
                  <a:rPr lang="pt-BR" b="1" dirty="0">
                    <a:effectLst/>
                  </a:rPr>
                  <a:t>Volume 1</a:t>
                </a:r>
                <a:endParaRPr lang="pt-BR" b="1" dirty="0"/>
              </a:p>
            </p:txBody>
          </p:sp>
          <p:sp>
            <p:nvSpPr>
              <p:cNvPr id="35" name="CaixaDeTexto 34">
                <a:extLst>
                  <a:ext uri="{FF2B5EF4-FFF2-40B4-BE49-F238E27FC236}">
                    <a16:creationId xmlns:a16="http://schemas.microsoft.com/office/drawing/2014/main" id="{FD8B9A09-6D18-81F1-A731-5533C21430FB}"/>
                  </a:ext>
                </a:extLst>
              </p:cNvPr>
              <p:cNvSpPr txBox="1"/>
              <p:nvPr/>
            </p:nvSpPr>
            <p:spPr>
              <a:xfrm>
                <a:off x="1129240" y="2569201"/>
                <a:ext cx="3097986" cy="4881469"/>
              </a:xfrm>
              <a:prstGeom prst="rect">
                <a:avLst/>
              </a:prstGeom>
              <a:noFill/>
            </p:spPr>
            <p:txBody>
              <a:bodyPr wrap="square">
                <a:spAutoFit/>
              </a:bodyPr>
              <a:lstStyle/>
              <a:p>
                <a:pPr algn="ctr"/>
                <a:r>
                  <a:rPr lang="pt-BR" sz="1600" dirty="0">
                    <a:solidFill>
                      <a:schemeClr val="bg2">
                        <a:lumMod val="25000"/>
                      </a:schemeClr>
                    </a:solidFill>
                    <a:effectLst/>
                  </a:rPr>
                  <a:t>Configurado com </a:t>
                </a:r>
                <a:r>
                  <a:rPr lang="pt-BR" sz="1600" b="1" dirty="0">
                    <a:solidFill>
                      <a:schemeClr val="bg2">
                        <a:lumMod val="25000"/>
                      </a:schemeClr>
                    </a:solidFill>
                    <a:effectLst/>
                  </a:rPr>
                  <a:t>alta prioridade</a:t>
                </a:r>
                <a:r>
                  <a:rPr lang="pt-BR" sz="1600" dirty="0">
                    <a:solidFill>
                      <a:schemeClr val="bg2">
                        <a:lumMod val="25000"/>
                      </a:schemeClr>
                    </a:solidFill>
                    <a:effectLst/>
                  </a:rPr>
                  <a:t>, e observa-se que o uso principal acontece apenas em alguns blocos, que estão na primeira camada, os demais dados permanecem em camadas menos performáticas.</a:t>
                </a:r>
                <a:endParaRPr lang="pt-BR" sz="1600" dirty="0">
                  <a:solidFill>
                    <a:schemeClr val="bg2">
                      <a:lumMod val="25000"/>
                    </a:schemeClr>
                  </a:solidFill>
                </a:endParaRPr>
              </a:p>
            </p:txBody>
          </p:sp>
        </p:grpSp>
        <p:grpSp>
          <p:nvGrpSpPr>
            <p:cNvPr id="25" name="Agrupar 24">
              <a:extLst>
                <a:ext uri="{FF2B5EF4-FFF2-40B4-BE49-F238E27FC236}">
                  <a16:creationId xmlns:a16="http://schemas.microsoft.com/office/drawing/2014/main" id="{E7DB9CB0-B8F1-2B74-5A09-21E0CADA9AF7}"/>
                </a:ext>
              </a:extLst>
            </p:cNvPr>
            <p:cNvGrpSpPr/>
            <p:nvPr/>
          </p:nvGrpSpPr>
          <p:grpSpPr>
            <a:xfrm>
              <a:off x="4535453" y="1676601"/>
              <a:ext cx="3202558" cy="5845181"/>
              <a:chOff x="4535453" y="1676601"/>
              <a:chExt cx="3202558" cy="5845181"/>
            </a:xfrm>
          </p:grpSpPr>
          <p:sp>
            <p:nvSpPr>
              <p:cNvPr id="30" name="Retângulo: Cantos Arredondados 29">
                <a:extLst>
                  <a:ext uri="{FF2B5EF4-FFF2-40B4-BE49-F238E27FC236}">
                    <a16:creationId xmlns:a16="http://schemas.microsoft.com/office/drawing/2014/main" id="{A93AFA86-7EB4-8DFB-7E97-44BACEC7A7CF}"/>
                  </a:ext>
                </a:extLst>
              </p:cNvPr>
              <p:cNvSpPr/>
              <p:nvPr/>
            </p:nvSpPr>
            <p:spPr>
              <a:xfrm>
                <a:off x="4535453" y="1676601"/>
                <a:ext cx="3121093" cy="58245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59FB2770-EC60-61E9-1008-E4E7D47170B6}"/>
                  </a:ext>
                </a:extLst>
              </p:cNvPr>
              <p:cNvSpPr txBox="1"/>
              <p:nvPr/>
            </p:nvSpPr>
            <p:spPr>
              <a:xfrm>
                <a:off x="4640025" y="1922870"/>
                <a:ext cx="2911948" cy="705755"/>
              </a:xfrm>
              <a:prstGeom prst="rect">
                <a:avLst/>
              </a:prstGeom>
              <a:noFill/>
            </p:spPr>
            <p:txBody>
              <a:bodyPr wrap="square">
                <a:spAutoFit/>
              </a:bodyPr>
              <a:lstStyle/>
              <a:p>
                <a:pPr algn="ctr"/>
                <a:r>
                  <a:rPr lang="pt-BR" b="1" dirty="0"/>
                  <a:t>Volume 2</a:t>
                </a:r>
              </a:p>
            </p:txBody>
          </p:sp>
          <p:sp>
            <p:nvSpPr>
              <p:cNvPr id="32" name="CaixaDeTexto 31">
                <a:extLst>
                  <a:ext uri="{FF2B5EF4-FFF2-40B4-BE49-F238E27FC236}">
                    <a16:creationId xmlns:a16="http://schemas.microsoft.com/office/drawing/2014/main" id="{52E3B37F-C3AB-4478-CBFD-F7C7CCCA31BF}"/>
                  </a:ext>
                </a:extLst>
              </p:cNvPr>
              <p:cNvSpPr txBox="1"/>
              <p:nvPr/>
            </p:nvSpPr>
            <p:spPr>
              <a:xfrm>
                <a:off x="4640025" y="2640313"/>
                <a:ext cx="3097986" cy="4881469"/>
              </a:xfrm>
              <a:prstGeom prst="rect">
                <a:avLst/>
              </a:prstGeom>
              <a:noFill/>
            </p:spPr>
            <p:txBody>
              <a:bodyPr wrap="square">
                <a:spAutoFit/>
              </a:bodyPr>
              <a:lstStyle/>
              <a:p>
                <a:pPr algn="ctr"/>
                <a:r>
                  <a:rPr lang="pt-BR" sz="1600" dirty="0">
                    <a:solidFill>
                      <a:schemeClr val="bg2">
                        <a:lumMod val="25000"/>
                      </a:schemeClr>
                    </a:solidFill>
                    <a:effectLst/>
                  </a:rPr>
                  <a:t>Configurado com </a:t>
                </a:r>
                <a:r>
                  <a:rPr lang="pt-BR" sz="1600" b="1" dirty="0">
                    <a:solidFill>
                      <a:schemeClr val="bg2">
                        <a:lumMod val="25000"/>
                      </a:schemeClr>
                    </a:solidFill>
                    <a:effectLst/>
                  </a:rPr>
                  <a:t>média prioridade</a:t>
                </a:r>
                <a:r>
                  <a:rPr lang="pt-BR" sz="1600" dirty="0">
                    <a:solidFill>
                      <a:schemeClr val="bg2">
                        <a:lumMod val="25000"/>
                      </a:schemeClr>
                    </a:solidFill>
                    <a:effectLst/>
                  </a:rPr>
                  <a:t>, e observa-se que os blocos mais acessados estão na primeira camada, enquanto os demais blocos, pouco acessados, estão nas camadas 2 e 3, por serem menos custosas. </a:t>
                </a:r>
                <a:endParaRPr lang="pt-BR" sz="1600" dirty="0">
                  <a:solidFill>
                    <a:schemeClr val="bg2">
                      <a:lumMod val="25000"/>
                    </a:schemeClr>
                  </a:solidFill>
                </a:endParaRPr>
              </a:p>
            </p:txBody>
          </p:sp>
        </p:grpSp>
        <p:grpSp>
          <p:nvGrpSpPr>
            <p:cNvPr id="26" name="Agrupar 25">
              <a:extLst>
                <a:ext uri="{FF2B5EF4-FFF2-40B4-BE49-F238E27FC236}">
                  <a16:creationId xmlns:a16="http://schemas.microsoft.com/office/drawing/2014/main" id="{F880B212-7D60-9E5B-F6F1-2E4F90D064E4}"/>
                </a:ext>
              </a:extLst>
            </p:cNvPr>
            <p:cNvGrpSpPr/>
            <p:nvPr/>
          </p:nvGrpSpPr>
          <p:grpSpPr>
            <a:xfrm>
              <a:off x="8046237" y="1676601"/>
              <a:ext cx="3121093" cy="5774068"/>
              <a:chOff x="8046237" y="1676601"/>
              <a:chExt cx="3121093" cy="5774068"/>
            </a:xfrm>
          </p:grpSpPr>
          <p:sp>
            <p:nvSpPr>
              <p:cNvPr id="27" name="Retângulo: Cantos Arredondados 26">
                <a:extLst>
                  <a:ext uri="{FF2B5EF4-FFF2-40B4-BE49-F238E27FC236}">
                    <a16:creationId xmlns:a16="http://schemas.microsoft.com/office/drawing/2014/main" id="{92A8563C-4711-8D3F-0F29-963429E3BB2A}"/>
                  </a:ext>
                </a:extLst>
              </p:cNvPr>
              <p:cNvSpPr/>
              <p:nvPr/>
            </p:nvSpPr>
            <p:spPr>
              <a:xfrm>
                <a:off x="8046237" y="1676601"/>
                <a:ext cx="3121093" cy="577406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0AFE3E04-09A7-4FE6-1F1B-C6A47E97897F}"/>
                  </a:ext>
                </a:extLst>
              </p:cNvPr>
              <p:cNvSpPr txBox="1"/>
              <p:nvPr/>
            </p:nvSpPr>
            <p:spPr>
              <a:xfrm>
                <a:off x="8046237" y="1922870"/>
                <a:ext cx="3121093" cy="705755"/>
              </a:xfrm>
              <a:prstGeom prst="rect">
                <a:avLst/>
              </a:prstGeom>
              <a:noFill/>
            </p:spPr>
            <p:txBody>
              <a:bodyPr wrap="square">
                <a:spAutoFit/>
              </a:bodyPr>
              <a:lstStyle/>
              <a:p>
                <a:pPr algn="ctr"/>
                <a:r>
                  <a:rPr lang="pt-BR" b="1" dirty="0"/>
                  <a:t>Volume 3</a:t>
                </a:r>
              </a:p>
            </p:txBody>
          </p:sp>
          <p:sp>
            <p:nvSpPr>
              <p:cNvPr id="29" name="CaixaDeTexto 28">
                <a:extLst>
                  <a:ext uri="{FF2B5EF4-FFF2-40B4-BE49-F238E27FC236}">
                    <a16:creationId xmlns:a16="http://schemas.microsoft.com/office/drawing/2014/main" id="{4E0B84A0-2615-FCE9-3827-71F4367CB182}"/>
                  </a:ext>
                </a:extLst>
              </p:cNvPr>
              <p:cNvSpPr txBox="1"/>
              <p:nvPr/>
            </p:nvSpPr>
            <p:spPr>
              <a:xfrm>
                <a:off x="8237767" y="2773745"/>
                <a:ext cx="2702801" cy="3469960"/>
              </a:xfrm>
              <a:prstGeom prst="rect">
                <a:avLst/>
              </a:prstGeom>
              <a:noFill/>
            </p:spPr>
            <p:txBody>
              <a:bodyPr wrap="square">
                <a:spAutoFit/>
              </a:bodyPr>
              <a:lstStyle/>
              <a:p>
                <a:pPr algn="ctr"/>
                <a:r>
                  <a:rPr lang="pt-BR" sz="1600" dirty="0">
                    <a:solidFill>
                      <a:schemeClr val="bg2">
                        <a:lumMod val="25000"/>
                      </a:schemeClr>
                    </a:solidFill>
                    <a:effectLst/>
                  </a:rPr>
                  <a:t>Configurado com </a:t>
                </a:r>
                <a:r>
                  <a:rPr lang="pt-BR" sz="1600" b="1" dirty="0">
                    <a:solidFill>
                      <a:schemeClr val="bg2">
                        <a:lumMod val="25000"/>
                      </a:schemeClr>
                    </a:solidFill>
                    <a:effectLst/>
                  </a:rPr>
                  <a:t>baixa prioridade</a:t>
                </a:r>
                <a:r>
                  <a:rPr lang="pt-BR" sz="1600" dirty="0">
                    <a:solidFill>
                      <a:schemeClr val="bg2">
                        <a:lumMod val="25000"/>
                      </a:schemeClr>
                    </a:solidFill>
                    <a:effectLst/>
                  </a:rPr>
                  <a:t>, seus dados nunca estarão na primeira camada, mesmo aqueles com maior demanda de acesso.</a:t>
                </a:r>
                <a:endParaRPr lang="pt-BR" sz="1600" dirty="0">
                  <a:solidFill>
                    <a:schemeClr val="bg2">
                      <a:lumMod val="25000"/>
                    </a:schemeClr>
                  </a:solidFill>
                </a:endParaRPr>
              </a:p>
            </p:txBody>
          </p:sp>
        </p:grpSp>
      </p:grpSp>
      <p:sp>
        <p:nvSpPr>
          <p:cNvPr id="39" name="Retângulo: Cantos Arredondados 38">
            <a:extLst>
              <a:ext uri="{FF2B5EF4-FFF2-40B4-BE49-F238E27FC236}">
                <a16:creationId xmlns:a16="http://schemas.microsoft.com/office/drawing/2014/main" id="{B61551DF-6ECC-894E-6EDC-78CFB314D1C6}"/>
              </a:ext>
            </a:extLst>
          </p:cNvPr>
          <p:cNvSpPr/>
          <p:nvPr/>
        </p:nvSpPr>
        <p:spPr>
          <a:xfrm>
            <a:off x="8837708" y="2854848"/>
            <a:ext cx="2315688" cy="302165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81407B9D-82D5-A451-A819-B2A36F542043}"/>
              </a:ext>
            </a:extLst>
          </p:cNvPr>
          <p:cNvSpPr txBox="1"/>
          <p:nvPr/>
        </p:nvSpPr>
        <p:spPr>
          <a:xfrm>
            <a:off x="8837708" y="2983724"/>
            <a:ext cx="2315688" cy="369332"/>
          </a:xfrm>
          <a:prstGeom prst="rect">
            <a:avLst/>
          </a:prstGeom>
          <a:noFill/>
        </p:spPr>
        <p:txBody>
          <a:bodyPr wrap="square">
            <a:spAutoFit/>
          </a:bodyPr>
          <a:lstStyle/>
          <a:p>
            <a:pPr algn="ctr"/>
            <a:r>
              <a:rPr lang="pt-BR" b="1" dirty="0"/>
              <a:t>Volume 4</a:t>
            </a:r>
          </a:p>
        </p:txBody>
      </p:sp>
      <p:sp>
        <p:nvSpPr>
          <p:cNvPr id="41" name="CaixaDeTexto 40">
            <a:extLst>
              <a:ext uri="{FF2B5EF4-FFF2-40B4-BE49-F238E27FC236}">
                <a16:creationId xmlns:a16="http://schemas.microsoft.com/office/drawing/2014/main" id="{70ED28B3-A9C1-2D24-D15B-9D0F23972DC8}"/>
              </a:ext>
            </a:extLst>
          </p:cNvPr>
          <p:cNvSpPr txBox="1"/>
          <p:nvPr/>
        </p:nvSpPr>
        <p:spPr>
          <a:xfrm>
            <a:off x="8992883" y="3423453"/>
            <a:ext cx="2005337" cy="1323439"/>
          </a:xfrm>
          <a:prstGeom prst="rect">
            <a:avLst/>
          </a:prstGeom>
          <a:noFill/>
        </p:spPr>
        <p:txBody>
          <a:bodyPr wrap="square">
            <a:spAutoFit/>
          </a:bodyPr>
          <a:lstStyle/>
          <a:p>
            <a:pPr algn="ctr"/>
            <a:r>
              <a:rPr lang="pt-BR" sz="1600" dirty="0">
                <a:solidFill>
                  <a:schemeClr val="bg2">
                    <a:lumMod val="25000"/>
                  </a:schemeClr>
                </a:solidFill>
                <a:effectLst/>
              </a:rPr>
              <a:t>Configurado com </a:t>
            </a:r>
            <a:r>
              <a:rPr lang="pt-BR" sz="1600" b="1" dirty="0">
                <a:solidFill>
                  <a:schemeClr val="bg2">
                    <a:lumMod val="25000"/>
                  </a:schemeClr>
                </a:solidFill>
                <a:effectLst/>
              </a:rPr>
              <a:t>altíssima prioridade</a:t>
            </a:r>
            <a:r>
              <a:rPr lang="pt-BR" sz="1600" dirty="0">
                <a:solidFill>
                  <a:schemeClr val="bg2">
                    <a:lumMod val="25000"/>
                  </a:schemeClr>
                </a:solidFill>
                <a:effectLst/>
              </a:rPr>
              <a:t>, todos os dados armazenados estão na primeira camada.</a:t>
            </a:r>
            <a:endParaRPr lang="pt-BR" sz="1600" dirty="0">
              <a:solidFill>
                <a:schemeClr val="bg2">
                  <a:lumMod val="25000"/>
                </a:schemeClr>
              </a:solidFill>
            </a:endParaRPr>
          </a:p>
        </p:txBody>
      </p:sp>
      <p:sp>
        <p:nvSpPr>
          <p:cNvPr id="7" name="Retângulo: Cantos Arredondados 6">
            <a:extLst>
              <a:ext uri="{FF2B5EF4-FFF2-40B4-BE49-F238E27FC236}">
                <a16:creationId xmlns:a16="http://schemas.microsoft.com/office/drawing/2014/main" id="{38699BFF-128F-AB8D-4CD0-B78DACB43ADE}"/>
              </a:ext>
            </a:extLst>
          </p:cNvPr>
          <p:cNvSpPr/>
          <p:nvPr/>
        </p:nvSpPr>
        <p:spPr>
          <a:xfrm>
            <a:off x="1672425" y="1798894"/>
            <a:ext cx="3341009"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Tree>
    <p:extLst>
      <p:ext uri="{BB962C8B-B14F-4D97-AF65-F5344CB8AC3E}">
        <p14:creationId xmlns:p14="http://schemas.microsoft.com/office/powerpoint/2010/main" val="1457232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009F026-371A-DD02-6570-667E1821E376}"/>
              </a:ext>
            </a:extLst>
          </p:cNvPr>
          <p:cNvSpPr>
            <a:spLocks noGrp="1"/>
          </p:cNvSpPr>
          <p:nvPr>
            <p:ph type="body" sz="quarter" idx="10"/>
          </p:nvPr>
        </p:nvSpPr>
        <p:spPr/>
        <p:txBody>
          <a:bodyPr/>
          <a:lstStyle/>
          <a:p>
            <a:r>
              <a:rPr lang="pt-BR" dirty="0"/>
              <a:t>Servidores</a:t>
            </a:r>
          </a:p>
        </p:txBody>
      </p:sp>
      <p:sp>
        <p:nvSpPr>
          <p:cNvPr id="3" name="CaixaDeTexto 2">
            <a:extLst>
              <a:ext uri="{FF2B5EF4-FFF2-40B4-BE49-F238E27FC236}">
                <a16:creationId xmlns:a16="http://schemas.microsoft.com/office/drawing/2014/main" id="{F1D4430F-9C5E-872F-9E9C-52D413A8F867}"/>
              </a:ext>
            </a:extLst>
          </p:cNvPr>
          <p:cNvSpPr txBox="1"/>
          <p:nvPr/>
        </p:nvSpPr>
        <p:spPr>
          <a:xfrm>
            <a:off x="1019175" y="2666027"/>
            <a:ext cx="5239735" cy="2308324"/>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Responsáveis pelo processamento de dados, consistindo em computadores de alto desempenho que combinam hardware e software.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arquitetura do hardware dos servidores é ilustrada na imagem, destacando a conexão entre o processador (CPU), memória, barramento interno e as portas de entrada e saída:</a:t>
            </a:r>
          </a:p>
        </p:txBody>
      </p:sp>
      <p:pic>
        <p:nvPicPr>
          <p:cNvPr id="4" name="Imagem 3">
            <a:extLst>
              <a:ext uri="{FF2B5EF4-FFF2-40B4-BE49-F238E27FC236}">
                <a16:creationId xmlns:a16="http://schemas.microsoft.com/office/drawing/2014/main" id="{AAFA76DE-36EF-E255-4C4F-C4BBD691FC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1724" r="11546"/>
          <a:stretch/>
        </p:blipFill>
        <p:spPr>
          <a:xfrm>
            <a:off x="6632355" y="2051834"/>
            <a:ext cx="4540470" cy="3323218"/>
          </a:xfrm>
          <a:prstGeom prst="rect">
            <a:avLst/>
          </a:prstGeom>
        </p:spPr>
      </p:pic>
      <p:grpSp>
        <p:nvGrpSpPr>
          <p:cNvPr id="5" name="Agrupar 4">
            <a:extLst>
              <a:ext uri="{FF2B5EF4-FFF2-40B4-BE49-F238E27FC236}">
                <a16:creationId xmlns:a16="http://schemas.microsoft.com/office/drawing/2014/main" id="{649E6824-0417-5468-AA38-95B5D3672F0B}"/>
              </a:ext>
            </a:extLst>
          </p:cNvPr>
          <p:cNvGrpSpPr/>
          <p:nvPr/>
        </p:nvGrpSpPr>
        <p:grpSpPr>
          <a:xfrm>
            <a:off x="6632355" y="5375052"/>
            <a:ext cx="4540470" cy="347051"/>
            <a:chOff x="1994190" y="3933794"/>
            <a:chExt cx="10815391" cy="3147458"/>
          </a:xfrm>
        </p:grpSpPr>
        <p:cxnSp>
          <p:nvCxnSpPr>
            <p:cNvPr id="6" name="Conector reto 5">
              <a:extLst>
                <a:ext uri="{FF2B5EF4-FFF2-40B4-BE49-F238E27FC236}">
                  <a16:creationId xmlns:a16="http://schemas.microsoft.com/office/drawing/2014/main" id="{AED92124-7E53-8643-EEAD-5475277A8B5F}"/>
                </a:ext>
              </a:extLst>
            </p:cNvPr>
            <p:cNvCxnSpPr>
              <a:cxnSpLocks/>
            </p:cNvCxnSpPr>
            <p:nvPr/>
          </p:nvCxnSpPr>
          <p:spPr>
            <a:xfrm>
              <a:off x="1994190" y="7081252"/>
              <a:ext cx="1081539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EF510E01-A649-E9B3-93F7-7000D7D7FA0C}"/>
                </a:ext>
              </a:extLst>
            </p:cNvPr>
            <p:cNvSpPr txBox="1"/>
            <p:nvPr/>
          </p:nvSpPr>
          <p:spPr>
            <a:xfrm>
              <a:off x="2005269" y="3933794"/>
              <a:ext cx="6835384" cy="2791276"/>
            </a:xfrm>
            <a:prstGeom prst="rect">
              <a:avLst/>
            </a:prstGeom>
            <a:noFill/>
          </p:spPr>
          <p:txBody>
            <a:bodyPr wrap="square">
              <a:spAutoFit/>
            </a:bodyPr>
            <a:lstStyle/>
            <a:p>
              <a:r>
                <a:rPr lang="pt-BR" sz="1400" dirty="0">
                  <a:effectLst/>
                </a:rPr>
                <a:t>Arquitetura de um computador.</a:t>
              </a:r>
              <a:endParaRPr lang="pt-BR" sz="1400" dirty="0"/>
            </a:p>
          </p:txBody>
        </p:sp>
      </p:grpSp>
    </p:spTree>
    <p:extLst>
      <p:ext uri="{BB962C8B-B14F-4D97-AF65-F5344CB8AC3E}">
        <p14:creationId xmlns:p14="http://schemas.microsoft.com/office/powerpoint/2010/main" val="45161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A1238B7-8B59-F9C4-3620-983C50C1BADC}"/>
              </a:ext>
            </a:extLst>
          </p:cNvPr>
          <p:cNvSpPr>
            <a:spLocks noGrp="1"/>
          </p:cNvSpPr>
          <p:nvPr>
            <p:ph type="body" sz="quarter" idx="10"/>
          </p:nvPr>
        </p:nvSpPr>
        <p:spPr/>
        <p:txBody>
          <a:bodyPr/>
          <a:lstStyle/>
          <a:p>
            <a:r>
              <a:rPr lang="pt-BR" dirty="0"/>
              <a:t>Definição de datacenter</a:t>
            </a:r>
          </a:p>
          <a:p>
            <a:endParaRPr lang="pt-BR" dirty="0"/>
          </a:p>
        </p:txBody>
      </p:sp>
      <p:sp>
        <p:nvSpPr>
          <p:cNvPr id="3" name="CaixaDeTexto 2">
            <a:extLst>
              <a:ext uri="{FF2B5EF4-FFF2-40B4-BE49-F238E27FC236}">
                <a16:creationId xmlns:a16="http://schemas.microsoft.com/office/drawing/2014/main" id="{6463BB8F-1EF8-2C6E-44FD-EB639FEB62F5}"/>
              </a:ext>
            </a:extLst>
          </p:cNvPr>
          <p:cNvSpPr txBox="1"/>
          <p:nvPr/>
        </p:nvSpPr>
        <p:spPr>
          <a:xfrm>
            <a:off x="979488" y="2280746"/>
            <a:ext cx="4762552" cy="2308324"/>
          </a:xfrm>
          <a:prstGeom prst="rect">
            <a:avLst/>
          </a:prstGeom>
          <a:noFill/>
        </p:spPr>
        <p:txBody>
          <a:bodyPr wrap="square" anchor="ctr">
            <a:spAutoFit/>
          </a:bodyPr>
          <a:lstStyle/>
          <a:p>
            <a:pPr marL="285750" indent="-285750">
              <a:buFont typeface="Arial" panose="020B0604020202020204" pitchFamily="34" charset="0"/>
              <a:buChar char="•"/>
            </a:pPr>
            <a:r>
              <a:rPr lang="pt-BR" dirty="0">
                <a:solidFill>
                  <a:schemeClr val="bg2">
                    <a:lumMod val="25000"/>
                  </a:schemeClr>
                </a:solidFill>
              </a:rPr>
              <a:t>Locais que armazenam dispositivos de alta tecnologia.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Processamento e armazenamento de dados em grande escala para diversos grupos.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1964 - IBM System 360 - conceito moderno de datacenter.</a:t>
            </a:r>
          </a:p>
        </p:txBody>
      </p:sp>
      <p:sp>
        <p:nvSpPr>
          <p:cNvPr id="4" name="CaixaDeTexto 3">
            <a:extLst>
              <a:ext uri="{FF2B5EF4-FFF2-40B4-BE49-F238E27FC236}">
                <a16:creationId xmlns:a16="http://schemas.microsoft.com/office/drawing/2014/main" id="{2D52B523-E70D-72B7-9B09-631DE7674B35}"/>
              </a:ext>
            </a:extLst>
          </p:cNvPr>
          <p:cNvSpPr txBox="1"/>
          <p:nvPr/>
        </p:nvSpPr>
        <p:spPr>
          <a:xfrm>
            <a:off x="6164826" y="4926203"/>
            <a:ext cx="4610158" cy="307777"/>
          </a:xfrm>
          <a:prstGeom prst="rect">
            <a:avLst/>
          </a:prstGeom>
          <a:noFill/>
        </p:spPr>
        <p:txBody>
          <a:bodyPr wrap="square">
            <a:spAutoFit/>
          </a:bodyPr>
          <a:lstStyle/>
          <a:p>
            <a:r>
              <a:rPr lang="pt-BR" sz="1400" dirty="0">
                <a:effectLst/>
              </a:rPr>
              <a:t>IBM System 360.</a:t>
            </a:r>
            <a:endParaRPr lang="pt-BR" sz="1400" dirty="0"/>
          </a:p>
        </p:txBody>
      </p:sp>
      <p:pic>
        <p:nvPicPr>
          <p:cNvPr id="9" name="Imagem 8" descr="Uma imagem contendo no interior, armário, cozinha, computador&#10;&#10;Descrição gerada automaticamente">
            <a:extLst>
              <a:ext uri="{FF2B5EF4-FFF2-40B4-BE49-F238E27FC236}">
                <a16:creationId xmlns:a16="http://schemas.microsoft.com/office/drawing/2014/main" id="{14B7705C-AB49-948C-3AF4-8096A1E240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3316" y="2003747"/>
            <a:ext cx="4919509" cy="2761830"/>
          </a:xfrm>
          <a:prstGeom prst="round2DiagRect">
            <a:avLst>
              <a:gd name="adj1" fmla="val 16667"/>
              <a:gd name="adj2" fmla="val 0"/>
            </a:avLst>
          </a:prstGeom>
          <a:ln w="57150" cap="sq">
            <a:solidFill>
              <a:schemeClr val="tx1"/>
            </a:solidFill>
            <a:miter lim="800000"/>
          </a:ln>
          <a:effectLst>
            <a:outerShdw blurRad="254000" algn="tl" rotWithShape="0">
              <a:srgbClr val="000000">
                <a:alpha val="43000"/>
              </a:srgbClr>
            </a:outerShdw>
          </a:effectLst>
        </p:spPr>
      </p:pic>
      <p:cxnSp>
        <p:nvCxnSpPr>
          <p:cNvPr id="5" name="Conector reto 4">
            <a:extLst>
              <a:ext uri="{FF2B5EF4-FFF2-40B4-BE49-F238E27FC236}">
                <a16:creationId xmlns:a16="http://schemas.microsoft.com/office/drawing/2014/main" id="{9D11BDDD-4891-7E8B-48A8-07C21E1A4FF8}"/>
              </a:ext>
            </a:extLst>
          </p:cNvPr>
          <p:cNvCxnSpPr>
            <a:cxnSpLocks/>
          </p:cNvCxnSpPr>
          <p:nvPr/>
        </p:nvCxnSpPr>
        <p:spPr>
          <a:xfrm>
            <a:off x="6253316" y="5233980"/>
            <a:ext cx="491950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008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541E797-1AFB-078E-2765-971727F026A4}"/>
              </a:ext>
            </a:extLst>
          </p:cNvPr>
          <p:cNvSpPr>
            <a:spLocks noGrp="1"/>
          </p:cNvSpPr>
          <p:nvPr>
            <p:ph type="body" sz="quarter" idx="10"/>
          </p:nvPr>
        </p:nvSpPr>
        <p:spPr/>
        <p:txBody>
          <a:bodyPr/>
          <a:lstStyle/>
          <a:p>
            <a:r>
              <a:rPr lang="pt-BR" dirty="0"/>
              <a:t>Servidores</a:t>
            </a:r>
          </a:p>
          <a:p>
            <a:r>
              <a:rPr lang="pt-BR" sz="2800" dirty="0"/>
              <a:t>Sistema Operacional (</a:t>
            </a:r>
            <a:r>
              <a:rPr lang="pt-BR" sz="2800" dirty="0" err="1"/>
              <a:t>SO</a:t>
            </a:r>
            <a:r>
              <a:rPr lang="pt-BR" sz="2800" dirty="0"/>
              <a:t>)</a:t>
            </a:r>
          </a:p>
        </p:txBody>
      </p:sp>
      <p:sp>
        <p:nvSpPr>
          <p:cNvPr id="3" name="Espaço Reservado para Texto 26">
            <a:extLst>
              <a:ext uri="{FF2B5EF4-FFF2-40B4-BE49-F238E27FC236}">
                <a16:creationId xmlns:a16="http://schemas.microsoft.com/office/drawing/2014/main" id="{5C46F417-D42B-39C4-F081-01CBBF573DE0}"/>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endParaRPr lang="pt-BR" sz="2800" dirty="0">
              <a:solidFill>
                <a:schemeClr val="tx1"/>
              </a:solidFill>
            </a:endParaRPr>
          </a:p>
        </p:txBody>
      </p:sp>
      <p:grpSp>
        <p:nvGrpSpPr>
          <p:cNvPr id="4" name="Agrupar 3">
            <a:extLst>
              <a:ext uri="{FF2B5EF4-FFF2-40B4-BE49-F238E27FC236}">
                <a16:creationId xmlns:a16="http://schemas.microsoft.com/office/drawing/2014/main" id="{2771A080-4731-3F94-09E6-0A0C02517754}"/>
              </a:ext>
            </a:extLst>
          </p:cNvPr>
          <p:cNvGrpSpPr/>
          <p:nvPr/>
        </p:nvGrpSpPr>
        <p:grpSpPr>
          <a:xfrm>
            <a:off x="1019175" y="2788613"/>
            <a:ext cx="10373079" cy="1389982"/>
            <a:chOff x="799746" y="2264253"/>
            <a:chExt cx="10373079" cy="1389982"/>
          </a:xfrm>
        </p:grpSpPr>
        <p:sp>
          <p:nvSpPr>
            <p:cNvPr id="5" name="CaixaDeTexto 4">
              <a:extLst>
                <a:ext uri="{FF2B5EF4-FFF2-40B4-BE49-F238E27FC236}">
                  <a16:creationId xmlns:a16="http://schemas.microsoft.com/office/drawing/2014/main" id="{161EB439-4C01-96DB-9E8A-F1537321DBDC}"/>
                </a:ext>
              </a:extLst>
            </p:cNvPr>
            <p:cNvSpPr txBox="1"/>
            <p:nvPr/>
          </p:nvSpPr>
          <p:spPr>
            <a:xfrm>
              <a:off x="1019175" y="2332071"/>
              <a:ext cx="10153650" cy="1200329"/>
            </a:xfrm>
            <a:prstGeom prst="rect">
              <a:avLst/>
            </a:prstGeom>
            <a:noFill/>
          </p:spPr>
          <p:txBody>
            <a:bodyPr wrap="square">
              <a:spAutoFit/>
            </a:bodyPr>
            <a:lstStyle/>
            <a:p>
              <a:r>
                <a:rPr lang="pt-BR" sz="2400" dirty="0">
                  <a:effectLst/>
                </a:rPr>
                <a:t>O </a:t>
              </a:r>
              <a:r>
                <a:rPr lang="pt-BR" sz="2400" dirty="0" err="1">
                  <a:effectLst/>
                </a:rPr>
                <a:t>SO</a:t>
              </a:r>
              <a:r>
                <a:rPr lang="pt-BR" sz="2400" dirty="0">
                  <a:effectLst/>
                </a:rPr>
                <a:t> surgiu com o objetivo de facilitar a interação entre os programadores e o hardware dos dispositivos, atuando como um intermediador que oferece ao usuário uma interface de comunicação amigável.</a:t>
              </a:r>
              <a:endParaRPr lang="pt-BR" sz="2400" dirty="0"/>
            </a:p>
          </p:txBody>
        </p:sp>
        <p:sp>
          <p:nvSpPr>
            <p:cNvPr id="6" name="Retângulo: Cantos Arredondados 5">
              <a:extLst>
                <a:ext uri="{FF2B5EF4-FFF2-40B4-BE49-F238E27FC236}">
                  <a16:creationId xmlns:a16="http://schemas.microsoft.com/office/drawing/2014/main" id="{89F50D1D-AAC1-FA71-BAC7-EBB105979D8C}"/>
                </a:ext>
              </a:extLst>
            </p:cNvPr>
            <p:cNvSpPr/>
            <p:nvPr/>
          </p:nvSpPr>
          <p:spPr>
            <a:xfrm>
              <a:off x="799746" y="2264253"/>
              <a:ext cx="45719" cy="1389982"/>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1776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1">
            <a:extLst>
              <a:ext uri="{FF2B5EF4-FFF2-40B4-BE49-F238E27FC236}">
                <a16:creationId xmlns:a16="http://schemas.microsoft.com/office/drawing/2014/main" id="{3054BD42-B092-44C5-A88B-603846DD7942}"/>
              </a:ext>
            </a:extLst>
          </p:cNvPr>
          <p:cNvSpPr>
            <a:spLocks noGrp="1"/>
          </p:cNvSpPr>
          <p:nvPr>
            <p:ph type="body" sz="quarter" idx="10"/>
          </p:nvPr>
        </p:nvSpPr>
        <p:spPr>
          <a:xfrm>
            <a:off x="1019175" y="584200"/>
            <a:ext cx="10153650" cy="857250"/>
          </a:xfrm>
        </p:spPr>
        <p:txBody>
          <a:bodyPr/>
          <a:lstStyle/>
          <a:p>
            <a:r>
              <a:rPr lang="pt-BR" dirty="0"/>
              <a:t>Servidores</a:t>
            </a:r>
          </a:p>
          <a:p>
            <a:r>
              <a:rPr lang="pt-BR" sz="2800" dirty="0"/>
              <a:t>Sistema Operacional (</a:t>
            </a:r>
            <a:r>
              <a:rPr lang="pt-BR" sz="2800" dirty="0" err="1"/>
              <a:t>SO</a:t>
            </a:r>
            <a:r>
              <a:rPr lang="pt-BR" sz="2800" dirty="0"/>
              <a:t>)</a:t>
            </a:r>
          </a:p>
        </p:txBody>
      </p:sp>
      <p:sp>
        <p:nvSpPr>
          <p:cNvPr id="4" name="CaixaDeTexto 3">
            <a:extLst>
              <a:ext uri="{FF2B5EF4-FFF2-40B4-BE49-F238E27FC236}">
                <a16:creationId xmlns:a16="http://schemas.microsoft.com/office/drawing/2014/main" id="{C8DF49B1-CB33-57FA-EE5D-0C3A8227ED0A}"/>
              </a:ext>
            </a:extLst>
          </p:cNvPr>
          <p:cNvSpPr txBox="1"/>
          <p:nvPr/>
        </p:nvSpPr>
        <p:spPr>
          <a:xfrm>
            <a:off x="1019175" y="1889595"/>
            <a:ext cx="10153650" cy="369332"/>
          </a:xfrm>
          <a:prstGeom prst="rect">
            <a:avLst/>
          </a:prstGeom>
          <a:noFill/>
        </p:spPr>
        <p:txBody>
          <a:bodyPr wrap="square">
            <a:spAutoFit/>
          </a:bodyPr>
          <a:lstStyle/>
          <a:p>
            <a:r>
              <a:rPr lang="pt-BR" dirty="0">
                <a:solidFill>
                  <a:schemeClr val="bg2">
                    <a:lumMod val="25000"/>
                  </a:schemeClr>
                </a:solidFill>
              </a:rPr>
              <a:t>Principais sistemas operacionais utilizados nos servidores em datacenters:</a:t>
            </a:r>
          </a:p>
        </p:txBody>
      </p:sp>
      <p:sp>
        <p:nvSpPr>
          <p:cNvPr id="5" name="Retângulo: Cantos Arredondados 4">
            <a:extLst>
              <a:ext uri="{FF2B5EF4-FFF2-40B4-BE49-F238E27FC236}">
                <a16:creationId xmlns:a16="http://schemas.microsoft.com/office/drawing/2014/main" id="{F715D104-4DA3-7A75-72DC-6C0A81202E48}"/>
              </a:ext>
            </a:extLst>
          </p:cNvPr>
          <p:cNvSpPr/>
          <p:nvPr/>
        </p:nvSpPr>
        <p:spPr>
          <a:xfrm>
            <a:off x="1629371" y="3695168"/>
            <a:ext cx="10440000" cy="100946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60984E31-3183-3F73-702B-6FCF6DE6894F}"/>
              </a:ext>
            </a:extLst>
          </p:cNvPr>
          <p:cNvSpPr txBox="1"/>
          <p:nvPr/>
        </p:nvSpPr>
        <p:spPr>
          <a:xfrm>
            <a:off x="1670559" y="3750529"/>
            <a:ext cx="10275645" cy="954107"/>
          </a:xfrm>
          <a:prstGeom prst="rect">
            <a:avLst/>
          </a:prstGeom>
          <a:noFill/>
        </p:spPr>
        <p:txBody>
          <a:bodyPr wrap="square">
            <a:spAutoFit/>
          </a:bodyPr>
          <a:lstStyle/>
          <a:p>
            <a:r>
              <a:rPr lang="pt-BR" sz="2000" b="1" dirty="0">
                <a:effectLst/>
              </a:rPr>
              <a:t>Linux</a:t>
            </a:r>
          </a:p>
          <a:p>
            <a:r>
              <a:rPr lang="pt-BR" dirty="0">
                <a:solidFill>
                  <a:schemeClr val="bg2">
                    <a:lumMod val="25000"/>
                  </a:schemeClr>
                </a:solidFill>
              </a:rPr>
              <a:t>É um sistema operacional baseado em Unix, bastante estável, de código aberto, e com muitas versões livres de licenciamento.</a:t>
            </a:r>
          </a:p>
        </p:txBody>
      </p:sp>
      <p:sp>
        <p:nvSpPr>
          <p:cNvPr id="7" name="CaixaDeTexto 6">
            <a:extLst>
              <a:ext uri="{FF2B5EF4-FFF2-40B4-BE49-F238E27FC236}">
                <a16:creationId xmlns:a16="http://schemas.microsoft.com/office/drawing/2014/main" id="{60F87506-71AA-C441-D8E0-0EC2BC43B422}"/>
              </a:ext>
            </a:extLst>
          </p:cNvPr>
          <p:cNvSpPr txBox="1"/>
          <p:nvPr/>
        </p:nvSpPr>
        <p:spPr>
          <a:xfrm>
            <a:off x="1629371" y="4914217"/>
            <a:ext cx="10110980" cy="954107"/>
          </a:xfrm>
          <a:prstGeom prst="rect">
            <a:avLst/>
          </a:prstGeom>
          <a:noFill/>
        </p:spPr>
        <p:txBody>
          <a:bodyPr wrap="square">
            <a:spAutoFit/>
          </a:bodyPr>
          <a:lstStyle/>
          <a:p>
            <a:r>
              <a:rPr lang="pt-BR" sz="2000" b="1" dirty="0">
                <a:effectLst/>
              </a:rPr>
              <a:t>Windows</a:t>
            </a:r>
          </a:p>
          <a:p>
            <a:r>
              <a:rPr lang="pt-BR" dirty="0">
                <a:solidFill>
                  <a:schemeClr val="bg2">
                    <a:lumMod val="25000"/>
                  </a:schemeClr>
                </a:solidFill>
                <a:effectLst/>
              </a:rPr>
              <a:t>É o sistema operacional mais conhecido, baseado na linguagem de programação C, foi concebido inicialmente como interface gráfica do MS-DOS (Microsoft Disk </a:t>
            </a:r>
            <a:r>
              <a:rPr lang="pt-BR" dirty="0" err="1">
                <a:solidFill>
                  <a:schemeClr val="bg2">
                    <a:lumMod val="25000"/>
                  </a:schemeClr>
                </a:solidFill>
                <a:effectLst/>
              </a:rPr>
              <a:t>Operating</a:t>
            </a:r>
            <a:r>
              <a:rPr lang="pt-BR" dirty="0">
                <a:solidFill>
                  <a:schemeClr val="bg2">
                    <a:lumMod val="25000"/>
                  </a:schemeClr>
                </a:solidFill>
                <a:effectLst/>
              </a:rPr>
              <a:t> System).</a:t>
            </a:r>
            <a:endParaRPr lang="pt-BR" sz="2000" dirty="0">
              <a:solidFill>
                <a:schemeClr val="bg2">
                  <a:lumMod val="25000"/>
                </a:schemeClr>
              </a:solidFill>
            </a:endParaRPr>
          </a:p>
        </p:txBody>
      </p:sp>
      <p:sp>
        <p:nvSpPr>
          <p:cNvPr id="8" name="Seta: para a Direita 7">
            <a:extLst>
              <a:ext uri="{FF2B5EF4-FFF2-40B4-BE49-F238E27FC236}">
                <a16:creationId xmlns:a16="http://schemas.microsoft.com/office/drawing/2014/main" id="{B95994AF-4A00-BD2D-7B47-8E3E3FF12566}"/>
              </a:ext>
            </a:extLst>
          </p:cNvPr>
          <p:cNvSpPr/>
          <p:nvPr/>
        </p:nvSpPr>
        <p:spPr>
          <a:xfrm>
            <a:off x="1189394" y="299069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3B5E07A-E7B6-493F-B623-18E037C14507}"/>
              </a:ext>
            </a:extLst>
          </p:cNvPr>
          <p:cNvSpPr txBox="1"/>
          <p:nvPr/>
        </p:nvSpPr>
        <p:spPr>
          <a:xfrm>
            <a:off x="1677557" y="2707072"/>
            <a:ext cx="10065203" cy="677108"/>
          </a:xfrm>
          <a:prstGeom prst="rect">
            <a:avLst/>
          </a:prstGeom>
          <a:noFill/>
        </p:spPr>
        <p:txBody>
          <a:bodyPr wrap="square">
            <a:spAutoFit/>
          </a:bodyPr>
          <a:lstStyle/>
          <a:p>
            <a:r>
              <a:rPr lang="pt-BR" sz="2000" b="1" dirty="0">
                <a:effectLst/>
              </a:rPr>
              <a:t>Unix</a:t>
            </a:r>
          </a:p>
          <a:p>
            <a:r>
              <a:rPr lang="pt-BR" dirty="0">
                <a:solidFill>
                  <a:schemeClr val="bg2">
                    <a:lumMod val="25000"/>
                  </a:schemeClr>
                </a:solidFill>
                <a:effectLst/>
              </a:rPr>
              <a:t>É um sistema operacional multitarefa e multiusuário e orientado a arquivos.</a:t>
            </a:r>
            <a:endParaRPr lang="pt-BR" dirty="0">
              <a:solidFill>
                <a:schemeClr val="bg2">
                  <a:lumMod val="25000"/>
                </a:schemeClr>
              </a:solidFill>
            </a:endParaRPr>
          </a:p>
        </p:txBody>
      </p:sp>
      <p:sp>
        <p:nvSpPr>
          <p:cNvPr id="10" name="Elipse 9">
            <a:extLst>
              <a:ext uri="{FF2B5EF4-FFF2-40B4-BE49-F238E27FC236}">
                <a16:creationId xmlns:a16="http://schemas.microsoft.com/office/drawing/2014/main" id="{9A47C766-E715-6353-DC1F-A85E3AB6655E}"/>
              </a:ext>
            </a:extLst>
          </p:cNvPr>
          <p:cNvSpPr/>
          <p:nvPr/>
        </p:nvSpPr>
        <p:spPr>
          <a:xfrm>
            <a:off x="1019175" y="3845233"/>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64D5A5CD-4553-EC11-7B98-A0ED8A82530F}"/>
              </a:ext>
            </a:extLst>
          </p:cNvPr>
          <p:cNvSpPr/>
          <p:nvPr/>
        </p:nvSpPr>
        <p:spPr>
          <a:xfrm>
            <a:off x="1158658" y="4008894"/>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Elipse 11">
            <a:extLst>
              <a:ext uri="{FF2B5EF4-FFF2-40B4-BE49-F238E27FC236}">
                <a16:creationId xmlns:a16="http://schemas.microsoft.com/office/drawing/2014/main" id="{4614B09D-8323-C7EC-0461-95432E926CCB}"/>
              </a:ext>
            </a:extLst>
          </p:cNvPr>
          <p:cNvSpPr/>
          <p:nvPr/>
        </p:nvSpPr>
        <p:spPr>
          <a:xfrm>
            <a:off x="1066521" y="5163799"/>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B733D299-F213-A867-6F83-2FDF34E9D68F}"/>
              </a:ext>
            </a:extLst>
          </p:cNvPr>
          <p:cNvSpPr/>
          <p:nvPr/>
        </p:nvSpPr>
        <p:spPr>
          <a:xfrm>
            <a:off x="1206004" y="532746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BFE251AD-DA20-F8AB-525C-EF9395B22FDC}"/>
              </a:ext>
            </a:extLst>
          </p:cNvPr>
          <p:cNvSpPr/>
          <p:nvPr/>
        </p:nvSpPr>
        <p:spPr>
          <a:xfrm>
            <a:off x="1066522" y="2849106"/>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75E6C2F7-AF26-860C-701F-29EDDF4C4AED}"/>
              </a:ext>
            </a:extLst>
          </p:cNvPr>
          <p:cNvSpPr/>
          <p:nvPr/>
        </p:nvSpPr>
        <p:spPr>
          <a:xfrm>
            <a:off x="1206005" y="3012767"/>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39B1E3BA-9974-BD2C-6D38-127497234163}"/>
              </a:ext>
            </a:extLst>
          </p:cNvPr>
          <p:cNvSpPr/>
          <p:nvPr/>
        </p:nvSpPr>
        <p:spPr>
          <a:xfrm>
            <a:off x="1644335" y="2675176"/>
            <a:ext cx="10440000" cy="802800"/>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Retângulo: Cantos Arredondados 17">
            <a:extLst>
              <a:ext uri="{FF2B5EF4-FFF2-40B4-BE49-F238E27FC236}">
                <a16:creationId xmlns:a16="http://schemas.microsoft.com/office/drawing/2014/main" id="{2A39CD24-C151-846B-CE9E-9F3AF929B470}"/>
              </a:ext>
            </a:extLst>
          </p:cNvPr>
          <p:cNvSpPr/>
          <p:nvPr/>
        </p:nvSpPr>
        <p:spPr>
          <a:xfrm>
            <a:off x="1629371" y="4939803"/>
            <a:ext cx="10440000" cy="100946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Tree>
    <p:extLst>
      <p:ext uri="{BB962C8B-B14F-4D97-AF65-F5344CB8AC3E}">
        <p14:creationId xmlns:p14="http://schemas.microsoft.com/office/powerpoint/2010/main" val="3423797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BB81D2F-3725-58B4-2FCB-36375349F2C3}"/>
              </a:ext>
            </a:extLst>
          </p:cNvPr>
          <p:cNvSpPr>
            <a:spLocks noGrp="1"/>
          </p:cNvSpPr>
          <p:nvPr>
            <p:ph type="body" sz="quarter" idx="10"/>
          </p:nvPr>
        </p:nvSpPr>
        <p:spPr/>
        <p:txBody>
          <a:bodyPr/>
          <a:lstStyle/>
          <a:p>
            <a:r>
              <a:rPr lang="pt-BR" dirty="0"/>
              <a:t>Redundância</a:t>
            </a:r>
          </a:p>
        </p:txBody>
      </p:sp>
      <p:sp>
        <p:nvSpPr>
          <p:cNvPr id="3" name="CaixaDeTexto 2">
            <a:extLst>
              <a:ext uri="{FF2B5EF4-FFF2-40B4-BE49-F238E27FC236}">
                <a16:creationId xmlns:a16="http://schemas.microsoft.com/office/drawing/2014/main" id="{F139C351-6E54-3860-4675-6F273B70FDAC}"/>
              </a:ext>
            </a:extLst>
          </p:cNvPr>
          <p:cNvSpPr txBox="1"/>
          <p:nvPr/>
        </p:nvSpPr>
        <p:spPr>
          <a:xfrm>
            <a:off x="991854" y="1804627"/>
            <a:ext cx="3914332" cy="369332"/>
          </a:xfrm>
          <a:prstGeom prst="rect">
            <a:avLst/>
          </a:prstGeom>
          <a:noFill/>
        </p:spPr>
        <p:txBody>
          <a:bodyPr wrap="square">
            <a:spAutoFit/>
          </a:bodyPr>
          <a:lstStyle/>
          <a:p>
            <a:r>
              <a:rPr lang="pt-BR" dirty="0">
                <a:solidFill>
                  <a:schemeClr val="bg2">
                    <a:lumMod val="25000"/>
                  </a:schemeClr>
                </a:solidFill>
              </a:rPr>
              <a:t>Definições da redundância - </a:t>
            </a:r>
            <a:r>
              <a:rPr lang="pt-BR" b="1" dirty="0" err="1">
                <a:solidFill>
                  <a:schemeClr val="bg2">
                    <a:lumMod val="25000"/>
                  </a:schemeClr>
                </a:solidFill>
              </a:rPr>
              <a:t>TIA-942</a:t>
            </a:r>
            <a:r>
              <a:rPr lang="pt-BR" dirty="0">
                <a:solidFill>
                  <a:schemeClr val="bg2">
                    <a:lumMod val="25000"/>
                  </a:schemeClr>
                </a:solidFill>
              </a:rPr>
              <a:t>.</a:t>
            </a:r>
          </a:p>
        </p:txBody>
      </p:sp>
      <p:grpSp>
        <p:nvGrpSpPr>
          <p:cNvPr id="4" name="Agrupar 3">
            <a:extLst>
              <a:ext uri="{FF2B5EF4-FFF2-40B4-BE49-F238E27FC236}">
                <a16:creationId xmlns:a16="http://schemas.microsoft.com/office/drawing/2014/main" id="{4ECA1F1E-8E30-B1CA-CD34-84C7F99C47D8}"/>
              </a:ext>
            </a:extLst>
          </p:cNvPr>
          <p:cNvGrpSpPr/>
          <p:nvPr/>
        </p:nvGrpSpPr>
        <p:grpSpPr>
          <a:xfrm>
            <a:off x="772511" y="2565236"/>
            <a:ext cx="11020095" cy="3337902"/>
            <a:chOff x="1019175" y="2312988"/>
            <a:chExt cx="9964936" cy="3337902"/>
          </a:xfrm>
        </p:grpSpPr>
        <p:grpSp>
          <p:nvGrpSpPr>
            <p:cNvPr id="67" name="Agrupar 66">
              <a:extLst>
                <a:ext uri="{FF2B5EF4-FFF2-40B4-BE49-F238E27FC236}">
                  <a16:creationId xmlns:a16="http://schemas.microsoft.com/office/drawing/2014/main" id="{1CA3C2FD-CD67-549D-EA20-89F0D4587F1B}"/>
                </a:ext>
              </a:extLst>
            </p:cNvPr>
            <p:cNvGrpSpPr/>
            <p:nvPr/>
          </p:nvGrpSpPr>
          <p:grpSpPr>
            <a:xfrm>
              <a:off x="1019175" y="2323133"/>
              <a:ext cx="1792486" cy="3194798"/>
              <a:chOff x="1019174" y="1676603"/>
              <a:chExt cx="2617641" cy="5822333"/>
            </a:xfrm>
          </p:grpSpPr>
          <p:sp>
            <p:nvSpPr>
              <p:cNvPr id="76" name="Retângulo: Cantos Arredondados 75">
                <a:extLst>
                  <a:ext uri="{FF2B5EF4-FFF2-40B4-BE49-F238E27FC236}">
                    <a16:creationId xmlns:a16="http://schemas.microsoft.com/office/drawing/2014/main" id="{B9AAE675-A2E4-904A-60DE-5897D83ACEBF}"/>
                  </a:ext>
                </a:extLst>
              </p:cNvPr>
              <p:cNvSpPr/>
              <p:nvPr/>
            </p:nvSpPr>
            <p:spPr>
              <a:xfrm>
                <a:off x="1019174" y="1676603"/>
                <a:ext cx="2565355" cy="58223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CaixaDeTexto 76">
                <a:extLst>
                  <a:ext uri="{FF2B5EF4-FFF2-40B4-BE49-F238E27FC236}">
                    <a16:creationId xmlns:a16="http://schemas.microsoft.com/office/drawing/2014/main" id="{4B666F9E-EAC8-90CA-2258-E9BB3A53AB68}"/>
                  </a:ext>
                </a:extLst>
              </p:cNvPr>
              <p:cNvSpPr txBox="1"/>
              <p:nvPr/>
            </p:nvSpPr>
            <p:spPr>
              <a:xfrm>
                <a:off x="1123746" y="1820264"/>
                <a:ext cx="2356209" cy="673086"/>
              </a:xfrm>
              <a:prstGeom prst="rect">
                <a:avLst/>
              </a:prstGeom>
              <a:noFill/>
            </p:spPr>
            <p:txBody>
              <a:bodyPr wrap="square">
                <a:spAutoFit/>
              </a:bodyPr>
              <a:lstStyle/>
              <a:p>
                <a:pPr algn="ctr"/>
                <a:r>
                  <a:rPr lang="pt-BR" b="1" dirty="0">
                    <a:effectLst/>
                  </a:rPr>
                  <a:t>Sistema (N)</a:t>
                </a:r>
                <a:endParaRPr lang="pt-BR" b="1" dirty="0"/>
              </a:p>
            </p:txBody>
          </p:sp>
          <p:sp>
            <p:nvSpPr>
              <p:cNvPr id="78" name="CaixaDeTexto 77">
                <a:extLst>
                  <a:ext uri="{FF2B5EF4-FFF2-40B4-BE49-F238E27FC236}">
                    <a16:creationId xmlns:a16="http://schemas.microsoft.com/office/drawing/2014/main" id="{1FB7C782-1963-BA4A-463E-65BB3783E44F}"/>
                  </a:ext>
                </a:extLst>
              </p:cNvPr>
              <p:cNvSpPr txBox="1"/>
              <p:nvPr/>
            </p:nvSpPr>
            <p:spPr>
              <a:xfrm>
                <a:off x="1083010" y="2637012"/>
                <a:ext cx="2553805" cy="4655510"/>
              </a:xfrm>
              <a:prstGeom prst="rect">
                <a:avLst/>
              </a:prstGeom>
              <a:noFill/>
            </p:spPr>
            <p:txBody>
              <a:bodyPr wrap="square">
                <a:spAutoFit/>
              </a:bodyPr>
              <a:lstStyle/>
              <a:p>
                <a:pPr algn="ctr"/>
                <a:r>
                  <a:rPr lang="pt-BR" sz="1600" dirty="0">
                    <a:solidFill>
                      <a:schemeClr val="bg2">
                        <a:lumMod val="25000"/>
                      </a:schemeClr>
                    </a:solidFill>
                  </a:rPr>
                  <a:t> Sistema básico, havendo somente um dispositivo, módulo, caminho ou unidade. Não suporta falhas, pois não há sistema ou módulo sobressalente.</a:t>
                </a:r>
              </a:p>
            </p:txBody>
          </p:sp>
        </p:grpSp>
        <p:sp>
          <p:nvSpPr>
            <p:cNvPr id="85" name="Retângulo: Cantos Arredondados 84">
              <a:extLst>
                <a:ext uri="{FF2B5EF4-FFF2-40B4-BE49-F238E27FC236}">
                  <a16:creationId xmlns:a16="http://schemas.microsoft.com/office/drawing/2014/main" id="{597531A6-A68C-FD3F-A2BC-C22572FDB4A2}"/>
                </a:ext>
              </a:extLst>
            </p:cNvPr>
            <p:cNvSpPr/>
            <p:nvPr/>
          </p:nvSpPr>
          <p:spPr>
            <a:xfrm>
              <a:off x="3000374" y="2312988"/>
              <a:ext cx="1756682" cy="32049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CaixaDeTexto 85">
              <a:extLst>
                <a:ext uri="{FF2B5EF4-FFF2-40B4-BE49-F238E27FC236}">
                  <a16:creationId xmlns:a16="http://schemas.microsoft.com/office/drawing/2014/main" id="{D640B0A8-7771-BF24-6CCC-D303DBA0B9A2}"/>
                </a:ext>
              </a:extLst>
            </p:cNvPr>
            <p:cNvSpPr txBox="1"/>
            <p:nvPr/>
          </p:nvSpPr>
          <p:spPr>
            <a:xfrm>
              <a:off x="3071983" y="2391817"/>
              <a:ext cx="1613465" cy="369332"/>
            </a:xfrm>
            <a:prstGeom prst="rect">
              <a:avLst/>
            </a:prstGeom>
            <a:noFill/>
          </p:spPr>
          <p:txBody>
            <a:bodyPr wrap="square">
              <a:spAutoFit/>
            </a:bodyPr>
            <a:lstStyle/>
            <a:p>
              <a:pPr algn="ctr"/>
              <a:r>
                <a:rPr lang="pt-BR" b="1" dirty="0">
                  <a:effectLst/>
                </a:rPr>
                <a:t>Sistema (N + 1)</a:t>
              </a:r>
              <a:endParaRPr lang="pt-BR" b="1" dirty="0"/>
            </a:p>
          </p:txBody>
        </p:sp>
        <p:sp>
          <p:nvSpPr>
            <p:cNvPr id="87" name="CaixaDeTexto 86">
              <a:extLst>
                <a:ext uri="{FF2B5EF4-FFF2-40B4-BE49-F238E27FC236}">
                  <a16:creationId xmlns:a16="http://schemas.microsoft.com/office/drawing/2014/main" id="{899DE274-AC43-1BD2-EACD-CD7802BF88F8}"/>
                </a:ext>
              </a:extLst>
            </p:cNvPr>
            <p:cNvSpPr txBox="1"/>
            <p:nvPr/>
          </p:nvSpPr>
          <p:spPr>
            <a:xfrm>
              <a:off x="3044088" y="2839978"/>
              <a:ext cx="1748773" cy="2800767"/>
            </a:xfrm>
            <a:prstGeom prst="rect">
              <a:avLst/>
            </a:prstGeom>
            <a:noFill/>
          </p:spPr>
          <p:txBody>
            <a:bodyPr wrap="square">
              <a:spAutoFit/>
            </a:bodyPr>
            <a:lstStyle/>
            <a:p>
              <a:pPr algn="ctr"/>
              <a:r>
                <a:rPr lang="pt-BR" sz="1600" dirty="0">
                  <a:solidFill>
                    <a:schemeClr val="bg2">
                      <a:lumMod val="25000"/>
                    </a:schemeClr>
                  </a:solidFill>
                </a:rPr>
                <a:t> Único sistema com 1 (um) módulo, caminho ou unidade adicional, além do mínimo necessário para satisfazer o requisito básico. Suporta falha em 1 (uma) única unidade modular.</a:t>
              </a:r>
            </a:p>
          </p:txBody>
        </p:sp>
        <p:sp>
          <p:nvSpPr>
            <p:cNvPr id="88" name="Retângulo: Cantos Arredondados 87">
              <a:extLst>
                <a:ext uri="{FF2B5EF4-FFF2-40B4-BE49-F238E27FC236}">
                  <a16:creationId xmlns:a16="http://schemas.microsoft.com/office/drawing/2014/main" id="{4592BE11-F56D-869F-631C-3572BCC92DCC}"/>
                </a:ext>
              </a:extLst>
            </p:cNvPr>
            <p:cNvSpPr/>
            <p:nvPr/>
          </p:nvSpPr>
          <p:spPr>
            <a:xfrm>
              <a:off x="5057775" y="2312988"/>
              <a:ext cx="1756682" cy="32049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aixaDeTexto 88">
              <a:extLst>
                <a:ext uri="{FF2B5EF4-FFF2-40B4-BE49-F238E27FC236}">
                  <a16:creationId xmlns:a16="http://schemas.microsoft.com/office/drawing/2014/main" id="{D690C3C7-3972-409C-CCF0-F4CA2CD5E829}"/>
                </a:ext>
              </a:extLst>
            </p:cNvPr>
            <p:cNvSpPr txBox="1"/>
            <p:nvPr/>
          </p:nvSpPr>
          <p:spPr>
            <a:xfrm>
              <a:off x="5129383" y="2391817"/>
              <a:ext cx="1613465" cy="369332"/>
            </a:xfrm>
            <a:prstGeom prst="rect">
              <a:avLst/>
            </a:prstGeom>
            <a:noFill/>
          </p:spPr>
          <p:txBody>
            <a:bodyPr wrap="square">
              <a:spAutoFit/>
            </a:bodyPr>
            <a:lstStyle/>
            <a:p>
              <a:pPr algn="ctr"/>
              <a:r>
                <a:rPr lang="pt-BR" b="1" dirty="0">
                  <a:effectLst/>
                </a:rPr>
                <a:t>Sistema (N + 2)</a:t>
              </a:r>
              <a:endParaRPr lang="pt-BR" b="1" dirty="0"/>
            </a:p>
          </p:txBody>
        </p:sp>
        <p:sp>
          <p:nvSpPr>
            <p:cNvPr id="90" name="CaixaDeTexto 89">
              <a:extLst>
                <a:ext uri="{FF2B5EF4-FFF2-40B4-BE49-F238E27FC236}">
                  <a16:creationId xmlns:a16="http://schemas.microsoft.com/office/drawing/2014/main" id="{F448BC97-7DCC-91A9-8BAD-0132B623AAF1}"/>
                </a:ext>
              </a:extLst>
            </p:cNvPr>
            <p:cNvSpPr txBox="1"/>
            <p:nvPr/>
          </p:nvSpPr>
          <p:spPr>
            <a:xfrm>
              <a:off x="4999264" y="2839978"/>
              <a:ext cx="1942079" cy="2800767"/>
            </a:xfrm>
            <a:prstGeom prst="rect">
              <a:avLst/>
            </a:prstGeom>
            <a:noFill/>
          </p:spPr>
          <p:txBody>
            <a:bodyPr wrap="square">
              <a:spAutoFit/>
            </a:bodyPr>
            <a:lstStyle/>
            <a:p>
              <a:pPr algn="ctr"/>
              <a:r>
                <a:rPr lang="pt-BR" sz="1600" dirty="0">
                  <a:solidFill>
                    <a:schemeClr val="bg2">
                      <a:lumMod val="25000"/>
                    </a:schemeClr>
                  </a:solidFill>
                </a:rPr>
                <a:t> Um único sistema com 2 (dois) módulos, caminhos ou unidades adicionais, além do mínimo necessário para satisfazer o requisito básico. Suporta falha em até 2 (duas) unidades modulares.</a:t>
              </a:r>
            </a:p>
          </p:txBody>
        </p:sp>
        <p:sp>
          <p:nvSpPr>
            <p:cNvPr id="91" name="Retângulo: Cantos Arredondados 90">
              <a:extLst>
                <a:ext uri="{FF2B5EF4-FFF2-40B4-BE49-F238E27FC236}">
                  <a16:creationId xmlns:a16="http://schemas.microsoft.com/office/drawing/2014/main" id="{E29CD903-2909-B403-2F0D-F597E67FB20F}"/>
                </a:ext>
              </a:extLst>
            </p:cNvPr>
            <p:cNvSpPr/>
            <p:nvPr/>
          </p:nvSpPr>
          <p:spPr>
            <a:xfrm>
              <a:off x="7079371" y="2312988"/>
              <a:ext cx="1756682" cy="320494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aixaDeTexto 91">
              <a:extLst>
                <a:ext uri="{FF2B5EF4-FFF2-40B4-BE49-F238E27FC236}">
                  <a16:creationId xmlns:a16="http://schemas.microsoft.com/office/drawing/2014/main" id="{4DFC9760-CEB1-74DF-0400-C440835DB48A}"/>
                </a:ext>
              </a:extLst>
            </p:cNvPr>
            <p:cNvSpPr txBox="1"/>
            <p:nvPr/>
          </p:nvSpPr>
          <p:spPr>
            <a:xfrm>
              <a:off x="7150979" y="2391817"/>
              <a:ext cx="1613465" cy="369332"/>
            </a:xfrm>
            <a:prstGeom prst="rect">
              <a:avLst/>
            </a:prstGeom>
            <a:noFill/>
          </p:spPr>
          <p:txBody>
            <a:bodyPr wrap="square">
              <a:spAutoFit/>
            </a:bodyPr>
            <a:lstStyle/>
            <a:p>
              <a:pPr algn="ctr"/>
              <a:r>
                <a:rPr lang="pt-BR" b="1" dirty="0">
                  <a:effectLst/>
                </a:rPr>
                <a:t>Sistema (</a:t>
              </a:r>
              <a:r>
                <a:rPr lang="pt-BR" b="1" dirty="0" err="1">
                  <a:effectLst/>
                </a:rPr>
                <a:t>2N</a:t>
              </a:r>
              <a:r>
                <a:rPr lang="pt-BR" b="1" dirty="0">
                  <a:effectLst/>
                </a:rPr>
                <a:t>)</a:t>
              </a:r>
              <a:endParaRPr lang="pt-BR" b="1" dirty="0"/>
            </a:p>
          </p:txBody>
        </p:sp>
        <p:sp>
          <p:nvSpPr>
            <p:cNvPr id="93" name="CaixaDeTexto 92">
              <a:extLst>
                <a:ext uri="{FF2B5EF4-FFF2-40B4-BE49-F238E27FC236}">
                  <a16:creationId xmlns:a16="http://schemas.microsoft.com/office/drawing/2014/main" id="{C87301E6-F6A6-B33C-2905-AF26F7AD5228}"/>
                </a:ext>
              </a:extLst>
            </p:cNvPr>
            <p:cNvSpPr txBox="1"/>
            <p:nvPr/>
          </p:nvSpPr>
          <p:spPr>
            <a:xfrm>
              <a:off x="7123084" y="2839978"/>
              <a:ext cx="1748773" cy="1815882"/>
            </a:xfrm>
            <a:prstGeom prst="rect">
              <a:avLst/>
            </a:prstGeom>
            <a:noFill/>
          </p:spPr>
          <p:txBody>
            <a:bodyPr wrap="square">
              <a:spAutoFit/>
            </a:bodyPr>
            <a:lstStyle/>
            <a:p>
              <a:pPr algn="ctr"/>
              <a:r>
                <a:rPr lang="pt-BR" sz="1600" dirty="0">
                  <a:solidFill>
                    <a:schemeClr val="bg2">
                      <a:lumMod val="25000"/>
                    </a:schemeClr>
                  </a:solidFill>
                </a:rPr>
                <a:t> Possui 2 (dois) sistemas completos redundantes. Suporta falha em até um sistema inteiro.</a:t>
              </a:r>
            </a:p>
          </p:txBody>
        </p:sp>
        <p:sp>
          <p:nvSpPr>
            <p:cNvPr id="94" name="Retângulo: Cantos Arredondados 93">
              <a:extLst>
                <a:ext uri="{FF2B5EF4-FFF2-40B4-BE49-F238E27FC236}">
                  <a16:creationId xmlns:a16="http://schemas.microsoft.com/office/drawing/2014/main" id="{6A367D2D-3787-9DC9-87BF-922891CEAF8A}"/>
                </a:ext>
              </a:extLst>
            </p:cNvPr>
            <p:cNvSpPr/>
            <p:nvPr/>
          </p:nvSpPr>
          <p:spPr>
            <a:xfrm>
              <a:off x="9147910" y="2323133"/>
              <a:ext cx="1756682" cy="319479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CaixaDeTexto 94">
              <a:extLst>
                <a:ext uri="{FF2B5EF4-FFF2-40B4-BE49-F238E27FC236}">
                  <a16:creationId xmlns:a16="http://schemas.microsoft.com/office/drawing/2014/main" id="{6EA8AE81-1759-CCB5-82F5-3CA302271305}"/>
                </a:ext>
              </a:extLst>
            </p:cNvPr>
            <p:cNvSpPr txBox="1"/>
            <p:nvPr/>
          </p:nvSpPr>
          <p:spPr>
            <a:xfrm>
              <a:off x="9219520" y="2401962"/>
              <a:ext cx="1764591" cy="369332"/>
            </a:xfrm>
            <a:prstGeom prst="rect">
              <a:avLst/>
            </a:prstGeom>
            <a:noFill/>
          </p:spPr>
          <p:txBody>
            <a:bodyPr wrap="square">
              <a:spAutoFit/>
            </a:bodyPr>
            <a:lstStyle/>
            <a:p>
              <a:pPr algn="ctr"/>
              <a:r>
                <a:rPr lang="pt-BR" b="1" dirty="0">
                  <a:effectLst/>
                </a:rPr>
                <a:t>Sistema 2(N + 1)</a:t>
              </a:r>
              <a:endParaRPr lang="pt-BR" b="1" dirty="0"/>
            </a:p>
          </p:txBody>
        </p:sp>
        <p:sp>
          <p:nvSpPr>
            <p:cNvPr id="96" name="CaixaDeTexto 95">
              <a:extLst>
                <a:ext uri="{FF2B5EF4-FFF2-40B4-BE49-F238E27FC236}">
                  <a16:creationId xmlns:a16="http://schemas.microsoft.com/office/drawing/2014/main" id="{2872FB6E-D848-EBB2-0202-8587F53AE542}"/>
                </a:ext>
              </a:extLst>
            </p:cNvPr>
            <p:cNvSpPr txBox="1"/>
            <p:nvPr/>
          </p:nvSpPr>
          <p:spPr>
            <a:xfrm>
              <a:off x="9191625" y="2850123"/>
              <a:ext cx="1748773" cy="2800767"/>
            </a:xfrm>
            <a:prstGeom prst="rect">
              <a:avLst/>
            </a:prstGeom>
            <a:noFill/>
          </p:spPr>
          <p:txBody>
            <a:bodyPr wrap="square">
              <a:spAutoFit/>
            </a:bodyPr>
            <a:lstStyle/>
            <a:p>
              <a:pPr algn="ctr"/>
              <a:r>
                <a:rPr lang="pt-BR" sz="1600" dirty="0">
                  <a:solidFill>
                    <a:schemeClr val="bg2">
                      <a:lumMod val="25000"/>
                    </a:schemeClr>
                  </a:solidFill>
                </a:rPr>
                <a:t>Possui 2 (duas) unidades completas do sistema </a:t>
              </a:r>
              <a:r>
                <a:rPr lang="pt-BR" sz="1600" dirty="0" err="1">
                  <a:solidFill>
                    <a:schemeClr val="bg2">
                      <a:lumMod val="25000"/>
                    </a:schemeClr>
                  </a:solidFill>
                </a:rPr>
                <a:t>N+1</a:t>
              </a:r>
              <a:r>
                <a:rPr lang="pt-BR" sz="1600" dirty="0">
                  <a:solidFill>
                    <a:schemeClr val="bg2">
                      <a:lumMod val="25000"/>
                    </a:schemeClr>
                  </a:solidFill>
                </a:rPr>
                <a:t>. Suporta falhas simultâneas em até um sistema completo e um módulo do sistema sobressalente.</a:t>
              </a:r>
            </a:p>
          </p:txBody>
        </p:sp>
      </p:grpSp>
    </p:spTree>
    <p:extLst>
      <p:ext uri="{BB962C8B-B14F-4D97-AF65-F5344CB8AC3E}">
        <p14:creationId xmlns:p14="http://schemas.microsoft.com/office/powerpoint/2010/main" val="2591201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2FB73A3-872B-E7D5-7F3E-8815F09A689E}"/>
              </a:ext>
            </a:extLst>
          </p:cNvPr>
          <p:cNvSpPr>
            <a:spLocks noGrp="1"/>
          </p:cNvSpPr>
          <p:nvPr>
            <p:ph type="body" sz="quarter" idx="10"/>
          </p:nvPr>
        </p:nvSpPr>
        <p:spPr/>
        <p:txBody>
          <a:bodyPr/>
          <a:lstStyle/>
          <a:p>
            <a:r>
              <a:rPr lang="pt-BR" dirty="0"/>
              <a:t>Redundância</a:t>
            </a:r>
          </a:p>
        </p:txBody>
      </p:sp>
      <p:pic>
        <p:nvPicPr>
          <p:cNvPr id="3" name="Imagem 2">
            <a:extLst>
              <a:ext uri="{FF2B5EF4-FFF2-40B4-BE49-F238E27FC236}">
                <a16:creationId xmlns:a16="http://schemas.microsoft.com/office/drawing/2014/main" id="{047B462F-D5E5-6566-F240-B7D8CE04AAE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085789" y="1441450"/>
            <a:ext cx="8020421" cy="4500589"/>
          </a:xfrm>
          <a:prstGeom prst="rect">
            <a:avLst/>
          </a:prstGeom>
        </p:spPr>
      </p:pic>
      <p:grpSp>
        <p:nvGrpSpPr>
          <p:cNvPr id="4" name="Agrupar 3">
            <a:extLst>
              <a:ext uri="{FF2B5EF4-FFF2-40B4-BE49-F238E27FC236}">
                <a16:creationId xmlns:a16="http://schemas.microsoft.com/office/drawing/2014/main" id="{49B1E9C2-BA72-3984-EB8B-BA90701A6009}"/>
              </a:ext>
            </a:extLst>
          </p:cNvPr>
          <p:cNvGrpSpPr/>
          <p:nvPr/>
        </p:nvGrpSpPr>
        <p:grpSpPr>
          <a:xfrm>
            <a:off x="2886435" y="5942039"/>
            <a:ext cx="6123440" cy="331761"/>
            <a:chOff x="1857134" y="11362935"/>
            <a:chExt cx="8566258" cy="2986945"/>
          </a:xfrm>
        </p:grpSpPr>
        <p:cxnSp>
          <p:nvCxnSpPr>
            <p:cNvPr id="5" name="Conector reto 4">
              <a:extLst>
                <a:ext uri="{FF2B5EF4-FFF2-40B4-BE49-F238E27FC236}">
                  <a16:creationId xmlns:a16="http://schemas.microsoft.com/office/drawing/2014/main" id="{902AB800-878B-9057-3B88-A4F4CEAE5343}"/>
                </a:ext>
              </a:extLst>
            </p:cNvPr>
            <p:cNvCxnSpPr>
              <a:cxnSpLocks/>
            </p:cNvCxnSpPr>
            <p:nvPr/>
          </p:nvCxnSpPr>
          <p:spPr>
            <a:xfrm>
              <a:off x="1857134" y="14349880"/>
              <a:ext cx="856625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90D309F2-BF93-891D-45CD-06D8BE0CCD0B}"/>
                </a:ext>
              </a:extLst>
            </p:cNvPr>
            <p:cNvSpPr txBox="1"/>
            <p:nvPr/>
          </p:nvSpPr>
          <p:spPr>
            <a:xfrm>
              <a:off x="1857134" y="11362935"/>
              <a:ext cx="5004566" cy="2771010"/>
            </a:xfrm>
            <a:prstGeom prst="rect">
              <a:avLst/>
            </a:prstGeom>
            <a:noFill/>
          </p:spPr>
          <p:txBody>
            <a:bodyPr wrap="square">
              <a:spAutoFit/>
            </a:bodyPr>
            <a:lstStyle/>
            <a:p>
              <a:r>
                <a:rPr lang="pt-BR" sz="1400" dirty="0">
                  <a:effectLst/>
                </a:rPr>
                <a:t>Redundância do tipo </a:t>
              </a:r>
              <a:r>
                <a:rPr lang="pt-BR" sz="1400" dirty="0" err="1">
                  <a:effectLst/>
                </a:rPr>
                <a:t>2N</a:t>
              </a:r>
              <a:r>
                <a:rPr lang="pt-BR" sz="1400" dirty="0">
                  <a:effectLst/>
                </a:rPr>
                <a:t> no acesso à internet.</a:t>
              </a:r>
              <a:endParaRPr lang="pt-BR" sz="1400" dirty="0"/>
            </a:p>
          </p:txBody>
        </p:sp>
      </p:grpSp>
    </p:spTree>
    <p:extLst>
      <p:ext uri="{BB962C8B-B14F-4D97-AF65-F5344CB8AC3E}">
        <p14:creationId xmlns:p14="http://schemas.microsoft.com/office/powerpoint/2010/main" val="1470409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4BBD9D3-D50F-27AE-93F6-FE0CC84F46DA}"/>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A41019BA-D649-7D37-84E6-4E4CDA251702}"/>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Geral</a:t>
            </a:r>
          </a:p>
        </p:txBody>
      </p:sp>
      <p:sp>
        <p:nvSpPr>
          <p:cNvPr id="4" name="CaixaDeTexto 3">
            <a:extLst>
              <a:ext uri="{FF2B5EF4-FFF2-40B4-BE49-F238E27FC236}">
                <a16:creationId xmlns:a16="http://schemas.microsoft.com/office/drawing/2014/main" id="{A759675B-F395-2A8C-B760-3F064F53FA50}"/>
              </a:ext>
            </a:extLst>
          </p:cNvPr>
          <p:cNvSpPr txBox="1"/>
          <p:nvPr/>
        </p:nvSpPr>
        <p:spPr>
          <a:xfrm>
            <a:off x="1019175" y="1842641"/>
            <a:ext cx="10153650" cy="646331"/>
          </a:xfrm>
          <a:prstGeom prst="rect">
            <a:avLst/>
          </a:prstGeom>
          <a:noFill/>
        </p:spPr>
        <p:txBody>
          <a:bodyPr wrap="square">
            <a:spAutoFit/>
          </a:bodyPr>
          <a:lstStyle/>
          <a:p>
            <a:r>
              <a:rPr lang="pt-BR" dirty="0">
                <a:solidFill>
                  <a:schemeClr val="bg2">
                    <a:lumMod val="25000"/>
                  </a:schemeClr>
                </a:solidFill>
              </a:rPr>
              <a:t>O </a:t>
            </a:r>
            <a:r>
              <a:rPr lang="pt-BR" b="1" dirty="0" err="1">
                <a:solidFill>
                  <a:schemeClr val="bg2">
                    <a:lumMod val="25000"/>
                  </a:schemeClr>
                </a:solidFill>
              </a:rPr>
              <a:t>Tier</a:t>
            </a:r>
            <a:r>
              <a:rPr lang="pt-BR" b="1" dirty="0">
                <a:solidFill>
                  <a:schemeClr val="bg2">
                    <a:lumMod val="25000"/>
                  </a:schemeClr>
                </a:solidFill>
              </a:rPr>
              <a:t> Standard</a:t>
            </a:r>
            <a:r>
              <a:rPr lang="pt-BR" dirty="0">
                <a:solidFill>
                  <a:schemeClr val="bg2">
                    <a:lumMod val="25000"/>
                  </a:schemeClr>
                </a:solidFill>
              </a:rPr>
              <a:t>, do Instituto </a:t>
            </a:r>
            <a:r>
              <a:rPr lang="pt-BR" dirty="0" err="1">
                <a:solidFill>
                  <a:schemeClr val="bg2">
                    <a:lumMod val="25000"/>
                  </a:schemeClr>
                </a:solidFill>
              </a:rPr>
              <a:t>Uptime</a:t>
            </a:r>
            <a:r>
              <a:rPr lang="pt-BR" dirty="0">
                <a:solidFill>
                  <a:schemeClr val="bg2">
                    <a:lumMod val="25000"/>
                  </a:schemeClr>
                </a:solidFill>
              </a:rPr>
              <a:t> estabeleceu </a:t>
            </a:r>
            <a:r>
              <a:rPr lang="pt-BR" b="1" dirty="0">
                <a:solidFill>
                  <a:schemeClr val="bg2">
                    <a:lumMod val="25000"/>
                  </a:schemeClr>
                </a:solidFill>
              </a:rPr>
              <a:t>quatro níveis de desempenho</a:t>
            </a:r>
            <a:r>
              <a:rPr lang="pt-BR" dirty="0">
                <a:solidFill>
                  <a:schemeClr val="bg2">
                    <a:lumMod val="25000"/>
                  </a:schemeClr>
                </a:solidFill>
              </a:rPr>
              <a:t>, conhecidos como </a:t>
            </a:r>
            <a:r>
              <a:rPr lang="pt-BR" b="1" dirty="0" err="1">
                <a:solidFill>
                  <a:schemeClr val="bg2">
                    <a:lumMod val="25000"/>
                  </a:schemeClr>
                </a:solidFill>
              </a:rPr>
              <a:t>TIER</a:t>
            </a:r>
            <a:r>
              <a:rPr lang="pt-BR" dirty="0">
                <a:solidFill>
                  <a:schemeClr val="bg2">
                    <a:lumMod val="25000"/>
                  </a:schemeClr>
                </a:solidFill>
              </a:rPr>
              <a:t>, para categorizar esses ambientes de acordo com o tempo de disponibilidade provido por ele.</a:t>
            </a:r>
          </a:p>
        </p:txBody>
      </p:sp>
      <p:grpSp>
        <p:nvGrpSpPr>
          <p:cNvPr id="5" name="Agrupar 4">
            <a:extLst>
              <a:ext uri="{FF2B5EF4-FFF2-40B4-BE49-F238E27FC236}">
                <a16:creationId xmlns:a16="http://schemas.microsoft.com/office/drawing/2014/main" id="{6930E7E5-61CF-E874-2D93-108C8E34EB96}"/>
              </a:ext>
            </a:extLst>
          </p:cNvPr>
          <p:cNvGrpSpPr/>
          <p:nvPr/>
        </p:nvGrpSpPr>
        <p:grpSpPr>
          <a:xfrm>
            <a:off x="1019175" y="2860966"/>
            <a:ext cx="10153651" cy="3134955"/>
            <a:chOff x="1019174" y="1091880"/>
            <a:chExt cx="10153651" cy="3134955"/>
          </a:xfrm>
        </p:grpSpPr>
        <p:grpSp>
          <p:nvGrpSpPr>
            <p:cNvPr id="6" name="Agrupar 5">
              <a:extLst>
                <a:ext uri="{FF2B5EF4-FFF2-40B4-BE49-F238E27FC236}">
                  <a16:creationId xmlns:a16="http://schemas.microsoft.com/office/drawing/2014/main" id="{8984F4D2-4DDD-0DC9-177E-D5C312F720DA}"/>
                </a:ext>
              </a:extLst>
            </p:cNvPr>
            <p:cNvGrpSpPr/>
            <p:nvPr/>
          </p:nvGrpSpPr>
          <p:grpSpPr>
            <a:xfrm>
              <a:off x="1019175" y="1091880"/>
              <a:ext cx="10153650" cy="1007610"/>
              <a:chOff x="1019175" y="676025"/>
              <a:chExt cx="10153650" cy="1007610"/>
            </a:xfrm>
          </p:grpSpPr>
          <p:grpSp>
            <p:nvGrpSpPr>
              <p:cNvPr id="11" name="Agrupar 10">
                <a:extLst>
                  <a:ext uri="{FF2B5EF4-FFF2-40B4-BE49-F238E27FC236}">
                    <a16:creationId xmlns:a16="http://schemas.microsoft.com/office/drawing/2014/main" id="{F9A97D84-A1C6-7394-CAF9-DDC4480922C5}"/>
                  </a:ext>
                </a:extLst>
              </p:cNvPr>
              <p:cNvGrpSpPr/>
              <p:nvPr/>
            </p:nvGrpSpPr>
            <p:grpSpPr>
              <a:xfrm>
                <a:off x="1019175" y="916235"/>
                <a:ext cx="10153650" cy="767400"/>
                <a:chOff x="1019175" y="916235"/>
                <a:chExt cx="10153650" cy="767400"/>
              </a:xfrm>
            </p:grpSpPr>
            <p:sp>
              <p:nvSpPr>
                <p:cNvPr id="13" name="Retângulo 12">
                  <a:extLst>
                    <a:ext uri="{FF2B5EF4-FFF2-40B4-BE49-F238E27FC236}">
                      <a16:creationId xmlns:a16="http://schemas.microsoft.com/office/drawing/2014/main" id="{558F6E92-C390-B632-4E76-8A1D23998A6F}"/>
                    </a:ext>
                  </a:extLst>
                </p:cNvPr>
                <p:cNvSpPr/>
                <p:nvPr/>
              </p:nvSpPr>
              <p:spPr>
                <a:xfrm>
                  <a:off x="1019175" y="916235"/>
                  <a:ext cx="10153650" cy="767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1DFB0741-03A6-A289-C94B-7346F7101103}"/>
                    </a:ext>
                  </a:extLst>
                </p:cNvPr>
                <p:cNvSpPr txBox="1"/>
                <p:nvPr/>
              </p:nvSpPr>
              <p:spPr>
                <a:xfrm>
                  <a:off x="1495742" y="1229607"/>
                  <a:ext cx="8896350" cy="400110"/>
                </a:xfrm>
                <a:prstGeom prst="rect">
                  <a:avLst/>
                </a:prstGeom>
                <a:noFill/>
              </p:spPr>
              <p:txBody>
                <a:bodyPr wrap="square" rtlCol="0">
                  <a:spAutoFit/>
                </a:bodyPr>
                <a:lstStyle/>
                <a:p>
                  <a:r>
                    <a:rPr lang="pt-BR" sz="2000" dirty="0">
                      <a:solidFill>
                        <a:schemeClr val="bg1"/>
                      </a:solidFill>
                    </a:rPr>
                    <a:t>E como é feita essa classificação dos ambientes?</a:t>
                  </a:r>
                </a:p>
              </p:txBody>
            </p:sp>
          </p:grpSp>
          <p:pic>
            <p:nvPicPr>
              <p:cNvPr id="12" name="Imagem 11">
                <a:extLst>
                  <a:ext uri="{FF2B5EF4-FFF2-40B4-BE49-F238E27FC236}">
                    <a16:creationId xmlns:a16="http://schemas.microsoft.com/office/drawing/2014/main" id="{F7E2D542-A768-19E4-8B30-8997C1E3C47A}"/>
                  </a:ext>
                </a:extLst>
              </p:cNvPr>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783" t="12189" r="5958" b="12853"/>
              <a:stretch/>
            </p:blipFill>
            <p:spPr>
              <a:xfrm>
                <a:off x="1495742" y="676025"/>
                <a:ext cx="617147" cy="612490"/>
              </a:xfrm>
              <a:prstGeom prst="ellipse">
                <a:avLst/>
              </a:prstGeom>
            </p:spPr>
          </p:pic>
        </p:grpSp>
        <p:grpSp>
          <p:nvGrpSpPr>
            <p:cNvPr id="7" name="Agrupar 6">
              <a:extLst>
                <a:ext uri="{FF2B5EF4-FFF2-40B4-BE49-F238E27FC236}">
                  <a16:creationId xmlns:a16="http://schemas.microsoft.com/office/drawing/2014/main" id="{3B356053-9BF8-7C6D-B527-18E0D0FD7152}"/>
                </a:ext>
              </a:extLst>
            </p:cNvPr>
            <p:cNvGrpSpPr/>
            <p:nvPr/>
          </p:nvGrpSpPr>
          <p:grpSpPr>
            <a:xfrm>
              <a:off x="1019174" y="2104854"/>
              <a:ext cx="10153650" cy="2121981"/>
              <a:chOff x="1041186" y="2020106"/>
              <a:chExt cx="10153650" cy="2121981"/>
            </a:xfrm>
          </p:grpSpPr>
          <p:sp>
            <p:nvSpPr>
              <p:cNvPr id="8" name="Retângulo 7">
                <a:extLst>
                  <a:ext uri="{FF2B5EF4-FFF2-40B4-BE49-F238E27FC236}">
                    <a16:creationId xmlns:a16="http://schemas.microsoft.com/office/drawing/2014/main" id="{E29DCDD1-A1DD-86D1-99AE-0980DC674267}"/>
                  </a:ext>
                </a:extLst>
              </p:cNvPr>
              <p:cNvSpPr/>
              <p:nvPr/>
            </p:nvSpPr>
            <p:spPr>
              <a:xfrm>
                <a:off x="1041186" y="2020106"/>
                <a:ext cx="10153650" cy="2121981"/>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aixaDeTexto 8">
                <a:extLst>
                  <a:ext uri="{FF2B5EF4-FFF2-40B4-BE49-F238E27FC236}">
                    <a16:creationId xmlns:a16="http://schemas.microsoft.com/office/drawing/2014/main" id="{218238EC-5430-07DF-F700-4EC883B9CDFC}"/>
                  </a:ext>
                </a:extLst>
              </p:cNvPr>
              <p:cNvSpPr txBox="1"/>
              <p:nvPr/>
            </p:nvSpPr>
            <p:spPr>
              <a:xfrm>
                <a:off x="1517755" y="2143448"/>
                <a:ext cx="8896349" cy="369332"/>
              </a:xfrm>
              <a:prstGeom prst="rect">
                <a:avLst/>
              </a:prstGeom>
              <a:noFill/>
            </p:spPr>
            <p:txBody>
              <a:bodyPr wrap="square" rtlCol="0">
                <a:spAutoFit/>
              </a:bodyPr>
              <a:lstStyle/>
              <a:p>
                <a:r>
                  <a:rPr lang="pt-BR" b="1" dirty="0"/>
                  <a:t>Resposta</a:t>
                </a:r>
              </a:p>
            </p:txBody>
          </p:sp>
          <p:sp>
            <p:nvSpPr>
              <p:cNvPr id="10" name="CaixaDeTexto 9">
                <a:extLst>
                  <a:ext uri="{FF2B5EF4-FFF2-40B4-BE49-F238E27FC236}">
                    <a16:creationId xmlns:a16="http://schemas.microsoft.com/office/drawing/2014/main" id="{38F49241-AFDE-D01F-F5C8-56EC5DEC5D81}"/>
                  </a:ext>
                </a:extLst>
              </p:cNvPr>
              <p:cNvSpPr txBox="1"/>
              <p:nvPr/>
            </p:nvSpPr>
            <p:spPr>
              <a:xfrm>
                <a:off x="1517754" y="2588769"/>
                <a:ext cx="8896350" cy="1477328"/>
              </a:xfrm>
              <a:prstGeom prst="rect">
                <a:avLst/>
              </a:prstGeom>
              <a:noFill/>
            </p:spPr>
            <p:txBody>
              <a:bodyPr wrap="square" rtlCol="0">
                <a:spAutoFit/>
              </a:bodyPr>
              <a:lstStyle/>
              <a:p>
                <a:r>
                  <a:rPr lang="pt-BR" dirty="0">
                    <a:solidFill>
                      <a:schemeClr val="bg2">
                        <a:lumMod val="25000"/>
                      </a:schemeClr>
                    </a:solidFill>
                    <a:effectLst/>
                  </a:rPr>
                  <a:t>Essa classificação é realizada por meio da avaliação da arquitetura, das telecomunicações, dos aspectos elétricos e dos aspectos mecânicos do datacenter.</a:t>
                </a:r>
              </a:p>
              <a:p>
                <a:endParaRPr lang="pt-BR" dirty="0">
                  <a:solidFill>
                    <a:schemeClr val="bg2">
                      <a:lumMod val="25000"/>
                    </a:schemeClr>
                  </a:solidFill>
                  <a:effectLst/>
                </a:endParaRPr>
              </a:p>
              <a:p>
                <a:r>
                  <a:rPr lang="pt-BR" dirty="0">
                    <a:solidFill>
                      <a:schemeClr val="bg2">
                        <a:lumMod val="25000"/>
                      </a:schemeClr>
                    </a:solidFill>
                    <a:effectLst/>
                  </a:rPr>
                  <a:t>Nesse processo de avaliação, para que um datacenter obtenha a classificação de </a:t>
                </a:r>
                <a:r>
                  <a:rPr lang="pt-BR" dirty="0" err="1">
                    <a:solidFill>
                      <a:schemeClr val="bg2">
                        <a:lumMod val="25000"/>
                      </a:schemeClr>
                    </a:solidFill>
                    <a:effectLst/>
                  </a:rPr>
                  <a:t>TIER</a:t>
                </a:r>
                <a:r>
                  <a:rPr lang="pt-BR" dirty="0">
                    <a:solidFill>
                      <a:schemeClr val="bg2">
                        <a:lumMod val="25000"/>
                      </a:schemeClr>
                    </a:solidFill>
                    <a:effectLst/>
                  </a:rPr>
                  <a:t> 2, por exemplo, ele precisa obter, minimamente, essa classificação em todos os aspectos avaliados.</a:t>
                </a:r>
                <a:endParaRPr lang="pt-BR" dirty="0">
                  <a:solidFill>
                    <a:schemeClr val="bg2">
                      <a:lumMod val="25000"/>
                    </a:schemeClr>
                  </a:solidFill>
                </a:endParaRPr>
              </a:p>
            </p:txBody>
          </p:sp>
        </p:grpSp>
      </p:grpSp>
    </p:spTree>
    <p:extLst>
      <p:ext uri="{BB962C8B-B14F-4D97-AF65-F5344CB8AC3E}">
        <p14:creationId xmlns:p14="http://schemas.microsoft.com/office/powerpoint/2010/main" val="746472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D0CC824-7AA1-4CCF-70EB-86B3A78C678B}"/>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6534E5DC-4823-D3A8-764A-BF1D442ADEB0}"/>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Geral</a:t>
            </a:r>
          </a:p>
        </p:txBody>
      </p:sp>
      <p:sp>
        <p:nvSpPr>
          <p:cNvPr id="15" name="CaixaDeTexto 14">
            <a:extLst>
              <a:ext uri="{FF2B5EF4-FFF2-40B4-BE49-F238E27FC236}">
                <a16:creationId xmlns:a16="http://schemas.microsoft.com/office/drawing/2014/main" id="{26F4BDC7-AC55-DF5E-F5F0-E6CA1FB0055D}"/>
              </a:ext>
            </a:extLst>
          </p:cNvPr>
          <p:cNvSpPr txBox="1"/>
          <p:nvPr/>
        </p:nvSpPr>
        <p:spPr>
          <a:xfrm>
            <a:off x="6178476" y="5237664"/>
            <a:ext cx="5113412" cy="307777"/>
          </a:xfrm>
          <a:prstGeom prst="rect">
            <a:avLst/>
          </a:prstGeom>
          <a:noFill/>
        </p:spPr>
        <p:txBody>
          <a:bodyPr wrap="square">
            <a:spAutoFit/>
          </a:bodyPr>
          <a:lstStyle/>
          <a:p>
            <a:r>
              <a:rPr lang="pt-BR" sz="1400" dirty="0">
                <a:effectLst/>
              </a:rPr>
              <a:t>Avaliação do Datacenter 2. </a:t>
            </a:r>
            <a:endParaRPr lang="pt-BR" sz="1400" dirty="0"/>
          </a:p>
        </p:txBody>
      </p:sp>
      <p:pic>
        <p:nvPicPr>
          <p:cNvPr id="26" name="Imagem 25">
            <a:extLst>
              <a:ext uri="{FF2B5EF4-FFF2-40B4-BE49-F238E27FC236}">
                <a16:creationId xmlns:a16="http://schemas.microsoft.com/office/drawing/2014/main" id="{6DB2850E-D96F-2FE6-55AC-94535F131E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106136"/>
            <a:ext cx="5060847" cy="2764104"/>
          </a:xfrm>
          <a:prstGeom prst="rect">
            <a:avLst/>
          </a:prstGeom>
        </p:spPr>
      </p:pic>
      <p:pic>
        <p:nvPicPr>
          <p:cNvPr id="28" name="Imagem 27">
            <a:extLst>
              <a:ext uri="{FF2B5EF4-FFF2-40B4-BE49-F238E27FC236}">
                <a16:creationId xmlns:a16="http://schemas.microsoft.com/office/drawing/2014/main" id="{A45337D3-0458-8CB2-8B89-C14BA3814F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6591" y="2078280"/>
            <a:ext cx="5092803" cy="2791960"/>
          </a:xfrm>
          <a:prstGeom prst="rect">
            <a:avLst/>
          </a:prstGeom>
        </p:spPr>
      </p:pic>
      <p:sp>
        <p:nvSpPr>
          <p:cNvPr id="29" name="CaixaDeTexto 28">
            <a:extLst>
              <a:ext uri="{FF2B5EF4-FFF2-40B4-BE49-F238E27FC236}">
                <a16:creationId xmlns:a16="http://schemas.microsoft.com/office/drawing/2014/main" id="{A53F67A3-8804-4E65-1FC8-7BCD9F449121}"/>
              </a:ext>
            </a:extLst>
          </p:cNvPr>
          <p:cNvSpPr txBox="1"/>
          <p:nvPr/>
        </p:nvSpPr>
        <p:spPr>
          <a:xfrm>
            <a:off x="1065064" y="5237664"/>
            <a:ext cx="5113412" cy="307777"/>
          </a:xfrm>
          <a:prstGeom prst="rect">
            <a:avLst/>
          </a:prstGeom>
          <a:noFill/>
        </p:spPr>
        <p:txBody>
          <a:bodyPr wrap="square">
            <a:spAutoFit/>
          </a:bodyPr>
          <a:lstStyle/>
          <a:p>
            <a:r>
              <a:rPr lang="pt-BR" sz="1400" dirty="0">
                <a:effectLst/>
              </a:rPr>
              <a:t>Avaliação do Datacenter 1. </a:t>
            </a:r>
          </a:p>
        </p:txBody>
      </p:sp>
      <p:cxnSp>
        <p:nvCxnSpPr>
          <p:cNvPr id="4" name="Conector reto 3">
            <a:extLst>
              <a:ext uri="{FF2B5EF4-FFF2-40B4-BE49-F238E27FC236}">
                <a16:creationId xmlns:a16="http://schemas.microsoft.com/office/drawing/2014/main" id="{C1FCCEA1-C3C2-2D66-3734-72DD1546AE63}"/>
              </a:ext>
            </a:extLst>
          </p:cNvPr>
          <p:cNvCxnSpPr>
            <a:cxnSpLocks/>
          </p:cNvCxnSpPr>
          <p:nvPr/>
        </p:nvCxnSpPr>
        <p:spPr>
          <a:xfrm>
            <a:off x="1065064" y="5576096"/>
            <a:ext cx="488433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6213C9A5-916B-499F-8ED7-BCD0AF64BD5B}"/>
              </a:ext>
            </a:extLst>
          </p:cNvPr>
          <p:cNvCxnSpPr>
            <a:cxnSpLocks/>
          </p:cNvCxnSpPr>
          <p:nvPr/>
        </p:nvCxnSpPr>
        <p:spPr>
          <a:xfrm>
            <a:off x="6272517" y="5576096"/>
            <a:ext cx="488433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947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46F000B-0414-E4DF-BA05-091B138734BC}"/>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999B280B-F269-658B-D21C-3E5026056BA1}"/>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datacenter</a:t>
            </a:r>
          </a:p>
        </p:txBody>
      </p:sp>
      <p:graphicFrame>
        <p:nvGraphicFramePr>
          <p:cNvPr id="5" name="CaixaDeTexto 19">
            <a:extLst>
              <a:ext uri="{FF2B5EF4-FFF2-40B4-BE49-F238E27FC236}">
                <a16:creationId xmlns:a16="http://schemas.microsoft.com/office/drawing/2014/main" id="{683F6C80-51DB-2C3D-041B-BF9BA9147614}"/>
              </a:ext>
            </a:extLst>
          </p:cNvPr>
          <p:cNvGraphicFramePr/>
          <p:nvPr>
            <p:extLst>
              <p:ext uri="{D42A27DB-BD31-4B8C-83A1-F6EECF244321}">
                <p14:modId xmlns:p14="http://schemas.microsoft.com/office/powerpoint/2010/main" val="248474699"/>
              </p:ext>
            </p:extLst>
          </p:nvPr>
        </p:nvGraphicFramePr>
        <p:xfrm>
          <a:off x="1019175" y="2294587"/>
          <a:ext cx="2692854" cy="3395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Agrupar 5">
            <a:extLst>
              <a:ext uri="{FF2B5EF4-FFF2-40B4-BE49-F238E27FC236}">
                <a16:creationId xmlns:a16="http://schemas.microsoft.com/office/drawing/2014/main" id="{2CA6369D-357B-32D3-913F-1FAE32A0577D}"/>
              </a:ext>
            </a:extLst>
          </p:cNvPr>
          <p:cNvGrpSpPr/>
          <p:nvPr/>
        </p:nvGrpSpPr>
        <p:grpSpPr>
          <a:xfrm>
            <a:off x="8744297" y="2285447"/>
            <a:ext cx="2484980" cy="3380306"/>
            <a:chOff x="78778" y="-19962"/>
            <a:chExt cx="2484980" cy="3324669"/>
          </a:xfrm>
        </p:grpSpPr>
        <p:sp>
          <p:nvSpPr>
            <p:cNvPr id="7" name="Retângulo: Cantos Arredondados 6">
              <a:extLst>
                <a:ext uri="{FF2B5EF4-FFF2-40B4-BE49-F238E27FC236}">
                  <a16:creationId xmlns:a16="http://schemas.microsoft.com/office/drawing/2014/main" id="{CEEA7CFF-3D17-7CF4-13E8-714C51DFDE2D}"/>
                </a:ext>
              </a:extLst>
            </p:cNvPr>
            <p:cNvSpPr/>
            <p:nvPr/>
          </p:nvSpPr>
          <p:spPr>
            <a:xfrm>
              <a:off x="78778" y="-10972"/>
              <a:ext cx="2484980" cy="3315679"/>
            </a:xfrm>
            <a:prstGeom prst="roundRect">
              <a:avLst>
                <a:gd name="adj" fmla="val 10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a:lstStyle/>
            <a:p>
              <a:endParaRPr lang="pt-BR" dirty="0"/>
            </a:p>
          </p:txBody>
        </p:sp>
        <p:sp>
          <p:nvSpPr>
            <p:cNvPr id="8" name="Retângulo: Cantos Arredondados 4">
              <a:extLst>
                <a:ext uri="{FF2B5EF4-FFF2-40B4-BE49-F238E27FC236}">
                  <a16:creationId xmlns:a16="http://schemas.microsoft.com/office/drawing/2014/main" id="{33EE5538-CB5E-FC6D-99C9-DEB5B8666B70}"/>
                </a:ext>
              </a:extLst>
            </p:cNvPr>
            <p:cNvSpPr txBox="1"/>
            <p:nvPr/>
          </p:nvSpPr>
          <p:spPr>
            <a:xfrm>
              <a:off x="167892" y="-19962"/>
              <a:ext cx="2339414" cy="3170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pt-BR" sz="1800" b="1" kern="1200" dirty="0" err="1">
                  <a:solidFill>
                    <a:schemeClr val="tx1"/>
                  </a:solidFill>
                  <a:effectLst/>
                  <a:latin typeface="+mn-lt"/>
                  <a:ea typeface="+mn-ea"/>
                  <a:cs typeface="+mn-cs"/>
                </a:rPr>
                <a:t>TIER</a:t>
              </a:r>
              <a:r>
                <a:rPr lang="pt-BR" sz="1800" b="1" kern="1200" dirty="0">
                  <a:solidFill>
                    <a:schemeClr val="tx1"/>
                  </a:solidFill>
                  <a:effectLst/>
                  <a:latin typeface="+mn-lt"/>
                  <a:ea typeface="+mn-ea"/>
                  <a:cs typeface="+mn-cs"/>
                </a:rPr>
                <a:t> 4 (Datacenter)</a:t>
              </a:r>
            </a:p>
            <a:p>
              <a:pPr marL="0" lvl="0" indent="0" defTabSz="800100">
                <a:lnSpc>
                  <a:spcPct val="90000"/>
                </a:lnSpc>
                <a:spcBef>
                  <a:spcPct val="0"/>
                </a:spcBef>
                <a:spcAft>
                  <a:spcPct val="35000"/>
                </a:spcAft>
                <a:buNone/>
              </a:pPr>
              <a:r>
                <a:rPr lang="pt-BR" sz="1600" kern="1200" dirty="0">
                  <a:solidFill>
                    <a:schemeClr val="bg2">
                      <a:lumMod val="25000"/>
                    </a:schemeClr>
                  </a:solidFill>
                </a:rPr>
                <a:t>Redundância </a:t>
              </a:r>
              <a:r>
                <a:rPr lang="pt-BR" sz="1600" kern="1200" dirty="0" err="1">
                  <a:solidFill>
                    <a:schemeClr val="bg2">
                      <a:lumMod val="25000"/>
                    </a:schemeClr>
                  </a:solidFill>
                </a:rPr>
                <a:t>2N</a:t>
              </a:r>
              <a:r>
                <a:rPr lang="pt-BR" sz="1600" kern="1200" dirty="0">
                  <a:solidFill>
                    <a:schemeClr val="bg2">
                      <a:lumMod val="25000"/>
                    </a:schemeClr>
                  </a:solidFill>
                </a:rPr>
                <a:t> ou superior com operação simultânea.</a:t>
              </a:r>
            </a:p>
            <a:p>
              <a:pPr marL="0" lvl="0" indent="0" defTabSz="800100">
                <a:lnSpc>
                  <a:spcPct val="90000"/>
                </a:lnSpc>
                <a:spcBef>
                  <a:spcPct val="0"/>
                </a:spcBef>
                <a:spcAft>
                  <a:spcPct val="35000"/>
                </a:spcAft>
                <a:buNone/>
              </a:pPr>
              <a:r>
                <a:rPr lang="pt-BR" sz="1600" kern="1200" dirty="0">
                  <a:solidFill>
                    <a:schemeClr val="bg2">
                      <a:lumMod val="25000"/>
                    </a:schemeClr>
                  </a:solidFill>
                </a:rPr>
                <a:t>Elevada disponibilidade com manutenções programadas sem interrupção.</a:t>
              </a:r>
            </a:p>
            <a:p>
              <a:pPr marL="0" lvl="0" indent="0" defTabSz="800100">
                <a:lnSpc>
                  <a:spcPct val="90000"/>
                </a:lnSpc>
                <a:spcBef>
                  <a:spcPct val="0"/>
                </a:spcBef>
                <a:spcAft>
                  <a:spcPct val="35000"/>
                </a:spcAft>
                <a:buNone/>
              </a:pPr>
              <a:r>
                <a:rPr lang="pt-BR" sz="1600" kern="1200" dirty="0">
                  <a:solidFill>
                    <a:schemeClr val="bg2">
                      <a:lumMod val="25000"/>
                    </a:schemeClr>
                  </a:solidFill>
                </a:rPr>
                <a:t>Suporta interrupções não planejadas com redundâncias ativas.</a:t>
              </a:r>
              <a:endParaRPr lang="en-US" sz="1600" kern="1200" dirty="0">
                <a:solidFill>
                  <a:schemeClr val="bg2">
                    <a:lumMod val="25000"/>
                  </a:schemeClr>
                </a:solidFill>
              </a:endParaRPr>
            </a:p>
          </p:txBody>
        </p:sp>
      </p:grpSp>
      <p:grpSp>
        <p:nvGrpSpPr>
          <p:cNvPr id="11" name="Agrupar 10">
            <a:extLst>
              <a:ext uri="{FF2B5EF4-FFF2-40B4-BE49-F238E27FC236}">
                <a16:creationId xmlns:a16="http://schemas.microsoft.com/office/drawing/2014/main" id="{9C49FDCF-2FDA-25F9-28C1-E3B8B9200E2E}"/>
              </a:ext>
            </a:extLst>
          </p:cNvPr>
          <p:cNvGrpSpPr/>
          <p:nvPr/>
        </p:nvGrpSpPr>
        <p:grpSpPr>
          <a:xfrm>
            <a:off x="6186534" y="2042928"/>
            <a:ext cx="2484980" cy="3647141"/>
            <a:chOff x="85740" y="-329040"/>
            <a:chExt cx="2484980" cy="3565902"/>
          </a:xfrm>
        </p:grpSpPr>
        <p:sp>
          <p:nvSpPr>
            <p:cNvPr id="12" name="Retângulo: Cantos Arredondados 11">
              <a:extLst>
                <a:ext uri="{FF2B5EF4-FFF2-40B4-BE49-F238E27FC236}">
                  <a16:creationId xmlns:a16="http://schemas.microsoft.com/office/drawing/2014/main" id="{F317747B-F762-2C4F-8E6B-949B77EAF967}"/>
                </a:ext>
              </a:extLst>
            </p:cNvPr>
            <p:cNvSpPr/>
            <p:nvPr/>
          </p:nvSpPr>
          <p:spPr>
            <a:xfrm>
              <a:off x="85740" y="-78817"/>
              <a:ext cx="2484980" cy="3315679"/>
            </a:xfrm>
            <a:prstGeom prst="roundRect">
              <a:avLst>
                <a:gd name="adj" fmla="val 10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a:lstStyle/>
            <a:p>
              <a:endParaRPr lang="pt-BR"/>
            </a:p>
          </p:txBody>
        </p:sp>
        <p:sp>
          <p:nvSpPr>
            <p:cNvPr id="13" name="Retângulo: Cantos Arredondados 4">
              <a:extLst>
                <a:ext uri="{FF2B5EF4-FFF2-40B4-BE49-F238E27FC236}">
                  <a16:creationId xmlns:a16="http://schemas.microsoft.com/office/drawing/2014/main" id="{22A6F886-C7FA-5497-6A4A-49CE24F4C384}"/>
                </a:ext>
              </a:extLst>
            </p:cNvPr>
            <p:cNvSpPr txBox="1"/>
            <p:nvPr/>
          </p:nvSpPr>
          <p:spPr>
            <a:xfrm>
              <a:off x="158523" y="-329040"/>
              <a:ext cx="2339414" cy="3170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pt-BR" sz="1800" b="1" kern="1200" dirty="0" err="1">
                  <a:solidFill>
                    <a:schemeClr val="tx1"/>
                  </a:solidFill>
                  <a:effectLst/>
                  <a:latin typeface="+mn-lt"/>
                  <a:ea typeface="+mn-ea"/>
                  <a:cs typeface="+mn-cs"/>
                </a:rPr>
                <a:t>TIER</a:t>
              </a:r>
              <a:r>
                <a:rPr lang="pt-BR" sz="1800" b="1" kern="1200" dirty="0">
                  <a:solidFill>
                    <a:schemeClr val="tx1"/>
                  </a:solidFill>
                  <a:effectLst/>
                  <a:latin typeface="+mn-lt"/>
                  <a:ea typeface="+mn-ea"/>
                  <a:cs typeface="+mn-cs"/>
                </a:rPr>
                <a:t> 3 (Datacenter)</a:t>
              </a:r>
            </a:p>
            <a:p>
              <a:pPr marL="0" lvl="0" indent="0" defTabSz="800100">
                <a:lnSpc>
                  <a:spcPct val="90000"/>
                </a:lnSpc>
                <a:spcBef>
                  <a:spcPct val="0"/>
                </a:spcBef>
                <a:spcAft>
                  <a:spcPct val="35000"/>
                </a:spcAft>
                <a:buNone/>
              </a:pPr>
              <a:r>
                <a:rPr lang="pt-BR" sz="1600" kern="1200" dirty="0">
                  <a:solidFill>
                    <a:schemeClr val="bg2">
                      <a:lumMod val="25000"/>
                    </a:schemeClr>
                  </a:solidFill>
                </a:rPr>
                <a:t>Redundância </a:t>
              </a:r>
              <a:r>
                <a:rPr lang="pt-BR" sz="1600" kern="1200" dirty="0" err="1">
                  <a:solidFill>
                    <a:schemeClr val="bg2">
                      <a:lumMod val="25000"/>
                    </a:schemeClr>
                  </a:solidFill>
                </a:rPr>
                <a:t>2N</a:t>
              </a:r>
              <a:r>
                <a:rPr lang="pt-BR" sz="1600" kern="1200" dirty="0">
                  <a:solidFill>
                    <a:schemeClr val="bg2">
                      <a:lumMod val="25000"/>
                    </a:schemeClr>
                  </a:solidFill>
                </a:rPr>
                <a:t> ou superior com apenas um ativo.</a:t>
              </a:r>
            </a:p>
            <a:p>
              <a:pPr marL="0" lvl="0" indent="0" defTabSz="800100">
                <a:lnSpc>
                  <a:spcPct val="90000"/>
                </a:lnSpc>
                <a:spcBef>
                  <a:spcPct val="0"/>
                </a:spcBef>
                <a:spcAft>
                  <a:spcPct val="35000"/>
                </a:spcAft>
                <a:buNone/>
              </a:pPr>
              <a:r>
                <a:rPr lang="pt-BR" sz="1600" kern="1200" dirty="0">
                  <a:solidFill>
                    <a:schemeClr val="bg2">
                      <a:lumMod val="25000"/>
                    </a:schemeClr>
                  </a:solidFill>
                </a:rPr>
                <a:t>Permite manutenções preventivas sem interrupção.</a:t>
              </a:r>
            </a:p>
            <a:p>
              <a:pPr marL="0" lvl="0" indent="0" defTabSz="800100">
                <a:lnSpc>
                  <a:spcPct val="90000"/>
                </a:lnSpc>
                <a:spcBef>
                  <a:spcPct val="0"/>
                </a:spcBef>
                <a:spcAft>
                  <a:spcPct val="35000"/>
                </a:spcAft>
                <a:buNone/>
              </a:pPr>
              <a:r>
                <a:rPr lang="pt-BR" sz="1600" kern="1200" dirty="0">
                  <a:solidFill>
                    <a:schemeClr val="bg2">
                      <a:lumMod val="25000"/>
                    </a:schemeClr>
                  </a:solidFill>
                </a:rPr>
                <a:t>Interrupções possíveis em falhas não planejadas.</a:t>
              </a:r>
              <a:endParaRPr lang="en-US" sz="1600" kern="1200" dirty="0">
                <a:solidFill>
                  <a:schemeClr val="bg2">
                    <a:lumMod val="25000"/>
                  </a:schemeClr>
                </a:solidFill>
              </a:endParaRPr>
            </a:p>
          </p:txBody>
        </p:sp>
      </p:grpSp>
      <p:grpSp>
        <p:nvGrpSpPr>
          <p:cNvPr id="14" name="Agrupar 13">
            <a:extLst>
              <a:ext uri="{FF2B5EF4-FFF2-40B4-BE49-F238E27FC236}">
                <a16:creationId xmlns:a16="http://schemas.microsoft.com/office/drawing/2014/main" id="{5D3C43A6-82C5-9AF1-AA4A-285062C1EEA4}"/>
              </a:ext>
            </a:extLst>
          </p:cNvPr>
          <p:cNvGrpSpPr/>
          <p:nvPr/>
        </p:nvGrpSpPr>
        <p:grpSpPr>
          <a:xfrm>
            <a:off x="3654688" y="2140461"/>
            <a:ext cx="2484980" cy="3539567"/>
            <a:chOff x="103936" y="-176602"/>
            <a:chExt cx="2484980" cy="3493267"/>
          </a:xfrm>
        </p:grpSpPr>
        <p:sp>
          <p:nvSpPr>
            <p:cNvPr id="15" name="Retângulo: Cantos Arredondados 14">
              <a:extLst>
                <a:ext uri="{FF2B5EF4-FFF2-40B4-BE49-F238E27FC236}">
                  <a16:creationId xmlns:a16="http://schemas.microsoft.com/office/drawing/2014/main" id="{EE51B7EC-5880-8E94-E005-CAD55330F096}"/>
                </a:ext>
              </a:extLst>
            </p:cNvPr>
            <p:cNvSpPr/>
            <p:nvPr/>
          </p:nvSpPr>
          <p:spPr>
            <a:xfrm>
              <a:off x="103936" y="986"/>
              <a:ext cx="2484980" cy="3315679"/>
            </a:xfrm>
            <a:prstGeom prst="roundRect">
              <a:avLst>
                <a:gd name="adj" fmla="val 10000"/>
              </a:avLst>
            </a:prstGeom>
            <a:ln>
              <a:noFill/>
            </a:ln>
          </p:spPr>
          <p:style>
            <a:lnRef idx="2">
              <a:schemeClr val="accent3">
                <a:shade val="15000"/>
              </a:schemeClr>
            </a:lnRef>
            <a:fillRef idx="1">
              <a:schemeClr val="accent3"/>
            </a:fillRef>
            <a:effectRef idx="0">
              <a:schemeClr val="accent3"/>
            </a:effectRef>
            <a:fontRef idx="minor">
              <a:schemeClr val="lt1"/>
            </a:fontRef>
          </p:style>
          <p:txBody>
            <a:bodyPr/>
            <a:lstStyle/>
            <a:p>
              <a:endParaRPr lang="pt-BR"/>
            </a:p>
          </p:txBody>
        </p:sp>
        <p:sp>
          <p:nvSpPr>
            <p:cNvPr id="16" name="Retângulo: Cantos Arredondados 4">
              <a:extLst>
                <a:ext uri="{FF2B5EF4-FFF2-40B4-BE49-F238E27FC236}">
                  <a16:creationId xmlns:a16="http://schemas.microsoft.com/office/drawing/2014/main" id="{70BF283C-2EF4-A282-5927-55498FA7B7FE}"/>
                </a:ext>
              </a:extLst>
            </p:cNvPr>
            <p:cNvSpPr txBox="1"/>
            <p:nvPr/>
          </p:nvSpPr>
          <p:spPr>
            <a:xfrm>
              <a:off x="176719" y="-176602"/>
              <a:ext cx="2339414" cy="31701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pt-BR" sz="1800" b="1" kern="1200" dirty="0" err="1">
                  <a:solidFill>
                    <a:schemeClr val="tx1"/>
                  </a:solidFill>
                  <a:effectLst/>
                  <a:latin typeface="+mn-lt"/>
                  <a:ea typeface="+mn-ea"/>
                  <a:cs typeface="+mn-cs"/>
                </a:rPr>
                <a:t>TIER</a:t>
              </a:r>
              <a:r>
                <a:rPr lang="pt-BR" sz="1800" b="1" kern="1200" dirty="0">
                  <a:solidFill>
                    <a:schemeClr val="tx1"/>
                  </a:solidFill>
                  <a:effectLst/>
                  <a:latin typeface="+mn-lt"/>
                  <a:ea typeface="+mn-ea"/>
                  <a:cs typeface="+mn-cs"/>
                </a:rPr>
                <a:t> 2 (Datacenter)</a:t>
              </a:r>
            </a:p>
            <a:p>
              <a:pPr marL="0" lvl="0" indent="0" defTabSz="800100">
                <a:lnSpc>
                  <a:spcPct val="90000"/>
                </a:lnSpc>
                <a:spcBef>
                  <a:spcPct val="0"/>
                </a:spcBef>
                <a:spcAft>
                  <a:spcPct val="35000"/>
                </a:spcAft>
                <a:buNone/>
              </a:pPr>
              <a:r>
                <a:rPr lang="pt-BR" sz="1600" kern="1200" dirty="0">
                  <a:solidFill>
                    <a:schemeClr val="bg2">
                      <a:lumMod val="25000"/>
                    </a:schemeClr>
                  </a:solidFill>
                </a:rPr>
                <a:t>Redundância </a:t>
              </a:r>
              <a:r>
                <a:rPr lang="pt-BR" sz="1600" kern="1200" dirty="0" err="1">
                  <a:solidFill>
                    <a:schemeClr val="bg2">
                      <a:lumMod val="25000"/>
                    </a:schemeClr>
                  </a:solidFill>
                </a:rPr>
                <a:t>N+1</a:t>
              </a:r>
              <a:r>
                <a:rPr lang="pt-BR" sz="1600" kern="1200" dirty="0">
                  <a:solidFill>
                    <a:schemeClr val="bg2">
                      <a:lumMod val="25000"/>
                    </a:schemeClr>
                  </a:solidFill>
                </a:rPr>
                <a:t> com componentes redundantes.</a:t>
              </a:r>
            </a:p>
            <a:p>
              <a:pPr marL="0" lvl="0" indent="0" defTabSz="800100">
                <a:lnSpc>
                  <a:spcPct val="90000"/>
                </a:lnSpc>
                <a:spcBef>
                  <a:spcPct val="0"/>
                </a:spcBef>
                <a:spcAft>
                  <a:spcPct val="35000"/>
                </a:spcAft>
                <a:buNone/>
              </a:pPr>
              <a:r>
                <a:rPr lang="pt-BR" sz="1600" kern="1200" dirty="0">
                  <a:solidFill>
                    <a:schemeClr val="bg2">
                      <a:lumMod val="25000"/>
                    </a:schemeClr>
                  </a:solidFill>
                </a:rPr>
                <a:t>Menos suscetível a interrupções em manutenções e falhas.</a:t>
              </a:r>
            </a:p>
            <a:p>
              <a:pPr marL="0" lvl="0" indent="0" defTabSz="800100">
                <a:lnSpc>
                  <a:spcPct val="90000"/>
                </a:lnSpc>
                <a:spcBef>
                  <a:spcPct val="0"/>
                </a:spcBef>
                <a:spcAft>
                  <a:spcPct val="35000"/>
                </a:spcAft>
                <a:buNone/>
              </a:pPr>
              <a:r>
                <a:rPr lang="pt-BR" sz="1600" kern="1200" dirty="0">
                  <a:solidFill>
                    <a:schemeClr val="bg2">
                      <a:lumMod val="25000"/>
                    </a:schemeClr>
                  </a:solidFill>
                </a:rPr>
                <a:t>Falha geral de sistema crítico pode causar interrupção.</a:t>
              </a:r>
              <a:endParaRPr lang="en-US" sz="1600" kern="1200" dirty="0">
                <a:solidFill>
                  <a:schemeClr val="bg2">
                    <a:lumMod val="25000"/>
                  </a:schemeClr>
                </a:solidFill>
              </a:endParaRPr>
            </a:p>
          </p:txBody>
        </p:sp>
      </p:grpSp>
    </p:spTree>
    <p:extLst>
      <p:ext uri="{BB962C8B-B14F-4D97-AF65-F5344CB8AC3E}">
        <p14:creationId xmlns:p14="http://schemas.microsoft.com/office/powerpoint/2010/main" val="2001728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8BD3990-0F1F-CA35-1E7D-39ADDA4F0EA9}"/>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CAEA61C0-F86C-4C02-62C7-99D694729F01}"/>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datacenter</a:t>
            </a:r>
          </a:p>
        </p:txBody>
      </p:sp>
      <p:pic>
        <p:nvPicPr>
          <p:cNvPr id="6" name="Imagem 5">
            <a:extLst>
              <a:ext uri="{FF2B5EF4-FFF2-40B4-BE49-F238E27FC236}">
                <a16:creationId xmlns:a16="http://schemas.microsoft.com/office/drawing/2014/main" id="{4190A1B2-236B-4973-D7CA-A1CA4F597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8875" y="2209847"/>
            <a:ext cx="6802211" cy="3719131"/>
          </a:xfrm>
          <a:prstGeom prst="rect">
            <a:avLst/>
          </a:prstGeom>
        </p:spPr>
      </p:pic>
      <p:sp>
        <p:nvSpPr>
          <p:cNvPr id="7" name="CaixaDeTexto 6">
            <a:extLst>
              <a:ext uri="{FF2B5EF4-FFF2-40B4-BE49-F238E27FC236}">
                <a16:creationId xmlns:a16="http://schemas.microsoft.com/office/drawing/2014/main" id="{8044C6BB-4E8D-7B50-ABE9-D5CD8F37D259}"/>
              </a:ext>
            </a:extLst>
          </p:cNvPr>
          <p:cNvSpPr txBox="1"/>
          <p:nvPr/>
        </p:nvSpPr>
        <p:spPr>
          <a:xfrm>
            <a:off x="2428875" y="5966023"/>
            <a:ext cx="5113412" cy="307777"/>
          </a:xfrm>
          <a:prstGeom prst="rect">
            <a:avLst/>
          </a:prstGeom>
          <a:noFill/>
        </p:spPr>
        <p:txBody>
          <a:bodyPr wrap="square">
            <a:spAutoFit/>
          </a:bodyPr>
          <a:lstStyle/>
          <a:p>
            <a:r>
              <a:rPr lang="pt-BR" sz="1400" dirty="0">
                <a:effectLst/>
              </a:rPr>
              <a:t>Disponibilidade TIER do datacenter. </a:t>
            </a:r>
          </a:p>
        </p:txBody>
      </p:sp>
      <p:cxnSp>
        <p:nvCxnSpPr>
          <p:cNvPr id="5" name="Conector reto 4">
            <a:extLst>
              <a:ext uri="{FF2B5EF4-FFF2-40B4-BE49-F238E27FC236}">
                <a16:creationId xmlns:a16="http://schemas.microsoft.com/office/drawing/2014/main" id="{9C3D6CCA-0493-FF3F-5A1A-CE8A3E9924CD}"/>
              </a:ext>
            </a:extLst>
          </p:cNvPr>
          <p:cNvCxnSpPr>
            <a:cxnSpLocks/>
          </p:cNvCxnSpPr>
          <p:nvPr/>
        </p:nvCxnSpPr>
        <p:spPr>
          <a:xfrm>
            <a:off x="2428875" y="6273800"/>
            <a:ext cx="680221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8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F92757B-BA92-91EC-9503-7D40DA7C9ABC}"/>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FF3148B7-8373-34D1-7EC2-15FF5EB8A50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de telecomunicações</a:t>
            </a:r>
          </a:p>
          <a:p>
            <a:endParaRPr lang="pt-BR" sz="2800" dirty="0">
              <a:solidFill>
                <a:schemeClr val="tx1"/>
              </a:solidFill>
            </a:endParaRPr>
          </a:p>
        </p:txBody>
      </p:sp>
      <p:grpSp>
        <p:nvGrpSpPr>
          <p:cNvPr id="5" name="Agrupar 4">
            <a:extLst>
              <a:ext uri="{FF2B5EF4-FFF2-40B4-BE49-F238E27FC236}">
                <a16:creationId xmlns:a16="http://schemas.microsoft.com/office/drawing/2014/main" id="{8655C0EC-7781-814C-0656-20E23493FE4F}"/>
              </a:ext>
            </a:extLst>
          </p:cNvPr>
          <p:cNvGrpSpPr/>
          <p:nvPr/>
        </p:nvGrpSpPr>
        <p:grpSpPr>
          <a:xfrm>
            <a:off x="1811750" y="2847804"/>
            <a:ext cx="8568500" cy="3467442"/>
            <a:chOff x="1811749" y="1749894"/>
            <a:chExt cx="8568500" cy="3467442"/>
          </a:xfrm>
        </p:grpSpPr>
        <p:sp>
          <p:nvSpPr>
            <p:cNvPr id="6" name="Retângulo: Cantos Arredondados 5">
              <a:extLst>
                <a:ext uri="{FF2B5EF4-FFF2-40B4-BE49-F238E27FC236}">
                  <a16:creationId xmlns:a16="http://schemas.microsoft.com/office/drawing/2014/main" id="{9D56EB47-F4AD-4A38-F19C-962D6FCE8241}"/>
                </a:ext>
              </a:extLst>
            </p:cNvPr>
            <p:cNvSpPr/>
            <p:nvPr/>
          </p:nvSpPr>
          <p:spPr>
            <a:xfrm>
              <a:off x="1811749" y="1749894"/>
              <a:ext cx="8568500"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08B1973-3988-F11E-30FD-7158767F3FEA}"/>
                </a:ext>
              </a:extLst>
            </p:cNvPr>
            <p:cNvSpPr txBox="1"/>
            <p:nvPr/>
          </p:nvSpPr>
          <p:spPr>
            <a:xfrm>
              <a:off x="1811749" y="1820364"/>
              <a:ext cx="4180668" cy="923330"/>
            </a:xfrm>
            <a:prstGeom prst="rect">
              <a:avLst/>
            </a:prstGeom>
            <a:noFill/>
          </p:spPr>
          <p:txBody>
            <a:bodyPr wrap="square">
              <a:spAutoFit/>
            </a:bodyPr>
            <a:lstStyle/>
            <a:p>
              <a:pPr algn="ctr"/>
              <a:r>
                <a:rPr lang="pt-BR" b="1" dirty="0">
                  <a:effectLst/>
                </a:rPr>
                <a:t>A infraestrutura </a:t>
              </a:r>
              <a:r>
                <a:rPr lang="pt-BR" b="1" dirty="0" err="1">
                  <a:effectLst/>
                </a:rPr>
                <a:t>TIER</a:t>
              </a:r>
              <a:r>
                <a:rPr lang="pt-BR" b="1" dirty="0">
                  <a:effectLst/>
                </a:rPr>
                <a:t> 1 de telecomunicações possui as seguintes características:</a:t>
              </a:r>
              <a:endParaRPr lang="pt-BR" b="1" dirty="0"/>
            </a:p>
          </p:txBody>
        </p:sp>
        <p:sp>
          <p:nvSpPr>
            <p:cNvPr id="8" name="CaixaDeTexto 7">
              <a:extLst>
                <a:ext uri="{FF2B5EF4-FFF2-40B4-BE49-F238E27FC236}">
                  <a16:creationId xmlns:a16="http://schemas.microsoft.com/office/drawing/2014/main" id="{595E7156-5F37-B012-DFE8-6B8456464CCB}"/>
                </a:ext>
              </a:extLst>
            </p:cNvPr>
            <p:cNvSpPr txBox="1"/>
            <p:nvPr/>
          </p:nvSpPr>
          <p:spPr>
            <a:xfrm>
              <a:off x="1998531" y="2826353"/>
              <a:ext cx="3993886" cy="1815882"/>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Única chegada de sinal do provedor de acesso.</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Sistema de cabeamento estruturado conecta a Sala de Entrada, Área Principal de Distribuição e Área de Distribuição Horizontal.</a:t>
              </a:r>
            </a:p>
          </p:txBody>
        </p:sp>
        <p:sp>
          <p:nvSpPr>
            <p:cNvPr id="9" name="CaixaDeTexto 8">
              <a:extLst>
                <a:ext uri="{FF2B5EF4-FFF2-40B4-BE49-F238E27FC236}">
                  <a16:creationId xmlns:a16="http://schemas.microsoft.com/office/drawing/2014/main" id="{689B8A20-628C-3CA5-D475-5EFFA30968C9}"/>
                </a:ext>
              </a:extLst>
            </p:cNvPr>
            <p:cNvSpPr txBox="1"/>
            <p:nvPr/>
          </p:nvSpPr>
          <p:spPr>
            <a:xfrm>
              <a:off x="6044208" y="1849411"/>
              <a:ext cx="4284249" cy="646331"/>
            </a:xfrm>
            <a:prstGeom prst="rect">
              <a:avLst/>
            </a:prstGeom>
            <a:noFill/>
          </p:spPr>
          <p:txBody>
            <a:bodyPr wrap="square">
              <a:spAutoFit/>
            </a:bodyPr>
            <a:lstStyle/>
            <a:p>
              <a:pPr algn="ctr"/>
              <a:r>
                <a:rPr lang="pt-BR" b="1" dirty="0"/>
                <a:t>Possui os seguintes pontos com possibilidade de falha:</a:t>
              </a:r>
            </a:p>
          </p:txBody>
        </p:sp>
        <p:sp>
          <p:nvSpPr>
            <p:cNvPr id="10" name="CaixaDeTexto 9">
              <a:extLst>
                <a:ext uri="{FF2B5EF4-FFF2-40B4-BE49-F238E27FC236}">
                  <a16:creationId xmlns:a16="http://schemas.microsoft.com/office/drawing/2014/main" id="{8329930D-6315-619D-BD65-65005CCBE764}"/>
                </a:ext>
              </a:extLst>
            </p:cNvPr>
            <p:cNvSpPr txBox="1"/>
            <p:nvPr/>
          </p:nvSpPr>
          <p:spPr>
            <a:xfrm>
              <a:off x="6178868" y="2777579"/>
              <a:ext cx="4201381" cy="1815882"/>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Falha no provedor de acesso</a:t>
              </a:r>
              <a:r>
                <a:rPr lang="pt-BR" sz="1600" dirty="0">
                  <a:solidFill>
                    <a:schemeClr val="bg2">
                      <a:lumMod val="25000"/>
                    </a:schemeClr>
                  </a:solidFill>
                </a:rPr>
                <a:t>.</a:t>
              </a:r>
              <a:endParaRPr lang="pt-BR" sz="1600" dirty="0">
                <a:solidFill>
                  <a:schemeClr val="bg2">
                    <a:lumMod val="25000"/>
                  </a:schemeClr>
                </a:solidFill>
                <a:effectLst/>
              </a:endParaRP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Falha no equipamento do provedor de acesso.</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Falhas nos equipamentos roteadores e switches, entre outros.</a:t>
              </a:r>
            </a:p>
          </p:txBody>
        </p:sp>
        <p:cxnSp>
          <p:nvCxnSpPr>
            <p:cNvPr id="12" name="Conector reto 11">
              <a:extLst>
                <a:ext uri="{FF2B5EF4-FFF2-40B4-BE49-F238E27FC236}">
                  <a16:creationId xmlns:a16="http://schemas.microsoft.com/office/drawing/2014/main" id="{38208FE0-5F90-974D-C50F-0E96C67C6D26}"/>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5" name="CaixaDeTexto 14">
            <a:extLst>
              <a:ext uri="{FF2B5EF4-FFF2-40B4-BE49-F238E27FC236}">
                <a16:creationId xmlns:a16="http://schemas.microsoft.com/office/drawing/2014/main" id="{741658BF-6798-1959-D23F-3B0A010DB2B7}"/>
              </a:ext>
            </a:extLst>
          </p:cNvPr>
          <p:cNvSpPr txBox="1"/>
          <p:nvPr/>
        </p:nvSpPr>
        <p:spPr>
          <a:xfrm>
            <a:off x="1031252" y="2040490"/>
            <a:ext cx="10153650" cy="646331"/>
          </a:xfrm>
          <a:prstGeom prst="rect">
            <a:avLst/>
          </a:prstGeom>
          <a:noFill/>
        </p:spPr>
        <p:txBody>
          <a:bodyPr wrap="square">
            <a:spAutoFit/>
          </a:bodyPr>
          <a:lstStyle/>
          <a:p>
            <a:r>
              <a:rPr lang="pt-BR" dirty="0" err="1">
                <a:solidFill>
                  <a:schemeClr val="bg2">
                    <a:lumMod val="25000"/>
                  </a:schemeClr>
                </a:solidFill>
              </a:rPr>
              <a:t>TIER</a:t>
            </a:r>
            <a:r>
              <a:rPr lang="pt-BR" dirty="0">
                <a:solidFill>
                  <a:schemeClr val="bg2">
                    <a:lumMod val="25000"/>
                  </a:schemeClr>
                </a:solidFill>
              </a:rPr>
              <a:t> 1 (telecomunicações)</a:t>
            </a:r>
          </a:p>
          <a:p>
            <a:endParaRPr lang="pt-BR" dirty="0">
              <a:solidFill>
                <a:schemeClr val="bg2">
                  <a:lumMod val="25000"/>
                </a:schemeClr>
              </a:solidFill>
            </a:endParaRPr>
          </a:p>
        </p:txBody>
      </p:sp>
    </p:spTree>
    <p:extLst>
      <p:ext uri="{BB962C8B-B14F-4D97-AF65-F5344CB8AC3E}">
        <p14:creationId xmlns:p14="http://schemas.microsoft.com/office/powerpoint/2010/main" val="76203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F92757B-BA92-91EC-9503-7D40DA7C9ABC}"/>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FF3148B7-8373-34D1-7EC2-15FF5EB8A50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de telecomunicações</a:t>
            </a:r>
          </a:p>
          <a:p>
            <a:endParaRPr lang="pt-BR" sz="2800" dirty="0">
              <a:solidFill>
                <a:schemeClr val="tx1"/>
              </a:solidFill>
            </a:endParaRPr>
          </a:p>
        </p:txBody>
      </p:sp>
      <p:grpSp>
        <p:nvGrpSpPr>
          <p:cNvPr id="5" name="Agrupar 4">
            <a:extLst>
              <a:ext uri="{FF2B5EF4-FFF2-40B4-BE49-F238E27FC236}">
                <a16:creationId xmlns:a16="http://schemas.microsoft.com/office/drawing/2014/main" id="{8655C0EC-7781-814C-0656-20E23493FE4F}"/>
              </a:ext>
            </a:extLst>
          </p:cNvPr>
          <p:cNvGrpSpPr/>
          <p:nvPr/>
        </p:nvGrpSpPr>
        <p:grpSpPr>
          <a:xfrm>
            <a:off x="1958143" y="2642796"/>
            <a:ext cx="8568500" cy="3467442"/>
            <a:chOff x="1811749" y="1749894"/>
            <a:chExt cx="8568500" cy="3467442"/>
          </a:xfrm>
        </p:grpSpPr>
        <p:sp>
          <p:nvSpPr>
            <p:cNvPr id="6" name="Retângulo: Cantos Arredondados 5">
              <a:extLst>
                <a:ext uri="{FF2B5EF4-FFF2-40B4-BE49-F238E27FC236}">
                  <a16:creationId xmlns:a16="http://schemas.microsoft.com/office/drawing/2014/main" id="{9D56EB47-F4AD-4A38-F19C-962D6FCE8241}"/>
                </a:ext>
              </a:extLst>
            </p:cNvPr>
            <p:cNvSpPr/>
            <p:nvPr/>
          </p:nvSpPr>
          <p:spPr>
            <a:xfrm>
              <a:off x="1811749" y="1749894"/>
              <a:ext cx="8568500"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08B1973-3988-F11E-30FD-7158767F3FEA}"/>
                </a:ext>
              </a:extLst>
            </p:cNvPr>
            <p:cNvSpPr txBox="1"/>
            <p:nvPr/>
          </p:nvSpPr>
          <p:spPr>
            <a:xfrm>
              <a:off x="1811749" y="1820364"/>
              <a:ext cx="4180668" cy="923330"/>
            </a:xfrm>
            <a:prstGeom prst="rect">
              <a:avLst/>
            </a:prstGeom>
            <a:noFill/>
          </p:spPr>
          <p:txBody>
            <a:bodyPr wrap="square">
              <a:spAutoFit/>
            </a:bodyPr>
            <a:lstStyle/>
            <a:p>
              <a:pPr algn="ctr"/>
              <a:r>
                <a:rPr lang="pt-BR" b="1" dirty="0">
                  <a:effectLst/>
                </a:rPr>
                <a:t>A infraestrutura </a:t>
              </a:r>
              <a:r>
                <a:rPr lang="pt-BR" b="1" dirty="0" err="1">
                  <a:effectLst/>
                </a:rPr>
                <a:t>TIER</a:t>
              </a:r>
              <a:r>
                <a:rPr lang="pt-BR" b="1" dirty="0">
                  <a:effectLst/>
                </a:rPr>
                <a:t> 2 de telecomunicações possui as seguintes características:</a:t>
              </a:r>
              <a:endParaRPr lang="pt-BR" b="1" dirty="0"/>
            </a:p>
          </p:txBody>
        </p:sp>
        <p:sp>
          <p:nvSpPr>
            <p:cNvPr id="8" name="CaixaDeTexto 7">
              <a:extLst>
                <a:ext uri="{FF2B5EF4-FFF2-40B4-BE49-F238E27FC236}">
                  <a16:creationId xmlns:a16="http://schemas.microsoft.com/office/drawing/2014/main" id="{595E7156-5F37-B012-DFE8-6B8456464CCB}"/>
                </a:ext>
              </a:extLst>
            </p:cNvPr>
            <p:cNvSpPr txBox="1"/>
            <p:nvPr/>
          </p:nvSpPr>
          <p:spPr>
            <a:xfrm>
              <a:off x="1998531" y="2826353"/>
              <a:ext cx="3993886" cy="2062103"/>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Atende a todos os requisitos </a:t>
              </a:r>
              <a:r>
                <a:rPr lang="pt-BR" sz="1600" dirty="0" err="1">
                  <a:solidFill>
                    <a:schemeClr val="bg2">
                      <a:lumMod val="25000"/>
                    </a:schemeClr>
                  </a:solidFill>
                  <a:effectLst/>
                </a:rPr>
                <a:t>TIER</a:t>
              </a:r>
              <a:r>
                <a:rPr lang="pt-BR" sz="1600" dirty="0">
                  <a:solidFill>
                    <a:schemeClr val="bg2">
                      <a:lumMod val="25000"/>
                    </a:schemeClr>
                  </a:solidFill>
                  <a:effectLst/>
                </a:rPr>
                <a:t> 1.</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Redundância ativos críticos de TI e cabeamento entre ER, MDA e </a:t>
              </a:r>
              <a:r>
                <a:rPr lang="pt-BR" sz="1600" dirty="0" err="1">
                  <a:solidFill>
                    <a:schemeClr val="bg2">
                      <a:lumMod val="25000"/>
                    </a:schemeClr>
                  </a:solidFill>
                  <a:effectLst/>
                </a:rPr>
                <a:t>HDA</a:t>
              </a:r>
              <a:r>
                <a:rPr lang="pt-BR" sz="1600" dirty="0">
                  <a:solidFill>
                    <a:schemeClr val="bg2">
                      <a:lumMod val="25000"/>
                    </a:schemeClr>
                  </a:solidFill>
                  <a:effectLst/>
                </a:rPr>
                <a:t>.</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Dois pontos de acesso para o sinal do provedor de acesso.</a:t>
              </a:r>
            </a:p>
            <a:p>
              <a:pPr marL="285750" indent="-285750">
                <a:buFont typeface="Arial" panose="020B0604020202020204" pitchFamily="34" charset="0"/>
                <a:buChar char="•"/>
              </a:pPr>
              <a:endParaRPr lang="pt-BR" sz="1600" dirty="0">
                <a:solidFill>
                  <a:schemeClr val="bg2">
                    <a:lumMod val="25000"/>
                  </a:schemeClr>
                </a:solidFill>
                <a:effectLst/>
              </a:endParaRPr>
            </a:p>
          </p:txBody>
        </p:sp>
        <p:sp>
          <p:nvSpPr>
            <p:cNvPr id="9" name="CaixaDeTexto 8">
              <a:extLst>
                <a:ext uri="{FF2B5EF4-FFF2-40B4-BE49-F238E27FC236}">
                  <a16:creationId xmlns:a16="http://schemas.microsoft.com/office/drawing/2014/main" id="{689B8A20-628C-3CA5-D475-5EFFA30968C9}"/>
                </a:ext>
              </a:extLst>
            </p:cNvPr>
            <p:cNvSpPr txBox="1"/>
            <p:nvPr/>
          </p:nvSpPr>
          <p:spPr>
            <a:xfrm>
              <a:off x="6044208" y="1849411"/>
              <a:ext cx="4284249" cy="646331"/>
            </a:xfrm>
            <a:prstGeom prst="rect">
              <a:avLst/>
            </a:prstGeom>
            <a:noFill/>
          </p:spPr>
          <p:txBody>
            <a:bodyPr wrap="square">
              <a:spAutoFit/>
            </a:bodyPr>
            <a:lstStyle/>
            <a:p>
              <a:pPr algn="ctr"/>
              <a:r>
                <a:rPr lang="pt-BR" b="1" dirty="0"/>
                <a:t>Possui os seguintes pontos com possibilidade de falha:</a:t>
              </a:r>
            </a:p>
          </p:txBody>
        </p:sp>
        <p:sp>
          <p:nvSpPr>
            <p:cNvPr id="10" name="CaixaDeTexto 9">
              <a:extLst>
                <a:ext uri="{FF2B5EF4-FFF2-40B4-BE49-F238E27FC236}">
                  <a16:creationId xmlns:a16="http://schemas.microsoft.com/office/drawing/2014/main" id="{8329930D-6315-619D-BD65-65005CCBE764}"/>
                </a:ext>
              </a:extLst>
            </p:cNvPr>
            <p:cNvSpPr txBox="1"/>
            <p:nvPr/>
          </p:nvSpPr>
          <p:spPr>
            <a:xfrm>
              <a:off x="6178868" y="2777579"/>
              <a:ext cx="4201381" cy="2062103"/>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Falha no sistema elétrico ou de refrigeração na ER.</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Falha no sistema elétrico ou de refrigeração nas MDA ou </a:t>
              </a:r>
              <a:r>
                <a:rPr lang="pt-BR" sz="1600" dirty="0" err="1">
                  <a:solidFill>
                    <a:schemeClr val="bg2">
                      <a:lumMod val="25000"/>
                    </a:schemeClr>
                  </a:solidFill>
                  <a:effectLst/>
                </a:rPr>
                <a:t>HDA</a:t>
              </a:r>
              <a:r>
                <a:rPr lang="pt-BR" sz="1600" dirty="0">
                  <a:solidFill>
                    <a:schemeClr val="bg2">
                      <a:lumMod val="25000"/>
                    </a:schemeClr>
                  </a:solidFill>
                  <a:effectLst/>
                </a:rPr>
                <a:t>.</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Falha nos equipamentos roteadores e switches não redundantes.</a:t>
              </a:r>
            </a:p>
          </p:txBody>
        </p:sp>
        <p:cxnSp>
          <p:nvCxnSpPr>
            <p:cNvPr id="12" name="Conector reto 11">
              <a:extLst>
                <a:ext uri="{FF2B5EF4-FFF2-40B4-BE49-F238E27FC236}">
                  <a16:creationId xmlns:a16="http://schemas.microsoft.com/office/drawing/2014/main" id="{38208FE0-5F90-974D-C50F-0E96C67C6D26}"/>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5" name="CaixaDeTexto 14">
            <a:extLst>
              <a:ext uri="{FF2B5EF4-FFF2-40B4-BE49-F238E27FC236}">
                <a16:creationId xmlns:a16="http://schemas.microsoft.com/office/drawing/2014/main" id="{741658BF-6798-1959-D23F-3B0A010DB2B7}"/>
              </a:ext>
            </a:extLst>
          </p:cNvPr>
          <p:cNvSpPr txBox="1"/>
          <p:nvPr/>
        </p:nvSpPr>
        <p:spPr>
          <a:xfrm>
            <a:off x="1019175" y="2028537"/>
            <a:ext cx="10153650" cy="646331"/>
          </a:xfrm>
          <a:prstGeom prst="rect">
            <a:avLst/>
          </a:prstGeom>
          <a:noFill/>
        </p:spPr>
        <p:txBody>
          <a:bodyPr wrap="square">
            <a:spAutoFit/>
          </a:bodyPr>
          <a:lstStyle/>
          <a:p>
            <a:r>
              <a:rPr lang="pt-BR" dirty="0" err="1">
                <a:solidFill>
                  <a:schemeClr val="bg2">
                    <a:lumMod val="25000"/>
                  </a:schemeClr>
                </a:solidFill>
              </a:rPr>
              <a:t>TIER</a:t>
            </a:r>
            <a:r>
              <a:rPr lang="pt-BR" dirty="0">
                <a:solidFill>
                  <a:schemeClr val="bg2">
                    <a:lumMod val="25000"/>
                  </a:schemeClr>
                </a:solidFill>
              </a:rPr>
              <a:t> 2 (telecomunicações)</a:t>
            </a:r>
          </a:p>
          <a:p>
            <a:endParaRPr lang="pt-BR" dirty="0">
              <a:solidFill>
                <a:schemeClr val="bg2">
                  <a:lumMod val="25000"/>
                </a:schemeClr>
              </a:solidFill>
            </a:endParaRPr>
          </a:p>
        </p:txBody>
      </p:sp>
    </p:spTree>
    <p:extLst>
      <p:ext uri="{BB962C8B-B14F-4D97-AF65-F5344CB8AC3E}">
        <p14:creationId xmlns:p14="http://schemas.microsoft.com/office/powerpoint/2010/main" val="14131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Categorias de datacenter</a:t>
            </a:r>
          </a:p>
        </p:txBody>
      </p:sp>
      <p:sp>
        <p:nvSpPr>
          <p:cNvPr id="4" name="Espaço Reservado para Texto 26">
            <a:extLst>
              <a:ext uri="{FF2B5EF4-FFF2-40B4-BE49-F238E27FC236}">
                <a16:creationId xmlns:a16="http://schemas.microsoft.com/office/drawing/2014/main" id="{19DA682F-A6FD-F22B-E345-E9270868429D}"/>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Datacenter empresarial (Enterprise Datacenter - EDC)</a:t>
            </a:r>
          </a:p>
          <a:p>
            <a:endParaRPr lang="pt-BR" sz="2800" dirty="0">
              <a:solidFill>
                <a:schemeClr val="tx1"/>
              </a:solidFill>
            </a:endParaRPr>
          </a:p>
        </p:txBody>
      </p:sp>
      <p:sp>
        <p:nvSpPr>
          <p:cNvPr id="9" name="CaixaDeTexto 8">
            <a:extLst>
              <a:ext uri="{FF2B5EF4-FFF2-40B4-BE49-F238E27FC236}">
                <a16:creationId xmlns:a16="http://schemas.microsoft.com/office/drawing/2014/main" id="{2462C002-11E5-75C7-FE5E-F93A3F07A28C}"/>
              </a:ext>
            </a:extLst>
          </p:cNvPr>
          <p:cNvSpPr txBox="1"/>
          <p:nvPr/>
        </p:nvSpPr>
        <p:spPr>
          <a:xfrm>
            <a:off x="1019175" y="2981053"/>
            <a:ext cx="4152593"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Fisicamente instalado nas dependências da empresa proprietária. </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Principal tipo de datacenter existente no mercado.</a:t>
            </a:r>
          </a:p>
        </p:txBody>
      </p:sp>
      <p:sp>
        <p:nvSpPr>
          <p:cNvPr id="11" name="CaixaDeTexto 10">
            <a:extLst>
              <a:ext uri="{FF2B5EF4-FFF2-40B4-BE49-F238E27FC236}">
                <a16:creationId xmlns:a16="http://schemas.microsoft.com/office/drawing/2014/main" id="{15D3EB5D-F420-BDD3-5CA5-F40A31EC2396}"/>
              </a:ext>
            </a:extLst>
          </p:cNvPr>
          <p:cNvSpPr txBox="1"/>
          <p:nvPr/>
        </p:nvSpPr>
        <p:spPr>
          <a:xfrm>
            <a:off x="6007575" y="5252417"/>
            <a:ext cx="4610158" cy="307777"/>
          </a:xfrm>
          <a:prstGeom prst="rect">
            <a:avLst/>
          </a:prstGeom>
          <a:noFill/>
        </p:spPr>
        <p:txBody>
          <a:bodyPr wrap="square">
            <a:spAutoFit/>
          </a:bodyPr>
          <a:lstStyle/>
          <a:p>
            <a:r>
              <a:rPr lang="pt-BR" sz="1400" dirty="0">
                <a:effectLst/>
              </a:rPr>
              <a:t>Enterprise Datacenter.</a:t>
            </a:r>
            <a:endParaRPr lang="pt-BR" sz="1400" dirty="0"/>
          </a:p>
        </p:txBody>
      </p:sp>
      <p:pic>
        <p:nvPicPr>
          <p:cNvPr id="14" name="Imagem 13" descr="Uma imagem contendo no interior, edifício, teto, aeroporto&#10;&#10;Descrição gerada automaticamente">
            <a:extLst>
              <a:ext uri="{FF2B5EF4-FFF2-40B4-BE49-F238E27FC236}">
                <a16:creationId xmlns:a16="http://schemas.microsoft.com/office/drawing/2014/main" id="{1311E2AD-39BF-3068-965A-295524CF5F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07575" y="2298699"/>
            <a:ext cx="5062377" cy="28420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cxnSp>
        <p:nvCxnSpPr>
          <p:cNvPr id="2" name="Conector reto 1">
            <a:extLst>
              <a:ext uri="{FF2B5EF4-FFF2-40B4-BE49-F238E27FC236}">
                <a16:creationId xmlns:a16="http://schemas.microsoft.com/office/drawing/2014/main" id="{8DBED80C-6303-4495-B3DE-61858AFF63A7}"/>
              </a:ext>
            </a:extLst>
          </p:cNvPr>
          <p:cNvCxnSpPr>
            <a:cxnSpLocks/>
          </p:cNvCxnSpPr>
          <p:nvPr/>
        </p:nvCxnSpPr>
        <p:spPr>
          <a:xfrm>
            <a:off x="6007575" y="5560194"/>
            <a:ext cx="5165250"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271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F92757B-BA92-91EC-9503-7D40DA7C9ABC}"/>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FF3148B7-8373-34D1-7EC2-15FF5EB8A50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de telecomunicações</a:t>
            </a:r>
          </a:p>
          <a:p>
            <a:endParaRPr lang="pt-BR" sz="2800" dirty="0">
              <a:solidFill>
                <a:schemeClr val="tx1"/>
              </a:solidFill>
            </a:endParaRPr>
          </a:p>
        </p:txBody>
      </p:sp>
      <p:grpSp>
        <p:nvGrpSpPr>
          <p:cNvPr id="5" name="Agrupar 4">
            <a:extLst>
              <a:ext uri="{FF2B5EF4-FFF2-40B4-BE49-F238E27FC236}">
                <a16:creationId xmlns:a16="http://schemas.microsoft.com/office/drawing/2014/main" id="{8655C0EC-7781-814C-0656-20E23493FE4F}"/>
              </a:ext>
            </a:extLst>
          </p:cNvPr>
          <p:cNvGrpSpPr/>
          <p:nvPr/>
        </p:nvGrpSpPr>
        <p:grpSpPr>
          <a:xfrm>
            <a:off x="1975854" y="2509535"/>
            <a:ext cx="8811889" cy="3851346"/>
            <a:chOff x="1866997" y="1746138"/>
            <a:chExt cx="8811889" cy="3851346"/>
          </a:xfrm>
        </p:grpSpPr>
        <p:sp>
          <p:nvSpPr>
            <p:cNvPr id="6" name="Retângulo: Cantos Arredondados 5">
              <a:extLst>
                <a:ext uri="{FF2B5EF4-FFF2-40B4-BE49-F238E27FC236}">
                  <a16:creationId xmlns:a16="http://schemas.microsoft.com/office/drawing/2014/main" id="{9D56EB47-F4AD-4A38-F19C-962D6FCE8241}"/>
                </a:ext>
              </a:extLst>
            </p:cNvPr>
            <p:cNvSpPr/>
            <p:nvPr/>
          </p:nvSpPr>
          <p:spPr>
            <a:xfrm>
              <a:off x="1866997" y="1746138"/>
              <a:ext cx="8811889" cy="385134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08B1973-3988-F11E-30FD-7158767F3FEA}"/>
                </a:ext>
              </a:extLst>
            </p:cNvPr>
            <p:cNvSpPr txBox="1"/>
            <p:nvPr/>
          </p:nvSpPr>
          <p:spPr>
            <a:xfrm>
              <a:off x="1866997" y="1849411"/>
              <a:ext cx="4256626" cy="923330"/>
            </a:xfrm>
            <a:prstGeom prst="rect">
              <a:avLst/>
            </a:prstGeom>
            <a:noFill/>
          </p:spPr>
          <p:txBody>
            <a:bodyPr wrap="square">
              <a:spAutoFit/>
            </a:bodyPr>
            <a:lstStyle/>
            <a:p>
              <a:pPr algn="ctr"/>
              <a:r>
                <a:rPr lang="pt-BR" b="1" dirty="0">
                  <a:effectLst/>
                </a:rPr>
                <a:t>A infraestrutura </a:t>
              </a:r>
              <a:r>
                <a:rPr lang="pt-BR" b="1" dirty="0" err="1">
                  <a:effectLst/>
                </a:rPr>
                <a:t>TIER</a:t>
              </a:r>
              <a:r>
                <a:rPr lang="pt-BR" b="1" dirty="0">
                  <a:effectLst/>
                </a:rPr>
                <a:t> 3 de telecomunicações possui as seguintes características:</a:t>
              </a:r>
              <a:endParaRPr lang="pt-BR" b="1" dirty="0"/>
            </a:p>
          </p:txBody>
        </p:sp>
        <p:sp>
          <p:nvSpPr>
            <p:cNvPr id="8" name="CaixaDeTexto 7">
              <a:extLst>
                <a:ext uri="{FF2B5EF4-FFF2-40B4-BE49-F238E27FC236}">
                  <a16:creationId xmlns:a16="http://schemas.microsoft.com/office/drawing/2014/main" id="{595E7156-5F37-B012-DFE8-6B8456464CCB}"/>
                </a:ext>
              </a:extLst>
            </p:cNvPr>
            <p:cNvSpPr txBox="1"/>
            <p:nvPr/>
          </p:nvSpPr>
          <p:spPr>
            <a:xfrm>
              <a:off x="1986983" y="2843089"/>
              <a:ext cx="4302376" cy="2308324"/>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Atende requisitos </a:t>
              </a:r>
              <a:r>
                <a:rPr lang="pt-BR" sz="1600" dirty="0" err="1">
                  <a:solidFill>
                    <a:schemeClr val="bg2">
                      <a:lumMod val="25000"/>
                    </a:schemeClr>
                  </a:solidFill>
                  <a:effectLst/>
                </a:rPr>
                <a:t>TIER</a:t>
              </a:r>
              <a:r>
                <a:rPr lang="pt-BR" sz="1600" dirty="0">
                  <a:solidFill>
                    <a:schemeClr val="bg2">
                      <a:lumMod val="25000"/>
                    </a:schemeClr>
                  </a:solidFill>
                  <a:effectLst/>
                </a:rPr>
                <a:t> 2.</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Duas salas de entrada (ER).</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Redundância para ativos críticos de TI e de cabeamento estruturado.</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Dois provedores de acesso e provimento de serviço por entradas diferentes.</a:t>
              </a:r>
            </a:p>
          </p:txBody>
        </p:sp>
        <p:sp>
          <p:nvSpPr>
            <p:cNvPr id="9" name="CaixaDeTexto 8">
              <a:extLst>
                <a:ext uri="{FF2B5EF4-FFF2-40B4-BE49-F238E27FC236}">
                  <a16:creationId xmlns:a16="http://schemas.microsoft.com/office/drawing/2014/main" id="{689B8A20-628C-3CA5-D475-5EFFA30968C9}"/>
                </a:ext>
              </a:extLst>
            </p:cNvPr>
            <p:cNvSpPr txBox="1"/>
            <p:nvPr/>
          </p:nvSpPr>
          <p:spPr>
            <a:xfrm>
              <a:off x="6044208" y="1849411"/>
              <a:ext cx="4284249" cy="646331"/>
            </a:xfrm>
            <a:prstGeom prst="rect">
              <a:avLst/>
            </a:prstGeom>
            <a:noFill/>
          </p:spPr>
          <p:txBody>
            <a:bodyPr wrap="square">
              <a:spAutoFit/>
            </a:bodyPr>
            <a:lstStyle/>
            <a:p>
              <a:pPr algn="ctr"/>
              <a:r>
                <a:rPr lang="pt-BR" b="1" dirty="0"/>
                <a:t>Possui os seguintes pontos com possibilidade de falha:</a:t>
              </a:r>
            </a:p>
          </p:txBody>
        </p:sp>
        <p:sp>
          <p:nvSpPr>
            <p:cNvPr id="10" name="CaixaDeTexto 9">
              <a:extLst>
                <a:ext uri="{FF2B5EF4-FFF2-40B4-BE49-F238E27FC236}">
                  <a16:creationId xmlns:a16="http://schemas.microsoft.com/office/drawing/2014/main" id="{8329930D-6315-619D-BD65-65005CCBE764}"/>
                </a:ext>
              </a:extLst>
            </p:cNvPr>
            <p:cNvSpPr txBox="1"/>
            <p:nvPr/>
          </p:nvSpPr>
          <p:spPr>
            <a:xfrm>
              <a:off x="6344603" y="2772741"/>
              <a:ext cx="4201381" cy="830997"/>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Falha no sistema elétrico ou de refrigeração dos roteadores ou switches nas MDA ou </a:t>
              </a:r>
              <a:r>
                <a:rPr lang="pt-BR" sz="1600" dirty="0" err="1">
                  <a:solidFill>
                    <a:schemeClr val="bg2">
                      <a:lumMod val="25000"/>
                    </a:schemeClr>
                  </a:solidFill>
                  <a:effectLst/>
                </a:rPr>
                <a:t>HDA</a:t>
              </a:r>
              <a:r>
                <a:rPr lang="pt-BR" sz="1600" dirty="0">
                  <a:solidFill>
                    <a:schemeClr val="bg2">
                      <a:lumMod val="25000"/>
                    </a:schemeClr>
                  </a:solidFill>
                  <a:effectLst/>
                </a:rPr>
                <a:t>.</a:t>
              </a:r>
            </a:p>
          </p:txBody>
        </p:sp>
        <p:cxnSp>
          <p:nvCxnSpPr>
            <p:cNvPr id="12" name="Conector reto 11">
              <a:extLst>
                <a:ext uri="{FF2B5EF4-FFF2-40B4-BE49-F238E27FC236}">
                  <a16:creationId xmlns:a16="http://schemas.microsoft.com/office/drawing/2014/main" id="{38208FE0-5F90-974D-C50F-0E96C67C6D26}"/>
                </a:ext>
              </a:extLst>
            </p:cNvPr>
            <p:cNvCxnSpPr>
              <a:cxnSpLocks/>
            </p:cNvCxnSpPr>
            <p:nvPr/>
          </p:nvCxnSpPr>
          <p:spPr>
            <a:xfrm>
              <a:off x="6234113" y="1865349"/>
              <a:ext cx="0" cy="373213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5" name="CaixaDeTexto 14">
            <a:extLst>
              <a:ext uri="{FF2B5EF4-FFF2-40B4-BE49-F238E27FC236}">
                <a16:creationId xmlns:a16="http://schemas.microsoft.com/office/drawing/2014/main" id="{741658BF-6798-1959-D23F-3B0A010DB2B7}"/>
              </a:ext>
            </a:extLst>
          </p:cNvPr>
          <p:cNvSpPr txBox="1"/>
          <p:nvPr/>
        </p:nvSpPr>
        <p:spPr>
          <a:xfrm>
            <a:off x="1019175" y="1974446"/>
            <a:ext cx="10153650" cy="646331"/>
          </a:xfrm>
          <a:prstGeom prst="rect">
            <a:avLst/>
          </a:prstGeom>
          <a:noFill/>
        </p:spPr>
        <p:txBody>
          <a:bodyPr wrap="square">
            <a:spAutoFit/>
          </a:bodyPr>
          <a:lstStyle/>
          <a:p>
            <a:r>
              <a:rPr lang="pt-BR" dirty="0" err="1">
                <a:solidFill>
                  <a:schemeClr val="bg2">
                    <a:lumMod val="25000"/>
                  </a:schemeClr>
                </a:solidFill>
              </a:rPr>
              <a:t>TIER</a:t>
            </a:r>
            <a:r>
              <a:rPr lang="pt-BR" dirty="0">
                <a:solidFill>
                  <a:schemeClr val="bg2">
                    <a:lumMod val="25000"/>
                  </a:schemeClr>
                </a:solidFill>
              </a:rPr>
              <a:t> 3 (telecomunicações)</a:t>
            </a:r>
          </a:p>
          <a:p>
            <a:endParaRPr lang="pt-BR" dirty="0">
              <a:solidFill>
                <a:schemeClr val="bg2">
                  <a:lumMod val="25000"/>
                </a:schemeClr>
              </a:solidFill>
            </a:endParaRPr>
          </a:p>
        </p:txBody>
      </p:sp>
    </p:spTree>
    <p:extLst>
      <p:ext uri="{BB962C8B-B14F-4D97-AF65-F5344CB8AC3E}">
        <p14:creationId xmlns:p14="http://schemas.microsoft.com/office/powerpoint/2010/main" val="1262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F92757B-BA92-91EC-9503-7D40DA7C9ABC}"/>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FF3148B7-8373-34D1-7EC2-15FF5EB8A50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de telecomunicações</a:t>
            </a:r>
          </a:p>
          <a:p>
            <a:endParaRPr lang="pt-BR" sz="2800" dirty="0">
              <a:solidFill>
                <a:schemeClr val="tx1"/>
              </a:solidFill>
            </a:endParaRPr>
          </a:p>
        </p:txBody>
      </p:sp>
      <p:grpSp>
        <p:nvGrpSpPr>
          <p:cNvPr id="5" name="Agrupar 4">
            <a:extLst>
              <a:ext uri="{FF2B5EF4-FFF2-40B4-BE49-F238E27FC236}">
                <a16:creationId xmlns:a16="http://schemas.microsoft.com/office/drawing/2014/main" id="{8655C0EC-7781-814C-0656-20E23493FE4F}"/>
              </a:ext>
            </a:extLst>
          </p:cNvPr>
          <p:cNvGrpSpPr/>
          <p:nvPr/>
        </p:nvGrpSpPr>
        <p:grpSpPr>
          <a:xfrm>
            <a:off x="1019175" y="2499130"/>
            <a:ext cx="9947585" cy="3851346"/>
            <a:chOff x="1866997" y="1746138"/>
            <a:chExt cx="9010322" cy="3851346"/>
          </a:xfrm>
        </p:grpSpPr>
        <p:sp>
          <p:nvSpPr>
            <p:cNvPr id="6" name="Retângulo: Cantos Arredondados 5">
              <a:extLst>
                <a:ext uri="{FF2B5EF4-FFF2-40B4-BE49-F238E27FC236}">
                  <a16:creationId xmlns:a16="http://schemas.microsoft.com/office/drawing/2014/main" id="{9D56EB47-F4AD-4A38-F19C-962D6FCE8241}"/>
                </a:ext>
              </a:extLst>
            </p:cNvPr>
            <p:cNvSpPr/>
            <p:nvPr/>
          </p:nvSpPr>
          <p:spPr>
            <a:xfrm>
              <a:off x="1866997" y="1746138"/>
              <a:ext cx="8931319" cy="385134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08B1973-3988-F11E-30FD-7158767F3FEA}"/>
                </a:ext>
              </a:extLst>
            </p:cNvPr>
            <p:cNvSpPr txBox="1"/>
            <p:nvPr/>
          </p:nvSpPr>
          <p:spPr>
            <a:xfrm>
              <a:off x="2427159" y="1849411"/>
              <a:ext cx="4256626" cy="923330"/>
            </a:xfrm>
            <a:prstGeom prst="rect">
              <a:avLst/>
            </a:prstGeom>
            <a:noFill/>
          </p:spPr>
          <p:txBody>
            <a:bodyPr wrap="square">
              <a:spAutoFit/>
            </a:bodyPr>
            <a:lstStyle/>
            <a:p>
              <a:pPr algn="ctr"/>
              <a:r>
                <a:rPr lang="pt-BR" b="1" dirty="0">
                  <a:effectLst/>
                </a:rPr>
                <a:t>A infraestrutura </a:t>
              </a:r>
              <a:r>
                <a:rPr lang="pt-BR" b="1" dirty="0" err="1">
                  <a:effectLst/>
                </a:rPr>
                <a:t>TIER</a:t>
              </a:r>
              <a:r>
                <a:rPr lang="pt-BR" b="1" dirty="0">
                  <a:effectLst/>
                </a:rPr>
                <a:t> 4 de telecomunicações possui as seguintes características:</a:t>
              </a:r>
              <a:endParaRPr lang="pt-BR" b="1" dirty="0"/>
            </a:p>
          </p:txBody>
        </p:sp>
        <p:sp>
          <p:nvSpPr>
            <p:cNvPr id="8" name="CaixaDeTexto 7">
              <a:extLst>
                <a:ext uri="{FF2B5EF4-FFF2-40B4-BE49-F238E27FC236}">
                  <a16:creationId xmlns:a16="http://schemas.microsoft.com/office/drawing/2014/main" id="{595E7156-5F37-B012-DFE8-6B8456464CCB}"/>
                </a:ext>
              </a:extLst>
            </p:cNvPr>
            <p:cNvSpPr txBox="1"/>
            <p:nvPr/>
          </p:nvSpPr>
          <p:spPr>
            <a:xfrm>
              <a:off x="2020261" y="2876014"/>
              <a:ext cx="5238111" cy="1569660"/>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Atende requisitos </a:t>
              </a:r>
              <a:r>
                <a:rPr lang="pt-BR" sz="1600" dirty="0" err="1">
                  <a:solidFill>
                    <a:schemeClr val="bg2">
                      <a:lumMod val="25000"/>
                    </a:schemeClr>
                  </a:solidFill>
                  <a:effectLst/>
                </a:rPr>
                <a:t>TIER</a:t>
              </a:r>
              <a:r>
                <a:rPr lang="pt-BR" sz="1600" dirty="0">
                  <a:solidFill>
                    <a:schemeClr val="bg2">
                      <a:lumMod val="25000"/>
                    </a:schemeClr>
                  </a:solidFill>
                  <a:effectLst/>
                </a:rPr>
                <a:t> 3.</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MDA principal e secundária em pontos opostos.</a:t>
              </a:r>
            </a:p>
            <a:p>
              <a:pPr marL="285750" indent="-285750">
                <a:buFont typeface="Arial" panose="020B0604020202020204" pitchFamily="34" charset="0"/>
                <a:buChar char="•"/>
              </a:pPr>
              <a:endParaRPr lang="pt-BR" sz="1600" dirty="0">
                <a:solidFill>
                  <a:schemeClr val="bg2">
                    <a:lumMod val="25000"/>
                  </a:schemeClr>
                </a:solidFill>
                <a:effectLst/>
              </a:endParaRPr>
            </a:p>
            <a:p>
              <a:pPr marL="285750" indent="-285750">
                <a:buFont typeface="Arial" panose="020B0604020202020204" pitchFamily="34" charset="0"/>
                <a:buChar char="•"/>
              </a:pPr>
              <a:r>
                <a:rPr lang="pt-BR" sz="1600" dirty="0">
                  <a:solidFill>
                    <a:schemeClr val="bg2">
                      <a:lumMod val="25000"/>
                    </a:schemeClr>
                  </a:solidFill>
                  <a:effectLst/>
                </a:rPr>
                <a:t>Cabeamento estruturado dedicado da MDA principal e secundária para cada ER</a:t>
              </a:r>
              <a:r>
                <a:rPr lang="pt-BR" sz="1600" dirty="0">
                  <a:solidFill>
                    <a:schemeClr val="bg2">
                      <a:lumMod val="25000"/>
                    </a:schemeClr>
                  </a:solidFill>
                </a:rPr>
                <a:t>, entre outros.</a:t>
              </a:r>
              <a:endParaRPr lang="pt-BR" sz="1600" dirty="0">
                <a:solidFill>
                  <a:schemeClr val="bg2">
                    <a:lumMod val="25000"/>
                  </a:schemeClr>
                </a:solidFill>
                <a:effectLst/>
              </a:endParaRPr>
            </a:p>
          </p:txBody>
        </p:sp>
        <p:sp>
          <p:nvSpPr>
            <p:cNvPr id="9" name="CaixaDeTexto 8">
              <a:extLst>
                <a:ext uri="{FF2B5EF4-FFF2-40B4-BE49-F238E27FC236}">
                  <a16:creationId xmlns:a16="http://schemas.microsoft.com/office/drawing/2014/main" id="{689B8A20-628C-3CA5-D475-5EFFA30968C9}"/>
                </a:ext>
              </a:extLst>
            </p:cNvPr>
            <p:cNvSpPr txBox="1"/>
            <p:nvPr/>
          </p:nvSpPr>
          <p:spPr>
            <a:xfrm>
              <a:off x="7401856" y="1849411"/>
              <a:ext cx="3465682" cy="646331"/>
            </a:xfrm>
            <a:prstGeom prst="rect">
              <a:avLst/>
            </a:prstGeom>
            <a:noFill/>
          </p:spPr>
          <p:txBody>
            <a:bodyPr wrap="square">
              <a:spAutoFit/>
            </a:bodyPr>
            <a:lstStyle/>
            <a:p>
              <a:pPr algn="ctr"/>
              <a:r>
                <a:rPr lang="pt-BR" b="1" dirty="0"/>
                <a:t>Possui os seguintes pontos com possibilidade de falha:</a:t>
              </a:r>
            </a:p>
          </p:txBody>
        </p:sp>
        <p:sp>
          <p:nvSpPr>
            <p:cNvPr id="10" name="CaixaDeTexto 9">
              <a:extLst>
                <a:ext uri="{FF2B5EF4-FFF2-40B4-BE49-F238E27FC236}">
                  <a16:creationId xmlns:a16="http://schemas.microsoft.com/office/drawing/2014/main" id="{8329930D-6315-619D-BD65-65005CCBE764}"/>
                </a:ext>
              </a:extLst>
            </p:cNvPr>
            <p:cNvSpPr txBox="1"/>
            <p:nvPr/>
          </p:nvSpPr>
          <p:spPr>
            <a:xfrm>
              <a:off x="7411637" y="2856275"/>
              <a:ext cx="3465682" cy="830997"/>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Caso MDA, ER e </a:t>
              </a:r>
              <a:r>
                <a:rPr lang="pt-BR" sz="1600" dirty="0" err="1">
                  <a:solidFill>
                    <a:schemeClr val="bg2">
                      <a:lumMod val="25000"/>
                    </a:schemeClr>
                  </a:solidFill>
                  <a:effectLst/>
                </a:rPr>
                <a:t>HDA</a:t>
              </a:r>
              <a:r>
                <a:rPr lang="pt-BR" sz="1600" dirty="0">
                  <a:solidFill>
                    <a:schemeClr val="bg2">
                      <a:lumMod val="25000"/>
                    </a:schemeClr>
                  </a:solidFill>
                  <a:effectLst/>
                </a:rPr>
                <a:t> principal e secundária venham a falhar simultaneamente.</a:t>
              </a:r>
            </a:p>
          </p:txBody>
        </p:sp>
        <p:cxnSp>
          <p:nvCxnSpPr>
            <p:cNvPr id="12" name="Conector reto 11">
              <a:extLst>
                <a:ext uri="{FF2B5EF4-FFF2-40B4-BE49-F238E27FC236}">
                  <a16:creationId xmlns:a16="http://schemas.microsoft.com/office/drawing/2014/main" id="{38208FE0-5F90-974D-C50F-0E96C67C6D26}"/>
                </a:ext>
              </a:extLst>
            </p:cNvPr>
            <p:cNvCxnSpPr>
              <a:cxnSpLocks/>
            </p:cNvCxnSpPr>
            <p:nvPr/>
          </p:nvCxnSpPr>
          <p:spPr>
            <a:xfrm>
              <a:off x="7205426" y="1849411"/>
              <a:ext cx="0" cy="3732135"/>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5" name="CaixaDeTexto 14">
            <a:extLst>
              <a:ext uri="{FF2B5EF4-FFF2-40B4-BE49-F238E27FC236}">
                <a16:creationId xmlns:a16="http://schemas.microsoft.com/office/drawing/2014/main" id="{741658BF-6798-1959-D23F-3B0A010DB2B7}"/>
              </a:ext>
            </a:extLst>
          </p:cNvPr>
          <p:cNvSpPr txBox="1"/>
          <p:nvPr/>
        </p:nvSpPr>
        <p:spPr>
          <a:xfrm>
            <a:off x="1019175" y="1852799"/>
            <a:ext cx="10153650" cy="646331"/>
          </a:xfrm>
          <a:prstGeom prst="rect">
            <a:avLst/>
          </a:prstGeom>
          <a:noFill/>
        </p:spPr>
        <p:txBody>
          <a:bodyPr wrap="square">
            <a:spAutoFit/>
          </a:bodyPr>
          <a:lstStyle/>
          <a:p>
            <a:r>
              <a:rPr lang="pt-BR" dirty="0" err="1">
                <a:solidFill>
                  <a:schemeClr val="bg2">
                    <a:lumMod val="25000"/>
                  </a:schemeClr>
                </a:solidFill>
              </a:rPr>
              <a:t>TIER</a:t>
            </a:r>
            <a:r>
              <a:rPr lang="pt-BR" dirty="0">
                <a:solidFill>
                  <a:schemeClr val="bg2">
                    <a:lumMod val="25000"/>
                  </a:schemeClr>
                </a:solidFill>
              </a:rPr>
              <a:t> 4 (telecomunicações)</a:t>
            </a:r>
          </a:p>
          <a:p>
            <a:endParaRPr lang="pt-BR" dirty="0">
              <a:solidFill>
                <a:schemeClr val="bg2">
                  <a:lumMod val="25000"/>
                </a:schemeClr>
              </a:solidFill>
            </a:endParaRPr>
          </a:p>
        </p:txBody>
      </p:sp>
    </p:spTree>
    <p:extLst>
      <p:ext uri="{BB962C8B-B14F-4D97-AF65-F5344CB8AC3E}">
        <p14:creationId xmlns:p14="http://schemas.microsoft.com/office/powerpoint/2010/main" val="873144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D6914FC-BE4C-6A00-F148-A7729F357F1A}"/>
              </a:ext>
            </a:extLst>
          </p:cNvPr>
          <p:cNvSpPr>
            <a:spLocks noGrp="1"/>
          </p:cNvSpPr>
          <p:nvPr>
            <p:ph type="body" sz="quarter" idx="10"/>
          </p:nvPr>
        </p:nvSpPr>
        <p:spPr/>
        <p:txBody>
          <a:bodyPr/>
          <a:lstStyle/>
          <a:p>
            <a:r>
              <a:rPr lang="pt-BR" dirty="0" err="1"/>
              <a:t>TIER</a:t>
            </a:r>
            <a:r>
              <a:rPr lang="pt-BR" dirty="0"/>
              <a:t> (Nível)</a:t>
            </a:r>
          </a:p>
          <a:p>
            <a:endParaRPr lang="pt-BR" dirty="0"/>
          </a:p>
        </p:txBody>
      </p:sp>
      <p:sp>
        <p:nvSpPr>
          <p:cNvPr id="3" name="Espaço Reservado para Texto 26">
            <a:extLst>
              <a:ext uri="{FF2B5EF4-FFF2-40B4-BE49-F238E27FC236}">
                <a16:creationId xmlns:a16="http://schemas.microsoft.com/office/drawing/2014/main" id="{150C7472-B94A-FBF3-9CD2-1B2D3C43FE2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de telecomunicações</a:t>
            </a:r>
          </a:p>
          <a:p>
            <a:endParaRPr lang="pt-BR" sz="2800" dirty="0">
              <a:solidFill>
                <a:schemeClr val="tx1"/>
              </a:solidFill>
            </a:endParaRPr>
          </a:p>
        </p:txBody>
      </p:sp>
      <p:pic>
        <p:nvPicPr>
          <p:cNvPr id="5" name="Imagem 4">
            <a:extLst>
              <a:ext uri="{FF2B5EF4-FFF2-40B4-BE49-F238E27FC236}">
                <a16:creationId xmlns:a16="http://schemas.microsoft.com/office/drawing/2014/main" id="{3C5F701A-43F0-19E4-0650-1EE24C5C1A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0075" y="584200"/>
            <a:ext cx="5382750" cy="5346905"/>
          </a:xfrm>
          <a:prstGeom prst="rect">
            <a:avLst/>
          </a:prstGeom>
        </p:spPr>
      </p:pic>
      <p:sp>
        <p:nvSpPr>
          <p:cNvPr id="6" name="CaixaDeTexto 5">
            <a:extLst>
              <a:ext uri="{FF2B5EF4-FFF2-40B4-BE49-F238E27FC236}">
                <a16:creationId xmlns:a16="http://schemas.microsoft.com/office/drawing/2014/main" id="{5AD11BE5-E107-625A-4A00-0266585500CB}"/>
              </a:ext>
            </a:extLst>
          </p:cNvPr>
          <p:cNvSpPr txBox="1"/>
          <p:nvPr/>
        </p:nvSpPr>
        <p:spPr>
          <a:xfrm>
            <a:off x="5660085" y="5966023"/>
            <a:ext cx="5642730" cy="307777"/>
          </a:xfrm>
          <a:prstGeom prst="rect">
            <a:avLst/>
          </a:prstGeom>
          <a:noFill/>
        </p:spPr>
        <p:txBody>
          <a:bodyPr wrap="square">
            <a:spAutoFit/>
          </a:bodyPr>
          <a:lstStyle/>
          <a:p>
            <a:r>
              <a:rPr lang="pt-BR" sz="1400" dirty="0">
                <a:effectLst/>
              </a:rPr>
              <a:t>Disponibilidade TIER do datacenter.</a:t>
            </a:r>
          </a:p>
        </p:txBody>
      </p:sp>
      <p:sp>
        <p:nvSpPr>
          <p:cNvPr id="7" name="CaixaDeTexto 6">
            <a:extLst>
              <a:ext uri="{FF2B5EF4-FFF2-40B4-BE49-F238E27FC236}">
                <a16:creationId xmlns:a16="http://schemas.microsoft.com/office/drawing/2014/main" id="{51690211-F71C-5D27-AB2A-E87128B89A1B}"/>
              </a:ext>
            </a:extLst>
          </p:cNvPr>
          <p:cNvSpPr txBox="1"/>
          <p:nvPr/>
        </p:nvSpPr>
        <p:spPr>
          <a:xfrm>
            <a:off x="1019175" y="2944845"/>
            <a:ext cx="4104618" cy="1477328"/>
          </a:xfrm>
          <a:prstGeom prst="rect">
            <a:avLst/>
          </a:prstGeom>
          <a:noFill/>
        </p:spPr>
        <p:txBody>
          <a:bodyPr wrap="square">
            <a:spAutoFit/>
          </a:bodyPr>
          <a:lstStyle/>
          <a:p>
            <a:r>
              <a:rPr lang="pt-BR" dirty="0">
                <a:solidFill>
                  <a:schemeClr val="bg2">
                    <a:lumMod val="25000"/>
                  </a:schemeClr>
                </a:solidFill>
              </a:rPr>
              <a:t>Consolidação das necessidades para obter os diversos níveis de certificação </a:t>
            </a:r>
            <a:r>
              <a:rPr lang="pt-BR" dirty="0" err="1">
                <a:solidFill>
                  <a:schemeClr val="bg2">
                    <a:lumMod val="25000"/>
                  </a:schemeClr>
                </a:solidFill>
              </a:rPr>
              <a:t>TIER</a:t>
            </a:r>
            <a:r>
              <a:rPr lang="pt-BR" dirty="0">
                <a:solidFill>
                  <a:schemeClr val="bg2">
                    <a:lumMod val="25000"/>
                  </a:schemeClr>
                </a:solidFill>
              </a:rPr>
              <a:t> de telecomunicações de um datacenter, com base na norma </a:t>
            </a:r>
            <a:r>
              <a:rPr lang="pt-BR" dirty="0" err="1">
                <a:solidFill>
                  <a:schemeClr val="bg2">
                    <a:lumMod val="25000"/>
                  </a:schemeClr>
                </a:solidFill>
              </a:rPr>
              <a:t>TIA-942</a:t>
            </a:r>
            <a:r>
              <a:rPr lang="pt-BR" dirty="0">
                <a:solidFill>
                  <a:schemeClr val="bg2">
                    <a:lumMod val="25000"/>
                  </a:schemeClr>
                </a:solidFill>
              </a:rPr>
              <a:t>:</a:t>
            </a:r>
          </a:p>
          <a:p>
            <a:endParaRPr lang="pt-BR" dirty="0">
              <a:solidFill>
                <a:schemeClr val="bg2">
                  <a:lumMod val="25000"/>
                </a:schemeClr>
              </a:solidFill>
            </a:endParaRPr>
          </a:p>
        </p:txBody>
      </p:sp>
      <p:cxnSp>
        <p:nvCxnSpPr>
          <p:cNvPr id="4" name="Conector reto 3">
            <a:extLst>
              <a:ext uri="{FF2B5EF4-FFF2-40B4-BE49-F238E27FC236}">
                <a16:creationId xmlns:a16="http://schemas.microsoft.com/office/drawing/2014/main" id="{66380C33-CCDC-D231-4FF0-21A36485D910}"/>
              </a:ext>
            </a:extLst>
          </p:cNvPr>
          <p:cNvCxnSpPr>
            <a:cxnSpLocks/>
          </p:cNvCxnSpPr>
          <p:nvPr/>
        </p:nvCxnSpPr>
        <p:spPr>
          <a:xfrm>
            <a:off x="5660085" y="6273800"/>
            <a:ext cx="5512740" cy="1489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528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FFAC511-163B-6871-C561-0EF894C23352}"/>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A86EC910-1AE9-990A-B5DA-63CD61C9887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elétrico</a:t>
            </a:r>
          </a:p>
          <a:p>
            <a:endParaRPr lang="pt-BR" sz="2800" dirty="0">
              <a:solidFill>
                <a:schemeClr val="tx1"/>
              </a:solidFill>
            </a:endParaRPr>
          </a:p>
        </p:txBody>
      </p:sp>
      <p:sp>
        <p:nvSpPr>
          <p:cNvPr id="4" name="CaixaDeTexto 3">
            <a:extLst>
              <a:ext uri="{FF2B5EF4-FFF2-40B4-BE49-F238E27FC236}">
                <a16:creationId xmlns:a16="http://schemas.microsoft.com/office/drawing/2014/main" id="{63D20178-5697-3F98-7ED0-E162E6BC7292}"/>
              </a:ext>
            </a:extLst>
          </p:cNvPr>
          <p:cNvSpPr txBox="1"/>
          <p:nvPr/>
        </p:nvSpPr>
        <p:spPr>
          <a:xfrm>
            <a:off x="1019175" y="1647890"/>
            <a:ext cx="10153650" cy="646331"/>
          </a:xfrm>
          <a:prstGeom prst="rect">
            <a:avLst/>
          </a:prstGeom>
          <a:noFill/>
        </p:spPr>
        <p:txBody>
          <a:bodyPr wrap="square">
            <a:spAutoFit/>
          </a:bodyPr>
          <a:lstStyle/>
          <a:p>
            <a:r>
              <a:rPr lang="pt-BR" dirty="0">
                <a:solidFill>
                  <a:schemeClr val="bg2">
                    <a:lumMod val="25000"/>
                  </a:schemeClr>
                </a:solidFill>
              </a:rPr>
              <a:t>Principais aspectos avaliados durante o processo de certificação elétrica do datacenter, de acordo com a norma </a:t>
            </a:r>
            <a:r>
              <a:rPr lang="pt-BR" dirty="0" err="1">
                <a:solidFill>
                  <a:schemeClr val="bg2">
                    <a:lumMod val="25000"/>
                  </a:schemeClr>
                </a:solidFill>
              </a:rPr>
              <a:t>TIA-942</a:t>
            </a:r>
            <a:r>
              <a:rPr lang="pt-BR" dirty="0">
                <a:solidFill>
                  <a:schemeClr val="bg2">
                    <a:lumMod val="25000"/>
                  </a:schemeClr>
                </a:solidFill>
              </a:rPr>
              <a:t>:</a:t>
            </a:r>
          </a:p>
        </p:txBody>
      </p:sp>
      <p:grpSp>
        <p:nvGrpSpPr>
          <p:cNvPr id="6" name="Agrupar 5">
            <a:extLst>
              <a:ext uri="{FF2B5EF4-FFF2-40B4-BE49-F238E27FC236}">
                <a16:creationId xmlns:a16="http://schemas.microsoft.com/office/drawing/2014/main" id="{6305047E-7CDC-F6A2-B313-9418A448914C}"/>
              </a:ext>
            </a:extLst>
          </p:cNvPr>
          <p:cNvGrpSpPr/>
          <p:nvPr/>
        </p:nvGrpSpPr>
        <p:grpSpPr>
          <a:xfrm>
            <a:off x="1173951" y="2543046"/>
            <a:ext cx="10177797" cy="4674664"/>
            <a:chOff x="389866" y="1413593"/>
            <a:chExt cx="11113531" cy="4674664"/>
          </a:xfrm>
        </p:grpSpPr>
        <p:grpSp>
          <p:nvGrpSpPr>
            <p:cNvPr id="7" name="Agrupar 6">
              <a:extLst>
                <a:ext uri="{FF2B5EF4-FFF2-40B4-BE49-F238E27FC236}">
                  <a16:creationId xmlns:a16="http://schemas.microsoft.com/office/drawing/2014/main" id="{10DEB0E9-7CFB-320B-C0E7-1854D757096F}"/>
                </a:ext>
              </a:extLst>
            </p:cNvPr>
            <p:cNvGrpSpPr/>
            <p:nvPr/>
          </p:nvGrpSpPr>
          <p:grpSpPr>
            <a:xfrm>
              <a:off x="1043716" y="2753784"/>
              <a:ext cx="10440000" cy="954107"/>
              <a:chOff x="1245204" y="761684"/>
              <a:chExt cx="10242000" cy="954107"/>
            </a:xfrm>
          </p:grpSpPr>
          <p:sp>
            <p:nvSpPr>
              <p:cNvPr id="34" name="Retângulo: Cantos Arredondados 33">
                <a:extLst>
                  <a:ext uri="{FF2B5EF4-FFF2-40B4-BE49-F238E27FC236}">
                    <a16:creationId xmlns:a16="http://schemas.microsoft.com/office/drawing/2014/main" id="{448F1D4C-87D9-BADC-57D6-65418A854014}"/>
                  </a:ext>
                </a:extLst>
              </p:cNvPr>
              <p:cNvSpPr/>
              <p:nvPr/>
            </p:nvSpPr>
            <p:spPr>
              <a:xfrm>
                <a:off x="1245204" y="761684"/>
                <a:ext cx="10242000" cy="954107"/>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a:solidFill>
                      <a:schemeClr val="accent3"/>
                    </a:solidFill>
                  </a:ln>
                  <a:solidFill>
                    <a:schemeClr val="bg1"/>
                  </a:solidFill>
                </a:endParaRPr>
              </a:p>
            </p:txBody>
          </p:sp>
          <p:sp>
            <p:nvSpPr>
              <p:cNvPr id="35" name="CaixaDeTexto 34">
                <a:extLst>
                  <a:ext uri="{FF2B5EF4-FFF2-40B4-BE49-F238E27FC236}">
                    <a16:creationId xmlns:a16="http://schemas.microsoft.com/office/drawing/2014/main" id="{2FD5116F-3480-80D4-95E7-75A483A6D124}"/>
                  </a:ext>
                </a:extLst>
              </p:cNvPr>
              <p:cNvSpPr txBox="1"/>
              <p:nvPr/>
            </p:nvSpPr>
            <p:spPr>
              <a:xfrm>
                <a:off x="1264512" y="817220"/>
                <a:ext cx="10080762" cy="677108"/>
              </a:xfrm>
              <a:prstGeom prst="rect">
                <a:avLst/>
              </a:prstGeom>
              <a:noFill/>
            </p:spPr>
            <p:txBody>
              <a:bodyPr wrap="square">
                <a:spAutoFit/>
              </a:bodyPr>
              <a:lstStyle/>
              <a:p>
                <a:r>
                  <a:rPr lang="en-US" sz="2000" b="1" dirty="0">
                    <a:effectLst/>
                  </a:rPr>
                  <a:t>Sistema </a:t>
                </a:r>
                <a:r>
                  <a:rPr lang="en-US" sz="2000" b="1" dirty="0" err="1">
                    <a:effectLst/>
                  </a:rPr>
                  <a:t>Nobreak</a:t>
                </a:r>
                <a:r>
                  <a:rPr lang="en-US" sz="2000" b="1" dirty="0">
                    <a:effectLst/>
                  </a:rPr>
                  <a:t> (UPS - Uninterruptible power supply) - </a:t>
                </a:r>
                <a:r>
                  <a:rPr lang="en-US" dirty="0">
                    <a:solidFill>
                      <a:schemeClr val="bg2">
                        <a:lumMod val="25000"/>
                      </a:schemeClr>
                    </a:solidFill>
                  </a:rPr>
                  <a:t>F</a:t>
                </a:r>
                <a:r>
                  <a:rPr lang="pt-BR" dirty="0" err="1">
                    <a:solidFill>
                      <a:schemeClr val="bg2">
                        <a:lumMod val="25000"/>
                      </a:schemeClr>
                    </a:solidFill>
                  </a:rPr>
                  <a:t>ornece</a:t>
                </a:r>
                <a:r>
                  <a:rPr lang="pt-BR" dirty="0">
                    <a:solidFill>
                      <a:schemeClr val="bg2">
                        <a:lumMod val="25000"/>
                      </a:schemeClr>
                    </a:solidFill>
                  </a:rPr>
                  <a:t> energia ininterrupta para atender à demanda energética do datacenter e seus sistemas principais e auxiliares.</a:t>
                </a:r>
              </a:p>
            </p:txBody>
          </p:sp>
        </p:grpSp>
        <p:sp>
          <p:nvSpPr>
            <p:cNvPr id="8" name="Retângulo: Cantos Arredondados 7">
              <a:extLst>
                <a:ext uri="{FF2B5EF4-FFF2-40B4-BE49-F238E27FC236}">
                  <a16:creationId xmlns:a16="http://schemas.microsoft.com/office/drawing/2014/main" id="{831DAB5B-C795-E6CC-EE2B-B628A8E9AB5D}"/>
                </a:ext>
              </a:extLst>
            </p:cNvPr>
            <p:cNvSpPr/>
            <p:nvPr/>
          </p:nvSpPr>
          <p:spPr>
            <a:xfrm>
              <a:off x="1063397" y="4045216"/>
              <a:ext cx="10440000" cy="88595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9" name="CaixaDeTexto 8">
              <a:extLst>
                <a:ext uri="{FF2B5EF4-FFF2-40B4-BE49-F238E27FC236}">
                  <a16:creationId xmlns:a16="http://schemas.microsoft.com/office/drawing/2014/main" id="{1A0A6B30-E040-196F-4ED2-BF86EADF7167}"/>
                </a:ext>
              </a:extLst>
            </p:cNvPr>
            <p:cNvSpPr txBox="1"/>
            <p:nvPr/>
          </p:nvSpPr>
          <p:spPr>
            <a:xfrm>
              <a:off x="1040508" y="4040575"/>
              <a:ext cx="10110981" cy="677108"/>
            </a:xfrm>
            <a:prstGeom prst="rect">
              <a:avLst/>
            </a:prstGeom>
            <a:noFill/>
          </p:spPr>
          <p:txBody>
            <a:bodyPr wrap="square">
              <a:spAutoFit/>
            </a:bodyPr>
            <a:lstStyle/>
            <a:p>
              <a:r>
                <a:rPr lang="pt-BR" sz="2000" b="1" dirty="0">
                  <a:effectLst/>
                </a:rPr>
                <a:t>Aterramento - </a:t>
              </a:r>
              <a:r>
                <a:rPr lang="pt-BR" dirty="0">
                  <a:solidFill>
                    <a:schemeClr val="bg2">
                      <a:lumMod val="25000"/>
                    </a:schemeClr>
                  </a:solidFill>
                </a:rPr>
                <a:t>P</a:t>
              </a:r>
              <a:r>
                <a:rPr lang="pt-BR" dirty="0">
                  <a:solidFill>
                    <a:schemeClr val="bg2">
                      <a:lumMod val="25000"/>
                    </a:schemeClr>
                  </a:solidFill>
                  <a:effectLst/>
                </a:rPr>
                <a:t>ossui a função de proteger os indivíduos e equipamentos contra descargas elétricas provenientes da atmosfera, de energia estática dos equipamentos etc.</a:t>
              </a:r>
              <a:endParaRPr lang="pt-BR" sz="2000" dirty="0">
                <a:solidFill>
                  <a:schemeClr val="bg2">
                    <a:lumMod val="25000"/>
                  </a:schemeClr>
                </a:solidFill>
              </a:endParaRPr>
            </a:p>
          </p:txBody>
        </p:sp>
        <p:sp>
          <p:nvSpPr>
            <p:cNvPr id="14" name="Elipse 13">
              <a:extLst>
                <a:ext uri="{FF2B5EF4-FFF2-40B4-BE49-F238E27FC236}">
                  <a16:creationId xmlns:a16="http://schemas.microsoft.com/office/drawing/2014/main" id="{75DE4697-0542-63CC-8019-5A203880800C}"/>
                </a:ext>
              </a:extLst>
            </p:cNvPr>
            <p:cNvSpPr/>
            <p:nvPr/>
          </p:nvSpPr>
          <p:spPr>
            <a:xfrm>
              <a:off x="435751" y="1625976"/>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5AC49D89-404C-486F-FF74-2C933B068A77}"/>
                </a:ext>
              </a:extLst>
            </p:cNvPr>
            <p:cNvSpPr/>
            <p:nvPr/>
          </p:nvSpPr>
          <p:spPr>
            <a:xfrm>
              <a:off x="575234" y="1789637"/>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B5727928-095A-8B6C-97F8-C49516FF1C9A}"/>
                </a:ext>
              </a:extLst>
            </p:cNvPr>
            <p:cNvSpPr/>
            <p:nvPr/>
          </p:nvSpPr>
          <p:spPr>
            <a:xfrm>
              <a:off x="1063397" y="1413593"/>
              <a:ext cx="10440000" cy="885954"/>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8" name="CaixaDeTexto 17">
              <a:extLst>
                <a:ext uri="{FF2B5EF4-FFF2-40B4-BE49-F238E27FC236}">
                  <a16:creationId xmlns:a16="http://schemas.microsoft.com/office/drawing/2014/main" id="{3248DD4B-04C0-97C2-48BA-5CA60E536C66}"/>
                </a:ext>
              </a:extLst>
            </p:cNvPr>
            <p:cNvSpPr txBox="1"/>
            <p:nvPr/>
          </p:nvSpPr>
          <p:spPr>
            <a:xfrm>
              <a:off x="1063397" y="1465364"/>
              <a:ext cx="10065203" cy="677108"/>
            </a:xfrm>
            <a:prstGeom prst="rect">
              <a:avLst/>
            </a:prstGeom>
            <a:noFill/>
          </p:spPr>
          <p:txBody>
            <a:bodyPr wrap="square">
              <a:spAutoFit/>
            </a:bodyPr>
            <a:lstStyle/>
            <a:p>
              <a:r>
                <a:rPr lang="pt-BR" sz="2000" b="1" dirty="0"/>
                <a:t>Geradores -  </a:t>
              </a:r>
              <a:r>
                <a:rPr lang="pt-BR" dirty="0">
                  <a:solidFill>
                    <a:schemeClr val="bg2">
                      <a:lumMod val="25000"/>
                    </a:schemeClr>
                  </a:solidFill>
                </a:rPr>
                <a:t>Po</a:t>
              </a:r>
              <a:r>
                <a:rPr lang="pt-BR" dirty="0">
                  <a:solidFill>
                    <a:schemeClr val="bg2">
                      <a:lumMod val="25000"/>
                    </a:schemeClr>
                  </a:solidFill>
                  <a:effectLst/>
                </a:rPr>
                <a:t>ssuem a capacidade de suprir a demanda energética dos principais sistemas do datacenter.</a:t>
              </a:r>
              <a:endParaRPr lang="pt-BR" dirty="0">
                <a:solidFill>
                  <a:schemeClr val="bg2">
                    <a:lumMod val="25000"/>
                  </a:schemeClr>
                </a:solidFill>
              </a:endParaRPr>
            </a:p>
          </p:txBody>
        </p:sp>
        <p:sp>
          <p:nvSpPr>
            <p:cNvPr id="19" name="Seta: para a Direita 18">
              <a:extLst>
                <a:ext uri="{FF2B5EF4-FFF2-40B4-BE49-F238E27FC236}">
                  <a16:creationId xmlns:a16="http://schemas.microsoft.com/office/drawing/2014/main" id="{01B2412A-C9C4-B3CD-1E4B-FF6CEBBCA2BA}"/>
                </a:ext>
              </a:extLst>
            </p:cNvPr>
            <p:cNvSpPr/>
            <p:nvPr/>
          </p:nvSpPr>
          <p:spPr>
            <a:xfrm>
              <a:off x="587671" y="2800939"/>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Seta: para a Direita 19">
              <a:extLst>
                <a:ext uri="{FF2B5EF4-FFF2-40B4-BE49-F238E27FC236}">
                  <a16:creationId xmlns:a16="http://schemas.microsoft.com/office/drawing/2014/main" id="{4F54073E-5135-9F48-42B5-38C098DD0565}"/>
                </a:ext>
              </a:extLst>
            </p:cNvPr>
            <p:cNvSpPr/>
            <p:nvPr/>
          </p:nvSpPr>
          <p:spPr>
            <a:xfrm>
              <a:off x="399391" y="36689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a:extLst>
                <a:ext uri="{FF2B5EF4-FFF2-40B4-BE49-F238E27FC236}">
                  <a16:creationId xmlns:a16="http://schemas.microsoft.com/office/drawing/2014/main" id="{2CBD4843-B90D-4DCE-060A-53BF145A0F2B}"/>
                </a:ext>
              </a:extLst>
            </p:cNvPr>
            <p:cNvSpPr/>
            <p:nvPr/>
          </p:nvSpPr>
          <p:spPr>
            <a:xfrm>
              <a:off x="399391" y="43737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a Direita 21">
              <a:extLst>
                <a:ext uri="{FF2B5EF4-FFF2-40B4-BE49-F238E27FC236}">
                  <a16:creationId xmlns:a16="http://schemas.microsoft.com/office/drawing/2014/main" id="{B8145AC8-30BE-63D1-93C0-4667E4BBB557}"/>
                </a:ext>
              </a:extLst>
            </p:cNvPr>
            <p:cNvSpPr/>
            <p:nvPr/>
          </p:nvSpPr>
          <p:spPr>
            <a:xfrm>
              <a:off x="389866" y="503100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5EDC38FB-961C-E41F-EF14-A0A413530E04}"/>
                </a:ext>
              </a:extLst>
            </p:cNvPr>
            <p:cNvSpPr/>
            <p:nvPr/>
          </p:nvSpPr>
          <p:spPr>
            <a:xfrm>
              <a:off x="435751" y="2922113"/>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Seta: para a Direita 23">
              <a:extLst>
                <a:ext uri="{FF2B5EF4-FFF2-40B4-BE49-F238E27FC236}">
                  <a16:creationId xmlns:a16="http://schemas.microsoft.com/office/drawing/2014/main" id="{FEB7A076-34EA-560A-1A10-5898878EC3C1}"/>
                </a:ext>
              </a:extLst>
            </p:cNvPr>
            <p:cNvSpPr/>
            <p:nvPr/>
          </p:nvSpPr>
          <p:spPr>
            <a:xfrm>
              <a:off x="575235" y="3085774"/>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910AE87C-66D8-E0BB-E99D-D7AEEC9F3468}"/>
                </a:ext>
              </a:extLst>
            </p:cNvPr>
            <p:cNvSpPr/>
            <p:nvPr/>
          </p:nvSpPr>
          <p:spPr>
            <a:xfrm>
              <a:off x="436994" y="4203649"/>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6E593797-19C2-75A0-B984-3F6199E1B630}"/>
                </a:ext>
              </a:extLst>
            </p:cNvPr>
            <p:cNvSpPr/>
            <p:nvPr/>
          </p:nvSpPr>
          <p:spPr>
            <a:xfrm>
              <a:off x="576476" y="4367310"/>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D71F43AA-AAF9-5B65-5ABE-837662BF4AB4}"/>
                </a:ext>
              </a:extLst>
            </p:cNvPr>
            <p:cNvSpPr/>
            <p:nvPr/>
          </p:nvSpPr>
          <p:spPr>
            <a:xfrm>
              <a:off x="544498" y="486706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11A6F739-4B74-8970-423C-CDAFFAD01362}"/>
                </a:ext>
              </a:extLst>
            </p:cNvPr>
            <p:cNvSpPr/>
            <p:nvPr/>
          </p:nvSpPr>
          <p:spPr>
            <a:xfrm>
              <a:off x="542683" y="596063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03959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5E55D4B-D0C0-4E3E-A753-498DB33DA0CB}"/>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94D2DD6D-531A-C014-CCC6-C79599108FB0}"/>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elétrico</a:t>
            </a:r>
          </a:p>
          <a:p>
            <a:endParaRPr lang="pt-BR" sz="2800" dirty="0">
              <a:solidFill>
                <a:schemeClr val="tx1"/>
              </a:solidFill>
            </a:endParaRPr>
          </a:p>
        </p:txBody>
      </p:sp>
      <p:pic>
        <p:nvPicPr>
          <p:cNvPr id="5" name="Imagem 4">
            <a:extLst>
              <a:ext uri="{FF2B5EF4-FFF2-40B4-BE49-F238E27FC236}">
                <a16:creationId xmlns:a16="http://schemas.microsoft.com/office/drawing/2014/main" id="{003D733C-A51E-1AFC-B27B-B7723A480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9175" y="2128859"/>
            <a:ext cx="10153650" cy="3678494"/>
          </a:xfrm>
          <a:prstGeom prst="rect">
            <a:avLst/>
          </a:prstGeom>
        </p:spPr>
      </p:pic>
      <p:sp>
        <p:nvSpPr>
          <p:cNvPr id="6" name="CaixaDeTexto 5">
            <a:extLst>
              <a:ext uri="{FF2B5EF4-FFF2-40B4-BE49-F238E27FC236}">
                <a16:creationId xmlns:a16="http://schemas.microsoft.com/office/drawing/2014/main" id="{FB485B47-92A3-8310-5B3F-59D3693DBD47}"/>
              </a:ext>
            </a:extLst>
          </p:cNvPr>
          <p:cNvSpPr txBox="1"/>
          <p:nvPr/>
        </p:nvSpPr>
        <p:spPr>
          <a:xfrm>
            <a:off x="1019175" y="5886688"/>
            <a:ext cx="10153650" cy="307777"/>
          </a:xfrm>
          <a:prstGeom prst="rect">
            <a:avLst/>
          </a:prstGeom>
          <a:noFill/>
        </p:spPr>
        <p:txBody>
          <a:bodyPr wrap="square">
            <a:spAutoFit/>
          </a:bodyPr>
          <a:lstStyle/>
          <a:p>
            <a:r>
              <a:rPr lang="pt-BR" sz="1400" dirty="0">
                <a:effectLst/>
              </a:rPr>
              <a:t>Certificação TIER elétrico (Sistema Nobreak) da norma TIA-942. Extraído de: ANSI/TIA-942, 2005, Anexo G.</a:t>
            </a:r>
          </a:p>
        </p:txBody>
      </p:sp>
      <p:cxnSp>
        <p:nvCxnSpPr>
          <p:cNvPr id="4" name="Conector reto 3">
            <a:extLst>
              <a:ext uri="{FF2B5EF4-FFF2-40B4-BE49-F238E27FC236}">
                <a16:creationId xmlns:a16="http://schemas.microsoft.com/office/drawing/2014/main" id="{9D90E649-4BD2-6551-5F07-90AB82757F9A}"/>
              </a:ext>
            </a:extLst>
          </p:cNvPr>
          <p:cNvCxnSpPr>
            <a:cxnSpLocks/>
          </p:cNvCxnSpPr>
          <p:nvPr/>
        </p:nvCxnSpPr>
        <p:spPr>
          <a:xfrm>
            <a:off x="1019175" y="6273800"/>
            <a:ext cx="10153650" cy="1489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80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85901E2-49A7-1219-6190-2A5792EEE1D2}"/>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537867F7-E6DC-32E8-5C0D-6B0B923EFCB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mecânico</a:t>
            </a:r>
          </a:p>
          <a:p>
            <a:endParaRPr lang="pt-BR" sz="2800" dirty="0">
              <a:solidFill>
                <a:schemeClr val="tx1"/>
              </a:solidFill>
            </a:endParaRPr>
          </a:p>
        </p:txBody>
      </p:sp>
      <p:grpSp>
        <p:nvGrpSpPr>
          <p:cNvPr id="4" name="Agrupar 3">
            <a:extLst>
              <a:ext uri="{FF2B5EF4-FFF2-40B4-BE49-F238E27FC236}">
                <a16:creationId xmlns:a16="http://schemas.microsoft.com/office/drawing/2014/main" id="{9D15CFDA-89A7-3DFB-5CBC-E578D20B621D}"/>
              </a:ext>
            </a:extLst>
          </p:cNvPr>
          <p:cNvGrpSpPr/>
          <p:nvPr/>
        </p:nvGrpSpPr>
        <p:grpSpPr>
          <a:xfrm>
            <a:off x="1811749" y="2474042"/>
            <a:ext cx="8568500" cy="3467442"/>
            <a:chOff x="1811749" y="1749894"/>
            <a:chExt cx="8568500" cy="3467442"/>
          </a:xfrm>
        </p:grpSpPr>
        <p:sp>
          <p:nvSpPr>
            <p:cNvPr id="5" name="Retângulo: Cantos Arredondados 4">
              <a:extLst>
                <a:ext uri="{FF2B5EF4-FFF2-40B4-BE49-F238E27FC236}">
                  <a16:creationId xmlns:a16="http://schemas.microsoft.com/office/drawing/2014/main" id="{EF375540-5FBB-C43C-ED7F-BE27F9EE9251}"/>
                </a:ext>
              </a:extLst>
            </p:cNvPr>
            <p:cNvSpPr/>
            <p:nvPr/>
          </p:nvSpPr>
          <p:spPr>
            <a:xfrm>
              <a:off x="1811749" y="1749894"/>
              <a:ext cx="8568500" cy="34674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FE0FBF6-4551-C866-324D-09FF34D48BD0}"/>
                </a:ext>
              </a:extLst>
            </p:cNvPr>
            <p:cNvSpPr txBox="1"/>
            <p:nvPr/>
          </p:nvSpPr>
          <p:spPr>
            <a:xfrm>
              <a:off x="1811749" y="1820364"/>
              <a:ext cx="4180668" cy="369332"/>
            </a:xfrm>
            <a:prstGeom prst="rect">
              <a:avLst/>
            </a:prstGeom>
            <a:noFill/>
          </p:spPr>
          <p:txBody>
            <a:bodyPr wrap="square">
              <a:spAutoFit/>
            </a:bodyPr>
            <a:lstStyle/>
            <a:p>
              <a:pPr algn="ctr"/>
              <a:r>
                <a:rPr lang="pt-BR" b="1" dirty="0">
                  <a:effectLst/>
                </a:rPr>
                <a:t>Sistema de controle de ar:</a:t>
              </a:r>
              <a:endParaRPr lang="pt-BR" b="1" dirty="0"/>
            </a:p>
          </p:txBody>
        </p:sp>
        <p:sp>
          <p:nvSpPr>
            <p:cNvPr id="7" name="CaixaDeTexto 6">
              <a:extLst>
                <a:ext uri="{FF2B5EF4-FFF2-40B4-BE49-F238E27FC236}">
                  <a16:creationId xmlns:a16="http://schemas.microsoft.com/office/drawing/2014/main" id="{EF4CB907-889B-6408-34F0-28A906DD9EE9}"/>
                </a:ext>
              </a:extLst>
            </p:cNvPr>
            <p:cNvSpPr txBox="1"/>
            <p:nvPr/>
          </p:nvSpPr>
          <p:spPr>
            <a:xfrm>
              <a:off x="1998531" y="2826353"/>
              <a:ext cx="3993886" cy="584775"/>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Temperatura: Entre 20° e </a:t>
              </a:r>
              <a:r>
                <a:rPr lang="pt-BR" sz="1600" dirty="0" err="1">
                  <a:solidFill>
                    <a:schemeClr val="bg2">
                      <a:lumMod val="25000"/>
                    </a:schemeClr>
                  </a:solidFill>
                  <a:effectLst/>
                </a:rPr>
                <a:t>25°C</a:t>
              </a:r>
              <a:r>
                <a:rPr lang="pt-BR" sz="1600" dirty="0">
                  <a:solidFill>
                    <a:schemeClr val="bg2">
                      <a:lumMod val="25000"/>
                    </a:schemeClr>
                  </a:solidFill>
                  <a:effectLst/>
                </a:rPr>
                <a:t>.</a:t>
              </a:r>
            </a:p>
            <a:p>
              <a:pPr marL="285750" indent="-285750">
                <a:buFont typeface="Arial" panose="020B0604020202020204" pitchFamily="34" charset="0"/>
                <a:buChar char="•"/>
              </a:pPr>
              <a:r>
                <a:rPr lang="pt-BR" sz="1600" dirty="0">
                  <a:solidFill>
                    <a:schemeClr val="bg2">
                      <a:lumMod val="25000"/>
                    </a:schemeClr>
                  </a:solidFill>
                  <a:effectLst/>
                </a:rPr>
                <a:t>Umidade relativa do ar: Entre 40% e 55%.</a:t>
              </a:r>
            </a:p>
          </p:txBody>
        </p:sp>
        <p:sp>
          <p:nvSpPr>
            <p:cNvPr id="8" name="CaixaDeTexto 7">
              <a:extLst>
                <a:ext uri="{FF2B5EF4-FFF2-40B4-BE49-F238E27FC236}">
                  <a16:creationId xmlns:a16="http://schemas.microsoft.com/office/drawing/2014/main" id="{1E46DEBA-0298-4003-1795-AA5CCB5E033E}"/>
                </a:ext>
              </a:extLst>
            </p:cNvPr>
            <p:cNvSpPr txBox="1"/>
            <p:nvPr/>
          </p:nvSpPr>
          <p:spPr>
            <a:xfrm>
              <a:off x="6044208" y="1849411"/>
              <a:ext cx="4284249" cy="369332"/>
            </a:xfrm>
            <a:prstGeom prst="rect">
              <a:avLst/>
            </a:prstGeom>
            <a:noFill/>
          </p:spPr>
          <p:txBody>
            <a:bodyPr wrap="square">
              <a:spAutoFit/>
            </a:bodyPr>
            <a:lstStyle/>
            <a:p>
              <a:pPr algn="ctr"/>
              <a:r>
                <a:rPr lang="pt-BR" b="1" dirty="0"/>
                <a:t>Sistema de proteção contra incêndio:</a:t>
              </a:r>
            </a:p>
          </p:txBody>
        </p:sp>
        <p:sp>
          <p:nvSpPr>
            <p:cNvPr id="9" name="CaixaDeTexto 8">
              <a:extLst>
                <a:ext uri="{FF2B5EF4-FFF2-40B4-BE49-F238E27FC236}">
                  <a16:creationId xmlns:a16="http://schemas.microsoft.com/office/drawing/2014/main" id="{D86C84F4-3B5F-0877-A623-70094D165C64}"/>
                </a:ext>
              </a:extLst>
            </p:cNvPr>
            <p:cNvSpPr txBox="1"/>
            <p:nvPr/>
          </p:nvSpPr>
          <p:spPr>
            <a:xfrm>
              <a:off x="6178868" y="2777579"/>
              <a:ext cx="4201381" cy="1569660"/>
            </a:xfrm>
            <a:prstGeom prst="rect">
              <a:avLst/>
            </a:prstGeom>
            <a:noFill/>
          </p:spPr>
          <p:txBody>
            <a:bodyPr wrap="square">
              <a:spAutoFit/>
            </a:bodyPr>
            <a:lstStyle/>
            <a:p>
              <a:pPr marL="285750" indent="-285750">
                <a:buFont typeface="Arial" panose="020B0604020202020204" pitchFamily="34" charset="0"/>
                <a:buChar char="•"/>
              </a:pPr>
              <a:r>
                <a:rPr lang="pt-BR" sz="1600" dirty="0">
                  <a:solidFill>
                    <a:schemeClr val="bg2">
                      <a:lumMod val="25000"/>
                    </a:schemeClr>
                  </a:solidFill>
                  <a:effectLst/>
                </a:rPr>
                <a:t>Detecção de incêndio: Capaz de identificar princípios de incêndios.</a:t>
              </a:r>
            </a:p>
            <a:p>
              <a:pPr marL="285750" indent="-285750">
                <a:buFont typeface="Arial" panose="020B0604020202020204" pitchFamily="34" charset="0"/>
                <a:buChar char="•"/>
              </a:pPr>
              <a:r>
                <a:rPr lang="pt-BR" sz="1600" dirty="0">
                  <a:solidFill>
                    <a:schemeClr val="bg2">
                      <a:lumMod val="25000"/>
                    </a:schemeClr>
                  </a:solidFill>
                  <a:effectLst/>
                </a:rPr>
                <a:t>Alarme de incêndio: Capaz de avisar a existência de um incêndio.</a:t>
              </a:r>
            </a:p>
            <a:p>
              <a:pPr marL="285750" indent="-285750">
                <a:buFont typeface="Arial" panose="020B0604020202020204" pitchFamily="34" charset="0"/>
                <a:buChar char="•"/>
              </a:pPr>
              <a:r>
                <a:rPr lang="pt-BR" sz="1600" dirty="0">
                  <a:solidFill>
                    <a:schemeClr val="bg2">
                      <a:lumMod val="25000"/>
                    </a:schemeClr>
                  </a:solidFill>
                  <a:effectLst/>
                </a:rPr>
                <a:t>Combate ao incêndio: Capaz de combater um incêndio já iniciado.</a:t>
              </a:r>
            </a:p>
          </p:txBody>
        </p:sp>
        <p:cxnSp>
          <p:nvCxnSpPr>
            <p:cNvPr id="10" name="Conector reto 9">
              <a:extLst>
                <a:ext uri="{FF2B5EF4-FFF2-40B4-BE49-F238E27FC236}">
                  <a16:creationId xmlns:a16="http://schemas.microsoft.com/office/drawing/2014/main" id="{BCD1564E-874E-F7F2-3B3A-6CB41F809E1D}"/>
                </a:ext>
              </a:extLst>
            </p:cNvPr>
            <p:cNvCxnSpPr>
              <a:cxnSpLocks/>
            </p:cNvCxnSpPr>
            <p:nvPr/>
          </p:nvCxnSpPr>
          <p:spPr>
            <a:xfrm>
              <a:off x="6068377" y="1951527"/>
              <a:ext cx="0" cy="3122933"/>
            </a:xfrm>
            <a:prstGeom prst="line">
              <a:avLst/>
            </a:prstGeom>
            <a:ln w="1905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6893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85901E2-49A7-1219-6190-2A5792EEE1D2}"/>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537867F7-E6DC-32E8-5C0D-6B0B923EFCBE}"/>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mecânico</a:t>
            </a:r>
          </a:p>
          <a:p>
            <a:endParaRPr lang="pt-BR" sz="2800" dirty="0">
              <a:solidFill>
                <a:schemeClr val="tx1"/>
              </a:solidFill>
            </a:endParaRPr>
          </a:p>
        </p:txBody>
      </p:sp>
      <p:pic>
        <p:nvPicPr>
          <p:cNvPr id="12" name="Imagem 11">
            <a:extLst>
              <a:ext uri="{FF2B5EF4-FFF2-40B4-BE49-F238E27FC236}">
                <a16:creationId xmlns:a16="http://schemas.microsoft.com/office/drawing/2014/main" id="{A0697E00-A4E7-38EA-62F5-FD02D5DD2A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0698" y="1846489"/>
            <a:ext cx="7550603" cy="4135445"/>
          </a:xfrm>
          <a:prstGeom prst="rect">
            <a:avLst/>
          </a:prstGeom>
        </p:spPr>
      </p:pic>
      <p:sp>
        <p:nvSpPr>
          <p:cNvPr id="13" name="CaixaDeTexto 12">
            <a:extLst>
              <a:ext uri="{FF2B5EF4-FFF2-40B4-BE49-F238E27FC236}">
                <a16:creationId xmlns:a16="http://schemas.microsoft.com/office/drawing/2014/main" id="{DE806A53-A910-D6DF-C321-2158599C0B04}"/>
              </a:ext>
            </a:extLst>
          </p:cNvPr>
          <p:cNvSpPr txBox="1"/>
          <p:nvPr/>
        </p:nvSpPr>
        <p:spPr>
          <a:xfrm>
            <a:off x="2320698" y="5981936"/>
            <a:ext cx="7997006" cy="307777"/>
          </a:xfrm>
          <a:prstGeom prst="rect">
            <a:avLst/>
          </a:prstGeom>
          <a:noFill/>
        </p:spPr>
        <p:txBody>
          <a:bodyPr wrap="square">
            <a:spAutoFit/>
          </a:bodyPr>
          <a:lstStyle/>
          <a:p>
            <a:r>
              <a:rPr lang="pt-BR" sz="1400" dirty="0">
                <a:effectLst/>
              </a:rPr>
              <a:t>Certificação TIER mecânico (Subsistema de refrigeração) TIA-942. Extraído de: ANSI/TIA-942, 2005, Anexo G.</a:t>
            </a:r>
          </a:p>
        </p:txBody>
      </p:sp>
      <p:cxnSp>
        <p:nvCxnSpPr>
          <p:cNvPr id="4" name="Conector reto 3">
            <a:extLst>
              <a:ext uri="{FF2B5EF4-FFF2-40B4-BE49-F238E27FC236}">
                <a16:creationId xmlns:a16="http://schemas.microsoft.com/office/drawing/2014/main" id="{3E203EF0-5228-D5B5-B072-C7C062B55641}"/>
              </a:ext>
            </a:extLst>
          </p:cNvPr>
          <p:cNvCxnSpPr>
            <a:cxnSpLocks/>
          </p:cNvCxnSpPr>
          <p:nvPr/>
        </p:nvCxnSpPr>
        <p:spPr>
          <a:xfrm>
            <a:off x="2175641" y="6289713"/>
            <a:ext cx="814206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28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9832A19-D9CD-8F60-E471-8BF77AF9EC83}"/>
              </a:ext>
            </a:extLst>
          </p:cNvPr>
          <p:cNvSpPr>
            <a:spLocks noGrp="1"/>
          </p:cNvSpPr>
          <p:nvPr>
            <p:ph type="body" sz="quarter" idx="10"/>
          </p:nvPr>
        </p:nvSpPr>
        <p:spPr>
          <a:xfrm>
            <a:off x="1019175" y="584200"/>
            <a:ext cx="10153650" cy="542925"/>
          </a:xfrm>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D860AB78-6FD4-6022-A8D2-E9882A5FE0B5}"/>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arquitetura (estrutura) </a:t>
            </a:r>
          </a:p>
        </p:txBody>
      </p:sp>
      <p:sp>
        <p:nvSpPr>
          <p:cNvPr id="6" name="CaixaDeTexto 5">
            <a:extLst>
              <a:ext uri="{FF2B5EF4-FFF2-40B4-BE49-F238E27FC236}">
                <a16:creationId xmlns:a16="http://schemas.microsoft.com/office/drawing/2014/main" id="{05CC6878-0082-51F8-46CB-2743AB413BF5}"/>
              </a:ext>
            </a:extLst>
          </p:cNvPr>
          <p:cNvSpPr txBox="1"/>
          <p:nvPr/>
        </p:nvSpPr>
        <p:spPr>
          <a:xfrm>
            <a:off x="1019175" y="2312988"/>
            <a:ext cx="5925911" cy="3139321"/>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certificação </a:t>
            </a:r>
            <a:r>
              <a:rPr lang="pt-BR" dirty="0" err="1">
                <a:solidFill>
                  <a:schemeClr val="bg2">
                    <a:lumMod val="25000"/>
                  </a:schemeClr>
                </a:solidFill>
              </a:rPr>
              <a:t>TIER</a:t>
            </a:r>
            <a:r>
              <a:rPr lang="pt-BR" dirty="0">
                <a:solidFill>
                  <a:schemeClr val="bg2">
                    <a:lumMod val="25000"/>
                  </a:schemeClr>
                </a:solidFill>
              </a:rPr>
              <a:t> de arquitetura avalia a estrutura do datacenter, incluindo a capacidade de sustentar o peso de equipamentos pesados.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Também considera fatores como tamanho, arquitetura, proteção contra radiação eletromagnética, controle de acesso e resistência ao calor extremo.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controle de acesso é um dos itens avaliados no processo de certificação </a:t>
            </a:r>
            <a:r>
              <a:rPr lang="pt-BR" dirty="0" err="1">
                <a:solidFill>
                  <a:schemeClr val="bg2">
                    <a:lumMod val="25000"/>
                  </a:schemeClr>
                </a:solidFill>
              </a:rPr>
              <a:t>TIER</a:t>
            </a:r>
            <a:r>
              <a:rPr lang="pt-BR" dirty="0">
                <a:solidFill>
                  <a:schemeClr val="bg2">
                    <a:lumMod val="25000"/>
                  </a:schemeClr>
                </a:solidFill>
              </a:rPr>
              <a:t> de arquitetura, com critérios detalhados na norma </a:t>
            </a:r>
            <a:r>
              <a:rPr lang="pt-BR" dirty="0" err="1">
                <a:solidFill>
                  <a:schemeClr val="bg2">
                    <a:lumMod val="25000"/>
                  </a:schemeClr>
                </a:solidFill>
              </a:rPr>
              <a:t>TIA-942</a:t>
            </a:r>
            <a:r>
              <a:rPr lang="pt-BR" dirty="0">
                <a:solidFill>
                  <a:schemeClr val="bg2">
                    <a:lumMod val="25000"/>
                  </a:schemeClr>
                </a:solidFill>
              </a:rPr>
              <a:t>.</a:t>
            </a:r>
          </a:p>
        </p:txBody>
      </p:sp>
      <p:sp>
        <p:nvSpPr>
          <p:cNvPr id="9" name="Elipse 8">
            <a:extLst>
              <a:ext uri="{FF2B5EF4-FFF2-40B4-BE49-F238E27FC236}">
                <a16:creationId xmlns:a16="http://schemas.microsoft.com/office/drawing/2014/main" id="{150063B8-3601-8DBE-C312-E6C363D2E082}"/>
              </a:ext>
            </a:extLst>
          </p:cNvPr>
          <p:cNvSpPr/>
          <p:nvPr/>
        </p:nvSpPr>
        <p:spPr>
          <a:xfrm>
            <a:off x="7645853" y="2072068"/>
            <a:ext cx="3526972" cy="3227841"/>
          </a:xfrm>
          <a:prstGeom prst="ellipse">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noFill/>
            </a:endParaRPr>
          </a:p>
        </p:txBody>
      </p:sp>
    </p:spTree>
    <p:extLst>
      <p:ext uri="{BB962C8B-B14F-4D97-AF65-F5344CB8AC3E}">
        <p14:creationId xmlns:p14="http://schemas.microsoft.com/office/powerpoint/2010/main" val="2798016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D047E71-83EF-4951-2545-84FD5661B3AA}"/>
              </a:ext>
            </a:extLst>
          </p:cNvPr>
          <p:cNvSpPr>
            <a:spLocks noGrp="1"/>
          </p:cNvSpPr>
          <p:nvPr>
            <p:ph type="body" sz="quarter" idx="10"/>
          </p:nvPr>
        </p:nvSpPr>
        <p:spPr/>
        <p:txBody>
          <a:bodyPr/>
          <a:lstStyle/>
          <a:p>
            <a:r>
              <a:rPr lang="pt-BR" dirty="0" err="1"/>
              <a:t>TIER</a:t>
            </a:r>
            <a:r>
              <a:rPr lang="pt-BR" dirty="0"/>
              <a:t> (Nível)</a:t>
            </a:r>
          </a:p>
        </p:txBody>
      </p:sp>
      <p:sp>
        <p:nvSpPr>
          <p:cNvPr id="3" name="Espaço Reservado para Texto 26">
            <a:extLst>
              <a:ext uri="{FF2B5EF4-FFF2-40B4-BE49-F238E27FC236}">
                <a16:creationId xmlns:a16="http://schemas.microsoft.com/office/drawing/2014/main" id="{7504A523-0C5B-7467-05DD-0AA55305709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err="1">
                <a:solidFill>
                  <a:schemeClr val="tx1"/>
                </a:solidFill>
              </a:rPr>
              <a:t>TIER</a:t>
            </a:r>
            <a:r>
              <a:rPr lang="pt-BR" sz="2800" dirty="0">
                <a:solidFill>
                  <a:schemeClr val="tx1"/>
                </a:solidFill>
              </a:rPr>
              <a:t> arquitetura (estrutura) </a:t>
            </a:r>
          </a:p>
        </p:txBody>
      </p:sp>
      <p:pic>
        <p:nvPicPr>
          <p:cNvPr id="5" name="Imagem 4">
            <a:extLst>
              <a:ext uri="{FF2B5EF4-FFF2-40B4-BE49-F238E27FC236}">
                <a16:creationId xmlns:a16="http://schemas.microsoft.com/office/drawing/2014/main" id="{C5E832E6-420F-25D4-9E60-BC196090B3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9816" y="1712912"/>
            <a:ext cx="9692368" cy="4033173"/>
          </a:xfrm>
          <a:prstGeom prst="rect">
            <a:avLst/>
          </a:prstGeom>
        </p:spPr>
      </p:pic>
      <p:sp>
        <p:nvSpPr>
          <p:cNvPr id="6" name="CaixaDeTexto 5">
            <a:extLst>
              <a:ext uri="{FF2B5EF4-FFF2-40B4-BE49-F238E27FC236}">
                <a16:creationId xmlns:a16="http://schemas.microsoft.com/office/drawing/2014/main" id="{993F7C2B-ADCA-4432-0984-51F93BB34617}"/>
              </a:ext>
            </a:extLst>
          </p:cNvPr>
          <p:cNvSpPr txBox="1"/>
          <p:nvPr/>
        </p:nvSpPr>
        <p:spPr>
          <a:xfrm>
            <a:off x="1249816" y="5746085"/>
            <a:ext cx="10153650" cy="307777"/>
          </a:xfrm>
          <a:prstGeom prst="rect">
            <a:avLst/>
          </a:prstGeom>
          <a:noFill/>
        </p:spPr>
        <p:txBody>
          <a:bodyPr wrap="square">
            <a:spAutoFit/>
          </a:bodyPr>
          <a:lstStyle/>
          <a:p>
            <a:r>
              <a:rPr lang="pt-BR" sz="1400" dirty="0">
                <a:effectLst/>
              </a:rPr>
              <a:t>Certificação TIER arquitetura (Sistema de Controle de Acesso) TIA-942. Extraído de: ANSI/TIA-942, 2005, Anexo G</a:t>
            </a:r>
            <a:r>
              <a:rPr lang="pt-BR" sz="1400" dirty="0"/>
              <a:t>.</a:t>
            </a:r>
            <a:endParaRPr lang="pt-BR" sz="1400" dirty="0">
              <a:effectLst/>
            </a:endParaRPr>
          </a:p>
        </p:txBody>
      </p:sp>
      <p:cxnSp>
        <p:nvCxnSpPr>
          <p:cNvPr id="4" name="Conector reto 3">
            <a:extLst>
              <a:ext uri="{FF2B5EF4-FFF2-40B4-BE49-F238E27FC236}">
                <a16:creationId xmlns:a16="http://schemas.microsoft.com/office/drawing/2014/main" id="{771A65B9-1039-2018-6B8E-D43B3AF9E847}"/>
              </a:ext>
            </a:extLst>
          </p:cNvPr>
          <p:cNvCxnSpPr>
            <a:cxnSpLocks/>
          </p:cNvCxnSpPr>
          <p:nvPr/>
        </p:nvCxnSpPr>
        <p:spPr>
          <a:xfrm>
            <a:off x="1249816" y="6100430"/>
            <a:ext cx="969236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Redundância</a:t>
            </a:r>
          </a:p>
        </p:txBody>
      </p:sp>
      <p:sp>
        <p:nvSpPr>
          <p:cNvPr id="3" name="CaixaDeTexto 2">
            <a:extLst>
              <a:ext uri="{FF2B5EF4-FFF2-40B4-BE49-F238E27FC236}">
                <a16:creationId xmlns:a16="http://schemas.microsoft.com/office/drawing/2014/main" id="{1992096F-3E44-1EB9-3751-996998C1F24C}"/>
              </a:ext>
            </a:extLst>
          </p:cNvPr>
          <p:cNvSpPr txBox="1"/>
          <p:nvPr/>
        </p:nvSpPr>
        <p:spPr>
          <a:xfrm>
            <a:off x="1017404" y="1495268"/>
            <a:ext cx="10153650" cy="92333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Redundância em TI busca aumentar a disponibilidade de aplicativos, serviços ou equipamentos.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norma </a:t>
            </a:r>
            <a:r>
              <a:rPr lang="pt-BR" b="1" dirty="0" err="1">
                <a:solidFill>
                  <a:schemeClr val="bg2">
                    <a:lumMod val="25000"/>
                  </a:schemeClr>
                </a:solidFill>
              </a:rPr>
              <a:t>TIA-942</a:t>
            </a:r>
            <a:r>
              <a:rPr lang="pt-BR" b="1" dirty="0">
                <a:solidFill>
                  <a:schemeClr val="bg2">
                    <a:lumMod val="25000"/>
                  </a:schemeClr>
                </a:solidFill>
              </a:rPr>
              <a:t> </a:t>
            </a:r>
            <a:r>
              <a:rPr lang="pt-BR" dirty="0">
                <a:solidFill>
                  <a:schemeClr val="bg2">
                    <a:lumMod val="25000"/>
                  </a:schemeClr>
                </a:solidFill>
              </a:rPr>
              <a:t>define várias formas de redundância, incluindo (N), (</a:t>
            </a:r>
            <a:r>
              <a:rPr lang="pt-BR" dirty="0" err="1">
                <a:solidFill>
                  <a:schemeClr val="bg2">
                    <a:lumMod val="25000"/>
                  </a:schemeClr>
                </a:solidFill>
              </a:rPr>
              <a:t>N+1</a:t>
            </a:r>
            <a:r>
              <a:rPr lang="pt-BR" dirty="0">
                <a:solidFill>
                  <a:schemeClr val="bg2">
                    <a:lumMod val="25000"/>
                  </a:schemeClr>
                </a:solidFill>
              </a:rPr>
              <a:t>), (</a:t>
            </a:r>
            <a:r>
              <a:rPr lang="pt-BR" dirty="0" err="1">
                <a:solidFill>
                  <a:schemeClr val="bg2">
                    <a:lumMod val="25000"/>
                  </a:schemeClr>
                </a:solidFill>
              </a:rPr>
              <a:t>N+2</a:t>
            </a:r>
            <a:r>
              <a:rPr lang="pt-BR" dirty="0">
                <a:solidFill>
                  <a:schemeClr val="bg2">
                    <a:lumMod val="25000"/>
                  </a:schemeClr>
                </a:solidFill>
              </a:rPr>
              <a:t>), (</a:t>
            </a:r>
            <a:r>
              <a:rPr lang="pt-BR" dirty="0" err="1">
                <a:solidFill>
                  <a:schemeClr val="bg2">
                    <a:lumMod val="25000"/>
                  </a:schemeClr>
                </a:solidFill>
              </a:rPr>
              <a:t>2N</a:t>
            </a:r>
            <a:r>
              <a:rPr lang="pt-BR" dirty="0">
                <a:solidFill>
                  <a:schemeClr val="bg2">
                    <a:lumMod val="25000"/>
                  </a:schemeClr>
                </a:solidFill>
              </a:rPr>
              <a:t>), e (2(</a:t>
            </a:r>
            <a:r>
              <a:rPr lang="pt-BR" dirty="0" err="1">
                <a:solidFill>
                  <a:schemeClr val="bg2">
                    <a:lumMod val="25000"/>
                  </a:schemeClr>
                </a:solidFill>
              </a:rPr>
              <a:t>N+1</a:t>
            </a:r>
            <a:r>
              <a:rPr lang="pt-BR" dirty="0">
                <a:solidFill>
                  <a:schemeClr val="bg2">
                    <a:lumMod val="25000"/>
                  </a:schemeClr>
                </a:solidFill>
              </a:rPr>
              <a:t>)).</a:t>
            </a:r>
          </a:p>
        </p:txBody>
      </p:sp>
      <p:grpSp>
        <p:nvGrpSpPr>
          <p:cNvPr id="4" name="Agrupar 3">
            <a:extLst>
              <a:ext uri="{FF2B5EF4-FFF2-40B4-BE49-F238E27FC236}">
                <a16:creationId xmlns:a16="http://schemas.microsoft.com/office/drawing/2014/main" id="{FCC41AD2-6511-2A05-95DD-8DD0112B0B8E}"/>
              </a:ext>
            </a:extLst>
          </p:cNvPr>
          <p:cNvGrpSpPr/>
          <p:nvPr/>
        </p:nvGrpSpPr>
        <p:grpSpPr>
          <a:xfrm>
            <a:off x="1019175" y="3350430"/>
            <a:ext cx="5979135" cy="2229490"/>
            <a:chOff x="1094316" y="4025843"/>
            <a:chExt cx="7451450" cy="1978365"/>
          </a:xfrm>
        </p:grpSpPr>
        <p:grpSp>
          <p:nvGrpSpPr>
            <p:cNvPr id="5" name="Agrupar 4">
              <a:extLst>
                <a:ext uri="{FF2B5EF4-FFF2-40B4-BE49-F238E27FC236}">
                  <a16:creationId xmlns:a16="http://schemas.microsoft.com/office/drawing/2014/main" id="{5C3261D3-249A-D95B-7891-CE77CE0D6B67}"/>
                </a:ext>
              </a:extLst>
            </p:cNvPr>
            <p:cNvGrpSpPr/>
            <p:nvPr/>
          </p:nvGrpSpPr>
          <p:grpSpPr>
            <a:xfrm>
              <a:off x="1094316" y="4025843"/>
              <a:ext cx="4908191" cy="1978365"/>
              <a:chOff x="2873373" y="1676602"/>
              <a:chExt cx="6532801" cy="3504793"/>
            </a:xfrm>
          </p:grpSpPr>
          <p:grpSp>
            <p:nvGrpSpPr>
              <p:cNvPr id="10" name="Agrupar 9">
                <a:extLst>
                  <a:ext uri="{FF2B5EF4-FFF2-40B4-BE49-F238E27FC236}">
                    <a16:creationId xmlns:a16="http://schemas.microsoft.com/office/drawing/2014/main" id="{E88864CF-9678-926F-41A1-5A69F191686B}"/>
                  </a:ext>
                </a:extLst>
              </p:cNvPr>
              <p:cNvGrpSpPr/>
              <p:nvPr/>
            </p:nvGrpSpPr>
            <p:grpSpPr>
              <a:xfrm>
                <a:off x="2873373" y="1676602"/>
                <a:ext cx="3121093" cy="3504793"/>
                <a:chOff x="2873373" y="1676602"/>
                <a:chExt cx="3121093" cy="3504793"/>
              </a:xfrm>
            </p:grpSpPr>
            <p:sp>
              <p:nvSpPr>
                <p:cNvPr id="15" name="Retângulo: Cantos Arredondados 14">
                  <a:extLst>
                    <a:ext uri="{FF2B5EF4-FFF2-40B4-BE49-F238E27FC236}">
                      <a16:creationId xmlns:a16="http://schemas.microsoft.com/office/drawing/2014/main" id="{D7BAD1E9-9CCE-33C7-3F4C-B0F5979A5B91}"/>
                    </a:ext>
                  </a:extLst>
                </p:cNvPr>
                <p:cNvSpPr/>
                <p:nvPr/>
              </p:nvSpPr>
              <p:spPr>
                <a:xfrm>
                  <a:off x="2873373" y="1676602"/>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2C721D42-2AB7-B9D9-A2D2-27147A0FAB0D}"/>
                    </a:ext>
                  </a:extLst>
                </p:cNvPr>
                <p:cNvSpPr txBox="1"/>
                <p:nvPr/>
              </p:nvSpPr>
              <p:spPr>
                <a:xfrm>
                  <a:off x="3082519" y="1913935"/>
                  <a:ext cx="2702801" cy="375664"/>
                </a:xfrm>
                <a:prstGeom prst="rect">
                  <a:avLst/>
                </a:prstGeom>
                <a:noFill/>
              </p:spPr>
              <p:txBody>
                <a:bodyPr wrap="square">
                  <a:spAutoFit/>
                </a:bodyPr>
                <a:lstStyle/>
                <a:p>
                  <a:pPr algn="ctr"/>
                  <a:r>
                    <a:rPr lang="pt-BR" b="1" dirty="0"/>
                    <a:t>Sistema (N)</a:t>
                  </a:r>
                </a:p>
              </p:txBody>
            </p:sp>
            <p:sp>
              <p:nvSpPr>
                <p:cNvPr id="17" name="CaixaDeTexto 16">
                  <a:extLst>
                    <a:ext uri="{FF2B5EF4-FFF2-40B4-BE49-F238E27FC236}">
                      <a16:creationId xmlns:a16="http://schemas.microsoft.com/office/drawing/2014/main" id="{12972ACE-3775-40F3-68DA-06CECC2EB9D0}"/>
                    </a:ext>
                  </a:extLst>
                </p:cNvPr>
                <p:cNvSpPr txBox="1"/>
                <p:nvPr/>
              </p:nvSpPr>
              <p:spPr>
                <a:xfrm>
                  <a:off x="3082520" y="2436326"/>
                  <a:ext cx="2702801" cy="1346128"/>
                </a:xfrm>
                <a:prstGeom prst="rect">
                  <a:avLst/>
                </a:prstGeom>
                <a:noFill/>
              </p:spPr>
              <p:txBody>
                <a:bodyPr wrap="square">
                  <a:spAutoFit/>
                </a:bodyPr>
                <a:lstStyle/>
                <a:p>
                  <a:pPr algn="ctr"/>
                  <a:r>
                    <a:rPr lang="pt-BR" sz="1600" dirty="0">
                      <a:solidFill>
                        <a:schemeClr val="bg2">
                          <a:lumMod val="25000"/>
                        </a:schemeClr>
                      </a:solidFill>
                    </a:rPr>
                    <a:t>Sistema básico, havendo somente um dispositivo, módulo, caminho ou unidade. </a:t>
                  </a:r>
                </a:p>
              </p:txBody>
            </p:sp>
          </p:grpSp>
          <p:grpSp>
            <p:nvGrpSpPr>
              <p:cNvPr id="11" name="Agrupar 10">
                <a:extLst>
                  <a:ext uri="{FF2B5EF4-FFF2-40B4-BE49-F238E27FC236}">
                    <a16:creationId xmlns:a16="http://schemas.microsoft.com/office/drawing/2014/main" id="{98F9FD0D-C381-31EB-2993-09270B272695}"/>
                  </a:ext>
                </a:extLst>
              </p:cNvPr>
              <p:cNvGrpSpPr/>
              <p:nvPr/>
            </p:nvGrpSpPr>
            <p:grpSpPr>
              <a:xfrm>
                <a:off x="6285081" y="1676602"/>
                <a:ext cx="3121093" cy="3504793"/>
                <a:chOff x="6285081" y="1676602"/>
                <a:chExt cx="3121093" cy="3504793"/>
              </a:xfrm>
            </p:grpSpPr>
            <p:sp>
              <p:nvSpPr>
                <p:cNvPr id="12" name="Retângulo: Cantos Arredondados 11">
                  <a:extLst>
                    <a:ext uri="{FF2B5EF4-FFF2-40B4-BE49-F238E27FC236}">
                      <a16:creationId xmlns:a16="http://schemas.microsoft.com/office/drawing/2014/main" id="{55478D1D-7D7F-9D86-1CA2-405067B680D2}"/>
                    </a:ext>
                  </a:extLst>
                </p:cNvPr>
                <p:cNvSpPr/>
                <p:nvPr/>
              </p:nvSpPr>
              <p:spPr>
                <a:xfrm>
                  <a:off x="6285081" y="1676602"/>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EC2F0CFA-6AFA-21F8-6C56-968786D33DC4}"/>
                    </a:ext>
                  </a:extLst>
                </p:cNvPr>
                <p:cNvSpPr txBox="1"/>
                <p:nvPr/>
              </p:nvSpPr>
              <p:spPr>
                <a:xfrm>
                  <a:off x="6494224" y="1915472"/>
                  <a:ext cx="2702801" cy="375664"/>
                </a:xfrm>
                <a:prstGeom prst="rect">
                  <a:avLst/>
                </a:prstGeom>
                <a:noFill/>
              </p:spPr>
              <p:txBody>
                <a:bodyPr wrap="square">
                  <a:spAutoFit/>
                </a:bodyPr>
                <a:lstStyle/>
                <a:p>
                  <a:pPr algn="ctr"/>
                  <a:r>
                    <a:rPr lang="pt-BR" b="1" dirty="0"/>
                    <a:t>Sistema (N + 1)</a:t>
                  </a:r>
                </a:p>
              </p:txBody>
            </p:sp>
            <p:sp>
              <p:nvSpPr>
                <p:cNvPr id="14" name="CaixaDeTexto 13">
                  <a:extLst>
                    <a:ext uri="{FF2B5EF4-FFF2-40B4-BE49-F238E27FC236}">
                      <a16:creationId xmlns:a16="http://schemas.microsoft.com/office/drawing/2014/main" id="{FA1E7FEA-D98B-501B-44A4-74FE0845463E}"/>
                    </a:ext>
                  </a:extLst>
                </p:cNvPr>
                <p:cNvSpPr txBox="1"/>
                <p:nvPr/>
              </p:nvSpPr>
              <p:spPr>
                <a:xfrm>
                  <a:off x="6382619" y="2436325"/>
                  <a:ext cx="3023555" cy="1095686"/>
                </a:xfrm>
                <a:prstGeom prst="rect">
                  <a:avLst/>
                </a:prstGeom>
                <a:noFill/>
              </p:spPr>
              <p:txBody>
                <a:bodyPr wrap="square">
                  <a:spAutoFit/>
                </a:bodyPr>
                <a:lstStyle/>
                <a:p>
                  <a:pPr algn="ctr"/>
                  <a:r>
                    <a:rPr lang="pt-BR" sz="1600" dirty="0">
                      <a:solidFill>
                        <a:schemeClr val="bg2">
                          <a:lumMod val="25000"/>
                        </a:schemeClr>
                      </a:solidFill>
                      <a:effectLst/>
                    </a:rPr>
                    <a:t>Um único sistema com 1 (um) módulo, caminho ou unidade adicional</a:t>
                  </a:r>
                  <a:r>
                    <a:rPr lang="pt-BR" sz="1600" dirty="0">
                      <a:solidFill>
                        <a:schemeClr val="bg2">
                          <a:lumMod val="25000"/>
                        </a:schemeClr>
                      </a:solidFill>
                    </a:rPr>
                    <a:t>.</a:t>
                  </a:r>
                </a:p>
              </p:txBody>
            </p:sp>
          </p:grpSp>
        </p:grpSp>
        <p:grpSp>
          <p:nvGrpSpPr>
            <p:cNvPr id="6" name="Agrupar 5">
              <a:extLst>
                <a:ext uri="{FF2B5EF4-FFF2-40B4-BE49-F238E27FC236}">
                  <a16:creationId xmlns:a16="http://schemas.microsoft.com/office/drawing/2014/main" id="{BBB26FB8-715F-AD8E-C8E5-B001CBC43ADA}"/>
                </a:ext>
              </a:extLst>
            </p:cNvPr>
            <p:cNvGrpSpPr/>
            <p:nvPr/>
          </p:nvGrpSpPr>
          <p:grpSpPr>
            <a:xfrm>
              <a:off x="6038425" y="4025843"/>
              <a:ext cx="2507341" cy="1978365"/>
              <a:chOff x="2421425" y="1676601"/>
              <a:chExt cx="3337271" cy="3504793"/>
            </a:xfrm>
          </p:grpSpPr>
          <p:sp>
            <p:nvSpPr>
              <p:cNvPr id="7" name="Retângulo: Cantos Arredondados 6">
                <a:extLst>
                  <a:ext uri="{FF2B5EF4-FFF2-40B4-BE49-F238E27FC236}">
                    <a16:creationId xmlns:a16="http://schemas.microsoft.com/office/drawing/2014/main" id="{9A07A435-BE2D-ED06-E5FD-66C9C995AE5B}"/>
                  </a:ext>
                </a:extLst>
              </p:cNvPr>
              <p:cNvSpPr/>
              <p:nvPr/>
            </p:nvSpPr>
            <p:spPr>
              <a:xfrm>
                <a:off x="2529514" y="1676601"/>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883561C0-E2CC-DF9C-E820-F3742483F65A}"/>
                  </a:ext>
                </a:extLst>
              </p:cNvPr>
              <p:cNvSpPr txBox="1"/>
              <p:nvPr/>
            </p:nvSpPr>
            <p:spPr>
              <a:xfrm>
                <a:off x="2873378" y="1913934"/>
                <a:ext cx="2702802" cy="375664"/>
              </a:xfrm>
              <a:prstGeom prst="rect">
                <a:avLst/>
              </a:prstGeom>
              <a:noFill/>
            </p:spPr>
            <p:txBody>
              <a:bodyPr wrap="square">
                <a:spAutoFit/>
              </a:bodyPr>
              <a:lstStyle/>
              <a:p>
                <a:pPr algn="ctr"/>
                <a:r>
                  <a:rPr lang="pt-BR" b="1" dirty="0"/>
                  <a:t>Sistema (N + 2)</a:t>
                </a:r>
              </a:p>
            </p:txBody>
          </p:sp>
          <p:sp>
            <p:nvSpPr>
              <p:cNvPr id="9" name="CaixaDeTexto 8">
                <a:extLst>
                  <a:ext uri="{FF2B5EF4-FFF2-40B4-BE49-F238E27FC236}">
                    <a16:creationId xmlns:a16="http://schemas.microsoft.com/office/drawing/2014/main" id="{EDBF4B3A-FFFD-BA35-2EE5-53F435DB4303}"/>
                  </a:ext>
                </a:extLst>
              </p:cNvPr>
              <p:cNvSpPr txBox="1"/>
              <p:nvPr/>
            </p:nvSpPr>
            <p:spPr>
              <a:xfrm>
                <a:off x="2421425" y="2450360"/>
                <a:ext cx="3337271" cy="1095686"/>
              </a:xfrm>
              <a:prstGeom prst="rect">
                <a:avLst/>
              </a:prstGeom>
              <a:noFill/>
            </p:spPr>
            <p:txBody>
              <a:bodyPr wrap="square">
                <a:spAutoFit/>
              </a:bodyPr>
              <a:lstStyle/>
              <a:p>
                <a:pPr algn="ctr"/>
                <a:r>
                  <a:rPr lang="pt-BR" sz="1600" dirty="0">
                    <a:solidFill>
                      <a:schemeClr val="bg2">
                        <a:lumMod val="25000"/>
                      </a:schemeClr>
                    </a:solidFill>
                  </a:rPr>
                  <a:t>Um único sistema com 2 (dois) módulos, caminhos ou unidades adicionais.</a:t>
                </a:r>
              </a:p>
            </p:txBody>
          </p:sp>
        </p:grpSp>
      </p:grpSp>
      <p:sp>
        <p:nvSpPr>
          <p:cNvPr id="19" name="Retângulo: Cantos Arredondados 18">
            <a:extLst>
              <a:ext uri="{FF2B5EF4-FFF2-40B4-BE49-F238E27FC236}">
                <a16:creationId xmlns:a16="http://schemas.microsoft.com/office/drawing/2014/main" id="{3808B5CA-9DBF-C5F8-3D66-F5FEE78D82BC}"/>
              </a:ext>
            </a:extLst>
          </p:cNvPr>
          <p:cNvSpPr/>
          <p:nvPr/>
        </p:nvSpPr>
        <p:spPr>
          <a:xfrm>
            <a:off x="7320402" y="3350429"/>
            <a:ext cx="1881596" cy="222949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721F6573-8AE6-78EB-B3BB-042A58D6C1CA}"/>
              </a:ext>
            </a:extLst>
          </p:cNvPr>
          <p:cNvSpPr txBox="1"/>
          <p:nvPr/>
        </p:nvSpPr>
        <p:spPr>
          <a:xfrm>
            <a:off x="7464915" y="3583761"/>
            <a:ext cx="1629423" cy="369332"/>
          </a:xfrm>
          <a:prstGeom prst="rect">
            <a:avLst/>
          </a:prstGeom>
          <a:noFill/>
        </p:spPr>
        <p:txBody>
          <a:bodyPr wrap="square">
            <a:spAutoFit/>
          </a:bodyPr>
          <a:lstStyle/>
          <a:p>
            <a:pPr algn="ctr"/>
            <a:r>
              <a:rPr lang="pt-BR" b="1" dirty="0"/>
              <a:t>Sistema (</a:t>
            </a:r>
            <a:r>
              <a:rPr lang="pt-BR" b="1" dirty="0" err="1"/>
              <a:t>2N</a:t>
            </a:r>
            <a:r>
              <a:rPr lang="pt-BR" b="1" dirty="0"/>
              <a:t>)</a:t>
            </a:r>
          </a:p>
        </p:txBody>
      </p:sp>
      <p:sp>
        <p:nvSpPr>
          <p:cNvPr id="21" name="CaixaDeTexto 20">
            <a:extLst>
              <a:ext uri="{FF2B5EF4-FFF2-40B4-BE49-F238E27FC236}">
                <a16:creationId xmlns:a16="http://schemas.microsoft.com/office/drawing/2014/main" id="{D2859F3C-42A2-9D70-38CA-F1D174F3F4CB}"/>
              </a:ext>
            </a:extLst>
          </p:cNvPr>
          <p:cNvSpPr txBox="1"/>
          <p:nvPr/>
        </p:nvSpPr>
        <p:spPr>
          <a:xfrm>
            <a:off x="7450536" y="4119113"/>
            <a:ext cx="1629423" cy="1077218"/>
          </a:xfrm>
          <a:prstGeom prst="rect">
            <a:avLst/>
          </a:prstGeom>
          <a:noFill/>
        </p:spPr>
        <p:txBody>
          <a:bodyPr wrap="square">
            <a:spAutoFit/>
          </a:bodyPr>
          <a:lstStyle/>
          <a:p>
            <a:pPr algn="ctr"/>
            <a:r>
              <a:rPr lang="pt-BR" sz="1600" dirty="0">
                <a:solidFill>
                  <a:schemeClr val="bg2">
                    <a:lumMod val="25000"/>
                  </a:schemeClr>
                </a:solidFill>
              </a:rPr>
              <a:t>Possui 2 (dois) sistemas completos redundantes.</a:t>
            </a:r>
          </a:p>
        </p:txBody>
      </p:sp>
      <p:sp>
        <p:nvSpPr>
          <p:cNvPr id="22" name="Retângulo: Cantos Arredondados 21">
            <a:extLst>
              <a:ext uri="{FF2B5EF4-FFF2-40B4-BE49-F238E27FC236}">
                <a16:creationId xmlns:a16="http://schemas.microsoft.com/office/drawing/2014/main" id="{C5D2BAE5-BB26-2237-6B8B-D31B7CBF058E}"/>
              </a:ext>
            </a:extLst>
          </p:cNvPr>
          <p:cNvSpPr/>
          <p:nvPr/>
        </p:nvSpPr>
        <p:spPr>
          <a:xfrm>
            <a:off x="9392540" y="3350429"/>
            <a:ext cx="1881596" cy="222949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4C099480-98CE-00CE-D8F0-077B94F271FB}"/>
              </a:ext>
            </a:extLst>
          </p:cNvPr>
          <p:cNvSpPr txBox="1"/>
          <p:nvPr/>
        </p:nvSpPr>
        <p:spPr>
          <a:xfrm>
            <a:off x="9445418" y="3583760"/>
            <a:ext cx="1755510" cy="369332"/>
          </a:xfrm>
          <a:prstGeom prst="rect">
            <a:avLst/>
          </a:prstGeom>
          <a:noFill/>
        </p:spPr>
        <p:txBody>
          <a:bodyPr wrap="square">
            <a:spAutoFit/>
          </a:bodyPr>
          <a:lstStyle/>
          <a:p>
            <a:pPr algn="ctr"/>
            <a:r>
              <a:rPr lang="pt-BR" b="1" dirty="0"/>
              <a:t>Sistema 2(N + 1)</a:t>
            </a:r>
          </a:p>
        </p:txBody>
      </p:sp>
      <p:sp>
        <p:nvSpPr>
          <p:cNvPr id="24" name="CaixaDeTexto 23">
            <a:extLst>
              <a:ext uri="{FF2B5EF4-FFF2-40B4-BE49-F238E27FC236}">
                <a16:creationId xmlns:a16="http://schemas.microsoft.com/office/drawing/2014/main" id="{C9C8EE1E-80FA-0F4C-CC04-2C51967642CB}"/>
              </a:ext>
            </a:extLst>
          </p:cNvPr>
          <p:cNvSpPr txBox="1"/>
          <p:nvPr/>
        </p:nvSpPr>
        <p:spPr>
          <a:xfrm>
            <a:off x="9459795" y="4097347"/>
            <a:ext cx="1711259" cy="1077218"/>
          </a:xfrm>
          <a:prstGeom prst="rect">
            <a:avLst/>
          </a:prstGeom>
          <a:noFill/>
        </p:spPr>
        <p:txBody>
          <a:bodyPr wrap="square">
            <a:spAutoFit/>
          </a:bodyPr>
          <a:lstStyle/>
          <a:p>
            <a:pPr algn="ctr"/>
            <a:r>
              <a:rPr lang="pt-BR" sz="1600" dirty="0">
                <a:solidFill>
                  <a:schemeClr val="bg2">
                    <a:lumMod val="25000"/>
                  </a:schemeClr>
                </a:solidFill>
              </a:rPr>
              <a:t>Possui 2 (duas) unidades completas do sistema </a:t>
            </a:r>
            <a:r>
              <a:rPr lang="pt-BR" sz="1600" dirty="0" err="1">
                <a:solidFill>
                  <a:schemeClr val="bg2">
                    <a:lumMod val="25000"/>
                  </a:schemeClr>
                </a:solidFill>
              </a:rPr>
              <a:t>N+1</a:t>
            </a:r>
            <a:r>
              <a:rPr lang="pt-BR" sz="1600" dirty="0">
                <a:solidFill>
                  <a:schemeClr val="bg2">
                    <a:lumMod val="25000"/>
                  </a:schemeClr>
                </a:solidFill>
              </a:rPr>
              <a:t>. </a:t>
            </a:r>
          </a:p>
        </p:txBody>
      </p:sp>
    </p:spTree>
    <p:extLst>
      <p:ext uri="{BB962C8B-B14F-4D97-AF65-F5344CB8AC3E}">
        <p14:creationId xmlns:p14="http://schemas.microsoft.com/office/powerpoint/2010/main" val="4004208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09426A1-4AF3-C038-0756-C30BD00FB39E}"/>
              </a:ext>
            </a:extLst>
          </p:cNvPr>
          <p:cNvSpPr>
            <a:spLocks noGrp="1"/>
          </p:cNvSpPr>
          <p:nvPr>
            <p:ph type="body" sz="quarter" idx="10"/>
          </p:nvPr>
        </p:nvSpPr>
        <p:spPr/>
        <p:txBody>
          <a:bodyPr/>
          <a:lstStyle/>
          <a:p>
            <a:r>
              <a:rPr lang="pt-BR" dirty="0"/>
              <a:t>Categorias de datacenter</a:t>
            </a:r>
          </a:p>
        </p:txBody>
      </p:sp>
      <p:sp>
        <p:nvSpPr>
          <p:cNvPr id="3" name="Espaço Reservado para Texto 26">
            <a:extLst>
              <a:ext uri="{FF2B5EF4-FFF2-40B4-BE49-F238E27FC236}">
                <a16:creationId xmlns:a16="http://schemas.microsoft.com/office/drawing/2014/main" id="{B3A14903-1658-376F-40CE-46B095901A76}"/>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Datacenter de internet (Internet Datacenter - IDC)</a:t>
            </a:r>
          </a:p>
        </p:txBody>
      </p:sp>
      <p:sp>
        <p:nvSpPr>
          <p:cNvPr id="4" name="CaixaDeTexto 3">
            <a:extLst>
              <a:ext uri="{FF2B5EF4-FFF2-40B4-BE49-F238E27FC236}">
                <a16:creationId xmlns:a16="http://schemas.microsoft.com/office/drawing/2014/main" id="{F5974355-D880-E0EE-D51C-07C38E956785}"/>
              </a:ext>
            </a:extLst>
          </p:cNvPr>
          <p:cNvSpPr txBox="1"/>
          <p:nvPr/>
        </p:nvSpPr>
        <p:spPr>
          <a:xfrm>
            <a:off x="1019175" y="2035997"/>
            <a:ext cx="10003450" cy="646331"/>
          </a:xfrm>
          <a:prstGeom prst="rect">
            <a:avLst/>
          </a:prstGeom>
          <a:noFill/>
        </p:spPr>
        <p:txBody>
          <a:bodyPr wrap="square">
            <a:spAutoFit/>
          </a:bodyPr>
          <a:lstStyle/>
          <a:p>
            <a:r>
              <a:rPr lang="pt-BR" dirty="0">
                <a:solidFill>
                  <a:schemeClr val="bg2">
                    <a:lumMod val="25000"/>
                  </a:schemeClr>
                </a:solidFill>
              </a:rPr>
              <a:t>Provê serviços de conexão, armazenamento, processamento ou hospedagem a outras empresas por meio de grande estrutura de TI.</a:t>
            </a:r>
          </a:p>
        </p:txBody>
      </p:sp>
      <p:grpSp>
        <p:nvGrpSpPr>
          <p:cNvPr id="5" name="Agrupar 4">
            <a:extLst>
              <a:ext uri="{FF2B5EF4-FFF2-40B4-BE49-F238E27FC236}">
                <a16:creationId xmlns:a16="http://schemas.microsoft.com/office/drawing/2014/main" id="{3E9FF091-7B06-9C7C-92EC-2F163736FC79}"/>
              </a:ext>
            </a:extLst>
          </p:cNvPr>
          <p:cNvGrpSpPr/>
          <p:nvPr/>
        </p:nvGrpSpPr>
        <p:grpSpPr>
          <a:xfrm>
            <a:off x="1123656" y="3007470"/>
            <a:ext cx="10107931" cy="3266330"/>
            <a:chOff x="953287" y="1676604"/>
            <a:chExt cx="10214043" cy="3266330"/>
          </a:xfrm>
        </p:grpSpPr>
        <p:grpSp>
          <p:nvGrpSpPr>
            <p:cNvPr id="6" name="Agrupar 5">
              <a:extLst>
                <a:ext uri="{FF2B5EF4-FFF2-40B4-BE49-F238E27FC236}">
                  <a16:creationId xmlns:a16="http://schemas.microsoft.com/office/drawing/2014/main" id="{536BBE73-CC26-C263-44D2-710F3E96AC2C}"/>
                </a:ext>
              </a:extLst>
            </p:cNvPr>
            <p:cNvGrpSpPr/>
            <p:nvPr/>
          </p:nvGrpSpPr>
          <p:grpSpPr>
            <a:xfrm>
              <a:off x="953287" y="1676604"/>
              <a:ext cx="3121093" cy="3266330"/>
              <a:chOff x="953287" y="1676604"/>
              <a:chExt cx="3121093" cy="3266330"/>
            </a:xfrm>
          </p:grpSpPr>
          <p:sp>
            <p:nvSpPr>
              <p:cNvPr id="15" name="Retângulo: Cantos Arredondados 14">
                <a:extLst>
                  <a:ext uri="{FF2B5EF4-FFF2-40B4-BE49-F238E27FC236}">
                    <a16:creationId xmlns:a16="http://schemas.microsoft.com/office/drawing/2014/main" id="{208C0468-0C03-7447-1A3A-DA28730B4D07}"/>
                  </a:ext>
                </a:extLst>
              </p:cNvPr>
              <p:cNvSpPr/>
              <p:nvPr/>
            </p:nvSpPr>
            <p:spPr>
              <a:xfrm>
                <a:off x="953287" y="1676604"/>
                <a:ext cx="3121093" cy="32663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CaixaDeTexto 15">
                <a:extLst>
                  <a:ext uri="{FF2B5EF4-FFF2-40B4-BE49-F238E27FC236}">
                    <a16:creationId xmlns:a16="http://schemas.microsoft.com/office/drawing/2014/main" id="{73EA090C-ADA6-36B6-4F2D-CD0DDF8E326F}"/>
                  </a:ext>
                </a:extLst>
              </p:cNvPr>
              <p:cNvSpPr txBox="1"/>
              <p:nvPr/>
            </p:nvSpPr>
            <p:spPr>
              <a:xfrm>
                <a:off x="1228319" y="1913935"/>
                <a:ext cx="2702801" cy="369332"/>
              </a:xfrm>
              <a:prstGeom prst="rect">
                <a:avLst/>
              </a:prstGeom>
              <a:noFill/>
            </p:spPr>
            <p:txBody>
              <a:bodyPr wrap="square">
                <a:spAutoFit/>
              </a:bodyPr>
              <a:lstStyle/>
              <a:p>
                <a:r>
                  <a:rPr lang="pt-BR" b="1" dirty="0" err="1"/>
                  <a:t>Co-location</a:t>
                </a:r>
                <a:r>
                  <a:rPr lang="pt-BR" b="1" dirty="0"/>
                  <a:t> Datacenter</a:t>
                </a:r>
              </a:p>
            </p:txBody>
          </p:sp>
          <p:sp>
            <p:nvSpPr>
              <p:cNvPr id="17" name="CaixaDeTexto 16">
                <a:extLst>
                  <a:ext uri="{FF2B5EF4-FFF2-40B4-BE49-F238E27FC236}">
                    <a16:creationId xmlns:a16="http://schemas.microsoft.com/office/drawing/2014/main" id="{C956B14B-7FD3-F7B7-81F9-65F484718859}"/>
                  </a:ext>
                </a:extLst>
              </p:cNvPr>
              <p:cNvSpPr txBox="1"/>
              <p:nvPr/>
            </p:nvSpPr>
            <p:spPr>
              <a:xfrm>
                <a:off x="1228319" y="2520599"/>
                <a:ext cx="2702801" cy="1323439"/>
              </a:xfrm>
              <a:prstGeom prst="rect">
                <a:avLst/>
              </a:prstGeom>
              <a:noFill/>
            </p:spPr>
            <p:txBody>
              <a:bodyPr wrap="square">
                <a:spAutoFit/>
              </a:bodyPr>
              <a:lstStyle/>
              <a:p>
                <a:r>
                  <a:rPr lang="pt-BR" sz="1600" dirty="0">
                    <a:solidFill>
                      <a:schemeClr val="bg2">
                        <a:lumMod val="25000"/>
                      </a:schemeClr>
                    </a:solidFill>
                  </a:rPr>
                  <a:t>Instalação de equipamentos na infraestrutura do </a:t>
                </a:r>
                <a:r>
                  <a:rPr lang="pt-BR" sz="1600" dirty="0" err="1">
                    <a:solidFill>
                      <a:schemeClr val="bg2">
                        <a:lumMod val="25000"/>
                      </a:schemeClr>
                    </a:solidFill>
                  </a:rPr>
                  <a:t>IDC</a:t>
                </a:r>
                <a:r>
                  <a:rPr lang="pt-BR" sz="1600" dirty="0">
                    <a:solidFill>
                      <a:schemeClr val="bg2">
                        <a:lumMod val="25000"/>
                      </a:schemeClr>
                    </a:solidFill>
                  </a:rPr>
                  <a:t>, obtendo todos os serviços de energização, refrigeração e conexão por meio do </a:t>
                </a:r>
                <a:r>
                  <a:rPr lang="pt-BR" sz="1600" dirty="0" err="1">
                    <a:solidFill>
                      <a:schemeClr val="bg2">
                        <a:lumMod val="25000"/>
                      </a:schemeClr>
                    </a:solidFill>
                  </a:rPr>
                  <a:t>IDC</a:t>
                </a:r>
                <a:r>
                  <a:rPr lang="pt-BR" sz="1600" dirty="0">
                    <a:solidFill>
                      <a:schemeClr val="bg2">
                        <a:lumMod val="25000"/>
                      </a:schemeClr>
                    </a:solidFill>
                  </a:rPr>
                  <a:t>.</a:t>
                </a:r>
              </a:p>
            </p:txBody>
          </p:sp>
        </p:grpSp>
        <p:grpSp>
          <p:nvGrpSpPr>
            <p:cNvPr id="7" name="Agrupar 6">
              <a:extLst>
                <a:ext uri="{FF2B5EF4-FFF2-40B4-BE49-F238E27FC236}">
                  <a16:creationId xmlns:a16="http://schemas.microsoft.com/office/drawing/2014/main" id="{C5367FD4-BD6B-CF78-4479-ECA769C2845E}"/>
                </a:ext>
              </a:extLst>
            </p:cNvPr>
            <p:cNvGrpSpPr/>
            <p:nvPr/>
          </p:nvGrpSpPr>
          <p:grpSpPr>
            <a:xfrm>
              <a:off x="4535453" y="1676604"/>
              <a:ext cx="3121093" cy="3266330"/>
              <a:chOff x="4535453" y="1676604"/>
              <a:chExt cx="3121093" cy="3266330"/>
            </a:xfrm>
          </p:grpSpPr>
          <p:sp>
            <p:nvSpPr>
              <p:cNvPr id="12" name="Retângulo: Cantos Arredondados 11">
                <a:extLst>
                  <a:ext uri="{FF2B5EF4-FFF2-40B4-BE49-F238E27FC236}">
                    <a16:creationId xmlns:a16="http://schemas.microsoft.com/office/drawing/2014/main" id="{4A12B4C0-F9BA-2AF1-9B4A-98A3F0D8E9B1}"/>
                  </a:ext>
                </a:extLst>
              </p:cNvPr>
              <p:cNvSpPr/>
              <p:nvPr/>
            </p:nvSpPr>
            <p:spPr>
              <a:xfrm>
                <a:off x="4535453" y="1676604"/>
                <a:ext cx="3121093" cy="32663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AE50EF57-4C5D-8911-D52E-1C42870A7616}"/>
                  </a:ext>
                </a:extLst>
              </p:cNvPr>
              <p:cNvSpPr txBox="1"/>
              <p:nvPr/>
            </p:nvSpPr>
            <p:spPr>
              <a:xfrm>
                <a:off x="4744599" y="1915473"/>
                <a:ext cx="2702801" cy="369332"/>
              </a:xfrm>
              <a:prstGeom prst="rect">
                <a:avLst/>
              </a:prstGeom>
              <a:noFill/>
            </p:spPr>
            <p:txBody>
              <a:bodyPr wrap="square">
                <a:spAutoFit/>
              </a:bodyPr>
              <a:lstStyle/>
              <a:p>
                <a:r>
                  <a:rPr lang="pt-BR" b="1" dirty="0">
                    <a:effectLst/>
                  </a:rPr>
                  <a:t>Edge Datacenter</a:t>
                </a:r>
                <a:endParaRPr lang="pt-BR" b="1" dirty="0"/>
              </a:p>
            </p:txBody>
          </p:sp>
          <p:sp>
            <p:nvSpPr>
              <p:cNvPr id="14" name="CaixaDeTexto 13">
                <a:extLst>
                  <a:ext uri="{FF2B5EF4-FFF2-40B4-BE49-F238E27FC236}">
                    <a16:creationId xmlns:a16="http://schemas.microsoft.com/office/drawing/2014/main" id="{B288260B-3E2A-E233-6683-E5925E65A07C}"/>
                  </a:ext>
                </a:extLst>
              </p:cNvPr>
              <p:cNvSpPr txBox="1"/>
              <p:nvPr/>
            </p:nvSpPr>
            <p:spPr>
              <a:xfrm>
                <a:off x="4675194" y="2388388"/>
                <a:ext cx="2702801" cy="2554545"/>
              </a:xfrm>
              <a:prstGeom prst="rect">
                <a:avLst/>
              </a:prstGeom>
              <a:noFill/>
            </p:spPr>
            <p:txBody>
              <a:bodyPr wrap="square">
                <a:spAutoFit/>
              </a:bodyPr>
              <a:lstStyle/>
              <a:p>
                <a:r>
                  <a:rPr lang="pt-BR" sz="1600" dirty="0">
                    <a:solidFill>
                      <a:schemeClr val="bg2">
                        <a:lumMod val="25000"/>
                      </a:schemeClr>
                    </a:solidFill>
                    <a:effectLst/>
                  </a:rPr>
                  <a:t>Datacenter de Borda, Internet Exchange (IX) ou Ponto de Troca de Tráfego (</a:t>
                </a:r>
                <a:r>
                  <a:rPr lang="pt-BR" sz="1600" dirty="0" err="1">
                    <a:solidFill>
                      <a:schemeClr val="bg2">
                        <a:lumMod val="25000"/>
                      </a:schemeClr>
                    </a:solidFill>
                    <a:effectLst/>
                  </a:rPr>
                  <a:t>PTT</a:t>
                </a:r>
                <a:r>
                  <a:rPr lang="pt-BR" sz="1600" dirty="0">
                    <a:solidFill>
                      <a:schemeClr val="bg2">
                        <a:lumMod val="25000"/>
                      </a:schemeClr>
                    </a:solidFill>
                    <a:effectLst/>
                  </a:rPr>
                  <a:t>).</a:t>
                </a:r>
              </a:p>
              <a:p>
                <a:endParaRPr lang="pt-BR" sz="1600" dirty="0">
                  <a:solidFill>
                    <a:schemeClr val="bg2">
                      <a:lumMod val="25000"/>
                    </a:schemeClr>
                  </a:solidFill>
                </a:endParaRPr>
              </a:p>
              <a:p>
                <a:r>
                  <a:rPr lang="pt-BR" sz="1600" dirty="0">
                    <a:solidFill>
                      <a:schemeClr val="bg2">
                        <a:lumMod val="25000"/>
                      </a:schemeClr>
                    </a:solidFill>
                  </a:rPr>
                  <a:t>Posições estratégicas para acelerar o acesso aos principais serviços demandados pelos usuários (Netflix, Youtube, Facebook, Instagram etc.).</a:t>
                </a:r>
              </a:p>
            </p:txBody>
          </p:sp>
        </p:grpSp>
        <p:grpSp>
          <p:nvGrpSpPr>
            <p:cNvPr id="8" name="Agrupar 7">
              <a:extLst>
                <a:ext uri="{FF2B5EF4-FFF2-40B4-BE49-F238E27FC236}">
                  <a16:creationId xmlns:a16="http://schemas.microsoft.com/office/drawing/2014/main" id="{B0352FE4-C62A-EF9B-D777-07F60B2ACA18}"/>
                </a:ext>
              </a:extLst>
            </p:cNvPr>
            <p:cNvGrpSpPr/>
            <p:nvPr/>
          </p:nvGrpSpPr>
          <p:grpSpPr>
            <a:xfrm>
              <a:off x="8046237" y="1676604"/>
              <a:ext cx="3121093" cy="3266330"/>
              <a:chOff x="8046237" y="1676604"/>
              <a:chExt cx="3121093" cy="3266330"/>
            </a:xfrm>
          </p:grpSpPr>
          <p:sp>
            <p:nvSpPr>
              <p:cNvPr id="9" name="Retângulo: Cantos Arredondados 8">
                <a:extLst>
                  <a:ext uri="{FF2B5EF4-FFF2-40B4-BE49-F238E27FC236}">
                    <a16:creationId xmlns:a16="http://schemas.microsoft.com/office/drawing/2014/main" id="{B808B90B-FF3A-3DDF-936D-B1677BA34EFD}"/>
                  </a:ext>
                </a:extLst>
              </p:cNvPr>
              <p:cNvSpPr/>
              <p:nvPr/>
            </p:nvSpPr>
            <p:spPr>
              <a:xfrm>
                <a:off x="8046237" y="1676604"/>
                <a:ext cx="3121093" cy="326633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44890B65-17C6-5AFB-AF91-5DB3917B0B0C}"/>
                  </a:ext>
                </a:extLst>
              </p:cNvPr>
              <p:cNvSpPr txBox="1"/>
              <p:nvPr/>
            </p:nvSpPr>
            <p:spPr>
              <a:xfrm>
                <a:off x="8260880" y="1946009"/>
                <a:ext cx="2702801" cy="369332"/>
              </a:xfrm>
              <a:prstGeom prst="rect">
                <a:avLst/>
              </a:prstGeom>
              <a:noFill/>
            </p:spPr>
            <p:txBody>
              <a:bodyPr wrap="square">
                <a:spAutoFit/>
              </a:bodyPr>
              <a:lstStyle/>
              <a:p>
                <a:r>
                  <a:rPr lang="pt-BR" b="1" dirty="0" err="1">
                    <a:effectLst/>
                  </a:rPr>
                  <a:t>Hyperscale</a:t>
                </a:r>
                <a:r>
                  <a:rPr lang="pt-BR" b="1" dirty="0">
                    <a:effectLst/>
                  </a:rPr>
                  <a:t> Datacenter</a:t>
                </a:r>
                <a:endParaRPr lang="pt-BR" b="1" dirty="0"/>
              </a:p>
            </p:txBody>
          </p:sp>
          <p:sp>
            <p:nvSpPr>
              <p:cNvPr id="11" name="CaixaDeTexto 10">
                <a:extLst>
                  <a:ext uri="{FF2B5EF4-FFF2-40B4-BE49-F238E27FC236}">
                    <a16:creationId xmlns:a16="http://schemas.microsoft.com/office/drawing/2014/main" id="{5C1C45C9-95E0-8840-AF6E-6305DFE9C629}"/>
                  </a:ext>
                </a:extLst>
              </p:cNvPr>
              <p:cNvSpPr txBox="1"/>
              <p:nvPr/>
            </p:nvSpPr>
            <p:spPr>
              <a:xfrm>
                <a:off x="8260880" y="2520599"/>
                <a:ext cx="2702801" cy="1815882"/>
              </a:xfrm>
              <a:prstGeom prst="rect">
                <a:avLst/>
              </a:prstGeom>
              <a:noFill/>
            </p:spPr>
            <p:txBody>
              <a:bodyPr wrap="square">
                <a:spAutoFit/>
              </a:bodyPr>
              <a:lstStyle/>
              <a:p>
                <a:r>
                  <a:rPr lang="pt-BR" sz="1600" dirty="0">
                    <a:solidFill>
                      <a:schemeClr val="bg2">
                        <a:lumMod val="25000"/>
                      </a:schemeClr>
                    </a:solidFill>
                  </a:rPr>
                  <a:t>P</a:t>
                </a:r>
                <a:r>
                  <a:rPr lang="pt-BR" sz="1600" dirty="0">
                    <a:solidFill>
                      <a:schemeClr val="bg2">
                        <a:lumMod val="25000"/>
                      </a:schemeClr>
                    </a:solidFill>
                    <a:effectLst/>
                  </a:rPr>
                  <a:t>ossuem capacidade gigantesca de armazenamento, processamento, bem como muita demanda de conexão.</a:t>
                </a:r>
              </a:p>
              <a:p>
                <a:endParaRPr lang="pt-BR" sz="1600" dirty="0">
                  <a:solidFill>
                    <a:schemeClr val="bg2">
                      <a:lumMod val="25000"/>
                    </a:schemeClr>
                  </a:solidFill>
                </a:endParaRPr>
              </a:p>
              <a:p>
                <a:r>
                  <a:rPr lang="pt-BR" sz="1600" dirty="0">
                    <a:solidFill>
                      <a:schemeClr val="bg2">
                        <a:lumMod val="25000"/>
                      </a:schemeClr>
                    </a:solidFill>
                  </a:rPr>
                  <a:t>Google, </a:t>
                </a:r>
                <a:r>
                  <a:rPr lang="pt-BR" sz="1600" dirty="0" err="1">
                    <a:solidFill>
                      <a:schemeClr val="bg2">
                        <a:lumMod val="25000"/>
                      </a:schemeClr>
                    </a:solidFill>
                  </a:rPr>
                  <a:t>Amazon</a:t>
                </a:r>
                <a:r>
                  <a:rPr lang="pt-BR" sz="1600" dirty="0">
                    <a:solidFill>
                      <a:schemeClr val="bg2">
                        <a:lumMod val="25000"/>
                      </a:schemeClr>
                    </a:solidFill>
                  </a:rPr>
                  <a:t>, etc.</a:t>
                </a:r>
              </a:p>
            </p:txBody>
          </p:sp>
        </p:grpSp>
      </p:grpSp>
    </p:spTree>
    <p:extLst>
      <p:ext uri="{BB962C8B-B14F-4D97-AF65-F5344CB8AC3E}">
        <p14:creationId xmlns:p14="http://schemas.microsoft.com/office/powerpoint/2010/main" val="3834253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Gestão de projetos</a:t>
            </a:r>
          </a:p>
        </p:txBody>
      </p:sp>
      <p:sp>
        <p:nvSpPr>
          <p:cNvPr id="28" name="CaixaDeTexto 27">
            <a:extLst>
              <a:ext uri="{FF2B5EF4-FFF2-40B4-BE49-F238E27FC236}">
                <a16:creationId xmlns:a16="http://schemas.microsoft.com/office/drawing/2014/main" id="{7AFFD709-4EFF-843D-E11D-56D4C6C57551}"/>
              </a:ext>
            </a:extLst>
          </p:cNvPr>
          <p:cNvSpPr txBox="1"/>
          <p:nvPr/>
        </p:nvSpPr>
        <p:spPr>
          <a:xfrm>
            <a:off x="1024513" y="1963594"/>
            <a:ext cx="10153650"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gestão de projetos é crucial para o sucesso de empresas em várias áreas.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Técnicas avançadas foram desenvolvidas para gerenciar prioridades, prazos e custos em projetos.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a:t>
            </a:r>
            <a:r>
              <a:rPr lang="pt-BR" b="1" dirty="0">
                <a:solidFill>
                  <a:schemeClr val="bg2">
                    <a:lumMod val="25000"/>
                  </a:schemeClr>
                </a:solidFill>
              </a:rPr>
              <a:t>Project Management </a:t>
            </a:r>
            <a:r>
              <a:rPr lang="pt-BR" b="1" dirty="0" err="1">
                <a:solidFill>
                  <a:schemeClr val="bg2">
                    <a:lumMod val="25000"/>
                  </a:schemeClr>
                </a:solidFill>
              </a:rPr>
              <a:t>Institute</a:t>
            </a:r>
            <a:r>
              <a:rPr lang="pt-BR" b="1" dirty="0">
                <a:solidFill>
                  <a:schemeClr val="bg2">
                    <a:lumMod val="25000"/>
                  </a:schemeClr>
                </a:solidFill>
              </a:rPr>
              <a:t> </a:t>
            </a:r>
            <a:r>
              <a:rPr lang="pt-BR" dirty="0">
                <a:solidFill>
                  <a:schemeClr val="bg2">
                    <a:lumMod val="25000"/>
                  </a:schemeClr>
                </a:solidFill>
              </a:rPr>
              <a:t>(PMI) é uma organização internacional sem fins lucrativos que associa profissionais de gestão de projetos, desempenhando funções importantes.</a:t>
            </a:r>
          </a:p>
        </p:txBody>
      </p:sp>
      <p:grpSp>
        <p:nvGrpSpPr>
          <p:cNvPr id="29" name="Agrupar 28">
            <a:extLst>
              <a:ext uri="{FF2B5EF4-FFF2-40B4-BE49-F238E27FC236}">
                <a16:creationId xmlns:a16="http://schemas.microsoft.com/office/drawing/2014/main" id="{E6F528F9-A56E-3D41-0D3F-9AF2F191CD5D}"/>
              </a:ext>
            </a:extLst>
          </p:cNvPr>
          <p:cNvGrpSpPr/>
          <p:nvPr/>
        </p:nvGrpSpPr>
        <p:grpSpPr>
          <a:xfrm>
            <a:off x="1019175" y="4088319"/>
            <a:ext cx="10148156" cy="867601"/>
            <a:chOff x="1019174" y="1676603"/>
            <a:chExt cx="10148156" cy="1859779"/>
          </a:xfrm>
        </p:grpSpPr>
        <p:grpSp>
          <p:nvGrpSpPr>
            <p:cNvPr id="30" name="Agrupar 29">
              <a:extLst>
                <a:ext uri="{FF2B5EF4-FFF2-40B4-BE49-F238E27FC236}">
                  <a16:creationId xmlns:a16="http://schemas.microsoft.com/office/drawing/2014/main" id="{4292C4C3-EF80-49D0-5E58-BA53D0C41A75}"/>
                </a:ext>
              </a:extLst>
            </p:cNvPr>
            <p:cNvGrpSpPr/>
            <p:nvPr/>
          </p:nvGrpSpPr>
          <p:grpSpPr>
            <a:xfrm>
              <a:off x="1019174" y="1676603"/>
              <a:ext cx="3121093" cy="1859779"/>
              <a:chOff x="1019174" y="1676603"/>
              <a:chExt cx="3121093" cy="1859779"/>
            </a:xfrm>
          </p:grpSpPr>
          <p:sp>
            <p:nvSpPr>
              <p:cNvPr id="37" name="Retângulo: Cantos Arredondados 36">
                <a:extLst>
                  <a:ext uri="{FF2B5EF4-FFF2-40B4-BE49-F238E27FC236}">
                    <a16:creationId xmlns:a16="http://schemas.microsoft.com/office/drawing/2014/main" id="{6C24CBD1-9C33-6067-D6AB-5CBD95075C64}"/>
                  </a:ext>
                </a:extLst>
              </p:cNvPr>
              <p:cNvSpPr/>
              <p:nvPr/>
            </p:nvSpPr>
            <p:spPr>
              <a:xfrm>
                <a:off x="1019174"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6CFB78CA-E34D-C7E4-DA53-61D47861866C}"/>
                  </a:ext>
                </a:extLst>
              </p:cNvPr>
              <p:cNvSpPr txBox="1"/>
              <p:nvPr/>
            </p:nvSpPr>
            <p:spPr>
              <a:xfrm>
                <a:off x="1218794" y="2199784"/>
                <a:ext cx="2702801" cy="791696"/>
              </a:xfrm>
              <a:prstGeom prst="rect">
                <a:avLst/>
              </a:prstGeom>
              <a:noFill/>
            </p:spPr>
            <p:txBody>
              <a:bodyPr wrap="square">
                <a:spAutoFit/>
              </a:bodyPr>
              <a:lstStyle/>
              <a:p>
                <a:pPr algn="ctr"/>
                <a:r>
                  <a:rPr lang="pt-BR" b="1" dirty="0">
                    <a:effectLst/>
                  </a:rPr>
                  <a:t>Criação</a:t>
                </a:r>
              </a:p>
            </p:txBody>
          </p:sp>
        </p:grpSp>
        <p:grpSp>
          <p:nvGrpSpPr>
            <p:cNvPr id="31" name="Agrupar 30">
              <a:extLst>
                <a:ext uri="{FF2B5EF4-FFF2-40B4-BE49-F238E27FC236}">
                  <a16:creationId xmlns:a16="http://schemas.microsoft.com/office/drawing/2014/main" id="{DA59536D-1F44-0F18-EBC1-C765C81CB5F6}"/>
                </a:ext>
              </a:extLst>
            </p:cNvPr>
            <p:cNvGrpSpPr/>
            <p:nvPr/>
          </p:nvGrpSpPr>
          <p:grpSpPr>
            <a:xfrm>
              <a:off x="4535453" y="1676603"/>
              <a:ext cx="3121093" cy="1859779"/>
              <a:chOff x="4535453" y="1676603"/>
              <a:chExt cx="3121093" cy="1859779"/>
            </a:xfrm>
          </p:grpSpPr>
          <p:sp>
            <p:nvSpPr>
              <p:cNvPr id="35" name="Retângulo: Cantos Arredondados 34">
                <a:extLst>
                  <a:ext uri="{FF2B5EF4-FFF2-40B4-BE49-F238E27FC236}">
                    <a16:creationId xmlns:a16="http://schemas.microsoft.com/office/drawing/2014/main" id="{D9E335DE-D534-D6EF-7445-D64C9A8DB1B9}"/>
                  </a:ext>
                </a:extLst>
              </p:cNvPr>
              <p:cNvSpPr/>
              <p:nvPr/>
            </p:nvSpPr>
            <p:spPr>
              <a:xfrm>
                <a:off x="4535453"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D4DD2C1D-CE3E-B9A5-B62F-E881F2C448BD}"/>
                  </a:ext>
                </a:extLst>
              </p:cNvPr>
              <p:cNvSpPr txBox="1"/>
              <p:nvPr/>
            </p:nvSpPr>
            <p:spPr>
              <a:xfrm>
                <a:off x="4687449" y="2201321"/>
                <a:ext cx="2827776" cy="791696"/>
              </a:xfrm>
              <a:prstGeom prst="rect">
                <a:avLst/>
              </a:prstGeom>
              <a:noFill/>
            </p:spPr>
            <p:txBody>
              <a:bodyPr wrap="square">
                <a:spAutoFit/>
              </a:bodyPr>
              <a:lstStyle/>
              <a:p>
                <a:pPr algn="ctr"/>
                <a:r>
                  <a:rPr lang="pt-BR" b="1" dirty="0">
                    <a:effectLst/>
                  </a:rPr>
                  <a:t>Produção</a:t>
                </a:r>
              </a:p>
            </p:txBody>
          </p:sp>
        </p:grpSp>
        <p:grpSp>
          <p:nvGrpSpPr>
            <p:cNvPr id="32" name="Agrupar 31">
              <a:extLst>
                <a:ext uri="{FF2B5EF4-FFF2-40B4-BE49-F238E27FC236}">
                  <a16:creationId xmlns:a16="http://schemas.microsoft.com/office/drawing/2014/main" id="{6D2E48A9-24DE-6961-31E5-3251B6D8FC7F}"/>
                </a:ext>
              </a:extLst>
            </p:cNvPr>
            <p:cNvGrpSpPr/>
            <p:nvPr/>
          </p:nvGrpSpPr>
          <p:grpSpPr>
            <a:xfrm>
              <a:off x="8046237" y="1676603"/>
              <a:ext cx="3121093" cy="1859779"/>
              <a:chOff x="8046237" y="1676603"/>
              <a:chExt cx="3121093" cy="1859779"/>
            </a:xfrm>
          </p:grpSpPr>
          <p:sp>
            <p:nvSpPr>
              <p:cNvPr id="33" name="Retângulo: Cantos Arredondados 32">
                <a:extLst>
                  <a:ext uri="{FF2B5EF4-FFF2-40B4-BE49-F238E27FC236}">
                    <a16:creationId xmlns:a16="http://schemas.microsoft.com/office/drawing/2014/main" id="{4CDC798E-1357-8CB5-CE22-860EBA8CDB18}"/>
                  </a:ext>
                </a:extLst>
              </p:cNvPr>
              <p:cNvSpPr/>
              <p:nvPr/>
            </p:nvSpPr>
            <p:spPr>
              <a:xfrm>
                <a:off x="8046237"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CaixaDeTexto 33">
                <a:extLst>
                  <a:ext uri="{FF2B5EF4-FFF2-40B4-BE49-F238E27FC236}">
                    <a16:creationId xmlns:a16="http://schemas.microsoft.com/office/drawing/2014/main" id="{01A102D2-77E6-E069-A279-17ECB8769D5D}"/>
                  </a:ext>
                </a:extLst>
              </p:cNvPr>
              <p:cNvSpPr txBox="1"/>
              <p:nvPr/>
            </p:nvSpPr>
            <p:spPr>
              <a:xfrm>
                <a:off x="8259415" y="2199784"/>
                <a:ext cx="2702801" cy="791696"/>
              </a:xfrm>
              <a:prstGeom prst="rect">
                <a:avLst/>
              </a:prstGeom>
              <a:noFill/>
            </p:spPr>
            <p:txBody>
              <a:bodyPr wrap="square">
                <a:spAutoFit/>
              </a:bodyPr>
              <a:lstStyle/>
              <a:p>
                <a:pPr algn="ctr"/>
                <a:r>
                  <a:rPr lang="pt-BR" b="1" dirty="0">
                    <a:effectLst/>
                  </a:rPr>
                  <a:t>Promo</a:t>
                </a:r>
                <a:r>
                  <a:rPr lang="pt-BR" b="1" dirty="0"/>
                  <a:t>ção</a:t>
                </a:r>
                <a:endParaRPr lang="pt-BR" b="1" dirty="0">
                  <a:effectLst/>
                </a:endParaRPr>
              </a:p>
            </p:txBody>
          </p:sp>
        </p:grpSp>
      </p:grpSp>
    </p:spTree>
    <p:extLst>
      <p:ext uri="{BB962C8B-B14F-4D97-AF65-F5344CB8AC3E}">
        <p14:creationId xmlns:p14="http://schemas.microsoft.com/office/powerpoint/2010/main" val="3589912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Gestão de projetos</a:t>
            </a:r>
          </a:p>
        </p:txBody>
      </p:sp>
      <p:grpSp>
        <p:nvGrpSpPr>
          <p:cNvPr id="39" name="Agrupar 38">
            <a:extLst>
              <a:ext uri="{FF2B5EF4-FFF2-40B4-BE49-F238E27FC236}">
                <a16:creationId xmlns:a16="http://schemas.microsoft.com/office/drawing/2014/main" id="{D9D31A0F-4DBB-3D0E-1549-863B634F42E9}"/>
              </a:ext>
            </a:extLst>
          </p:cNvPr>
          <p:cNvGrpSpPr/>
          <p:nvPr/>
        </p:nvGrpSpPr>
        <p:grpSpPr>
          <a:xfrm>
            <a:off x="1019176" y="3157417"/>
            <a:ext cx="10153650" cy="966631"/>
            <a:chOff x="799746" y="2264253"/>
            <a:chExt cx="10373079" cy="966631"/>
          </a:xfrm>
        </p:grpSpPr>
        <p:sp>
          <p:nvSpPr>
            <p:cNvPr id="40" name="CaixaDeTexto 39">
              <a:extLst>
                <a:ext uri="{FF2B5EF4-FFF2-40B4-BE49-F238E27FC236}">
                  <a16:creationId xmlns:a16="http://schemas.microsoft.com/office/drawing/2014/main" id="{9EB67F5A-AF3C-2BC1-26B5-50FE363F766C}"/>
                </a:ext>
              </a:extLst>
            </p:cNvPr>
            <p:cNvSpPr txBox="1"/>
            <p:nvPr/>
          </p:nvSpPr>
          <p:spPr>
            <a:xfrm>
              <a:off x="1019175" y="2332071"/>
              <a:ext cx="10153650" cy="830997"/>
            </a:xfrm>
            <a:prstGeom prst="rect">
              <a:avLst/>
            </a:prstGeom>
            <a:noFill/>
          </p:spPr>
          <p:txBody>
            <a:bodyPr wrap="square">
              <a:spAutoFit/>
            </a:bodyPr>
            <a:lstStyle/>
            <a:p>
              <a:r>
                <a:rPr lang="pt-BR" sz="2400" dirty="0">
                  <a:effectLst/>
                </a:rPr>
                <a:t>Segundo o </a:t>
              </a:r>
              <a:r>
                <a:rPr lang="pt-BR" sz="2400" dirty="0" err="1">
                  <a:effectLst/>
                </a:rPr>
                <a:t>PMBOK</a:t>
              </a:r>
              <a:r>
                <a:rPr lang="pt-BR" sz="2400" dirty="0">
                  <a:effectLst/>
                </a:rPr>
                <a:t>, um projeto é um esforço temporário empreendido para criar um produto, serviço ou resultado exclusivo.</a:t>
              </a:r>
            </a:p>
          </p:txBody>
        </p:sp>
        <p:sp>
          <p:nvSpPr>
            <p:cNvPr id="41" name="Retângulo: Cantos Arredondados 40">
              <a:extLst>
                <a:ext uri="{FF2B5EF4-FFF2-40B4-BE49-F238E27FC236}">
                  <a16:creationId xmlns:a16="http://schemas.microsoft.com/office/drawing/2014/main" id="{45610570-4DB2-F2E0-4058-2E5A6369B454}"/>
                </a:ext>
              </a:extLst>
            </p:cNvPr>
            <p:cNvSpPr/>
            <p:nvPr/>
          </p:nvSpPr>
          <p:spPr>
            <a:xfrm>
              <a:off x="799746" y="2264253"/>
              <a:ext cx="65099" cy="966631"/>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042346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Gestão de projetos</a:t>
            </a:r>
          </a:p>
        </p:txBody>
      </p:sp>
      <p:sp>
        <p:nvSpPr>
          <p:cNvPr id="28" name="CaixaDeTexto 27">
            <a:extLst>
              <a:ext uri="{FF2B5EF4-FFF2-40B4-BE49-F238E27FC236}">
                <a16:creationId xmlns:a16="http://schemas.microsoft.com/office/drawing/2014/main" id="{7AFFD709-4EFF-843D-E11D-56D4C6C57551}"/>
              </a:ext>
            </a:extLst>
          </p:cNvPr>
          <p:cNvSpPr txBox="1"/>
          <p:nvPr/>
        </p:nvSpPr>
        <p:spPr>
          <a:xfrm>
            <a:off x="1019175" y="1495132"/>
            <a:ext cx="10153650" cy="369332"/>
          </a:xfrm>
          <a:prstGeom prst="rect">
            <a:avLst/>
          </a:prstGeom>
          <a:noFill/>
        </p:spPr>
        <p:txBody>
          <a:bodyPr wrap="square">
            <a:spAutoFit/>
          </a:bodyPr>
          <a:lstStyle/>
          <a:p>
            <a:r>
              <a:rPr lang="pt-BR" dirty="0">
                <a:solidFill>
                  <a:schemeClr val="bg2">
                    <a:lumMod val="25000"/>
                  </a:schemeClr>
                </a:solidFill>
              </a:rPr>
              <a:t>Segundo o </a:t>
            </a:r>
            <a:r>
              <a:rPr lang="pt-BR" dirty="0" err="1">
                <a:solidFill>
                  <a:schemeClr val="bg2">
                    <a:lumMod val="25000"/>
                  </a:schemeClr>
                </a:solidFill>
              </a:rPr>
              <a:t>PMBOK</a:t>
            </a:r>
            <a:r>
              <a:rPr lang="pt-BR" dirty="0">
                <a:solidFill>
                  <a:schemeClr val="bg2">
                    <a:lumMod val="25000"/>
                  </a:schemeClr>
                </a:solidFill>
              </a:rPr>
              <a:t>, existem 5 processos básicos relacionados à execução de um projeto:</a:t>
            </a:r>
          </a:p>
        </p:txBody>
      </p:sp>
      <p:grpSp>
        <p:nvGrpSpPr>
          <p:cNvPr id="3" name="Agrupar 2">
            <a:extLst>
              <a:ext uri="{FF2B5EF4-FFF2-40B4-BE49-F238E27FC236}">
                <a16:creationId xmlns:a16="http://schemas.microsoft.com/office/drawing/2014/main" id="{4477F518-92B8-7C4C-938E-38E2D9FF6EC1}"/>
              </a:ext>
            </a:extLst>
          </p:cNvPr>
          <p:cNvGrpSpPr/>
          <p:nvPr/>
        </p:nvGrpSpPr>
        <p:grpSpPr>
          <a:xfrm>
            <a:off x="1138916" y="2415111"/>
            <a:ext cx="10385466" cy="3858689"/>
            <a:chOff x="264388" y="1798805"/>
            <a:chExt cx="11383043" cy="3769392"/>
          </a:xfrm>
        </p:grpSpPr>
        <p:grpSp>
          <p:nvGrpSpPr>
            <p:cNvPr id="4" name="Agrupar 3">
              <a:extLst>
                <a:ext uri="{FF2B5EF4-FFF2-40B4-BE49-F238E27FC236}">
                  <a16:creationId xmlns:a16="http://schemas.microsoft.com/office/drawing/2014/main" id="{0F5251BC-DD1E-BAAC-57CD-2E25C3CCF579}"/>
                </a:ext>
              </a:extLst>
            </p:cNvPr>
            <p:cNvGrpSpPr/>
            <p:nvPr/>
          </p:nvGrpSpPr>
          <p:grpSpPr>
            <a:xfrm>
              <a:off x="853375" y="2522528"/>
              <a:ext cx="10530449" cy="627851"/>
              <a:chOff x="1041398" y="825703"/>
              <a:chExt cx="10530449" cy="627851"/>
            </a:xfrm>
          </p:grpSpPr>
          <p:sp>
            <p:nvSpPr>
              <p:cNvPr id="46" name="Retângulo: Cantos Arredondados 45">
                <a:extLst>
                  <a:ext uri="{FF2B5EF4-FFF2-40B4-BE49-F238E27FC236}">
                    <a16:creationId xmlns:a16="http://schemas.microsoft.com/office/drawing/2014/main" id="{63A63E87-854E-94BF-87DD-7360C5B0284D}"/>
                  </a:ext>
                </a:extLst>
              </p:cNvPr>
              <p:cNvSpPr/>
              <p:nvPr/>
            </p:nvSpPr>
            <p:spPr>
              <a:xfrm>
                <a:off x="1041398" y="841092"/>
                <a:ext cx="10491784" cy="612462"/>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47" name="CaixaDeTexto 46">
                <a:extLst>
                  <a:ext uri="{FF2B5EF4-FFF2-40B4-BE49-F238E27FC236}">
                    <a16:creationId xmlns:a16="http://schemas.microsoft.com/office/drawing/2014/main" id="{1BC9C265-57BA-254C-39FE-D59B6E1BE327}"/>
                  </a:ext>
                </a:extLst>
              </p:cNvPr>
              <p:cNvSpPr txBox="1"/>
              <p:nvPr/>
            </p:nvSpPr>
            <p:spPr>
              <a:xfrm>
                <a:off x="1080062" y="825703"/>
                <a:ext cx="10491785" cy="390850"/>
              </a:xfrm>
              <a:prstGeom prst="rect">
                <a:avLst/>
              </a:prstGeom>
              <a:noFill/>
            </p:spPr>
            <p:txBody>
              <a:bodyPr wrap="square">
                <a:spAutoFit/>
              </a:bodyPr>
              <a:lstStyle/>
              <a:p>
                <a:r>
                  <a:rPr lang="pt-BR" sz="2000" b="1" dirty="0"/>
                  <a:t>Planejamento</a:t>
                </a:r>
                <a:endParaRPr lang="pt-BR" dirty="0">
                  <a:solidFill>
                    <a:schemeClr val="bg2">
                      <a:lumMod val="25000"/>
                    </a:schemeClr>
                  </a:solidFill>
                </a:endParaRPr>
              </a:p>
            </p:txBody>
          </p:sp>
        </p:grpSp>
        <p:sp>
          <p:nvSpPr>
            <p:cNvPr id="5" name="Retângulo: Cantos Arredondados 4">
              <a:extLst>
                <a:ext uri="{FF2B5EF4-FFF2-40B4-BE49-F238E27FC236}">
                  <a16:creationId xmlns:a16="http://schemas.microsoft.com/office/drawing/2014/main" id="{2973CA00-351B-D925-5892-C92A3FAAF52C}"/>
                </a:ext>
              </a:extLst>
            </p:cNvPr>
            <p:cNvSpPr/>
            <p:nvPr/>
          </p:nvSpPr>
          <p:spPr>
            <a:xfrm>
              <a:off x="841221" y="3236407"/>
              <a:ext cx="10532091" cy="61295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6" name="CaixaDeTexto 5">
              <a:extLst>
                <a:ext uri="{FF2B5EF4-FFF2-40B4-BE49-F238E27FC236}">
                  <a16:creationId xmlns:a16="http://schemas.microsoft.com/office/drawing/2014/main" id="{844EB782-ED9F-EA01-D0A5-6B4055183DCA}"/>
                </a:ext>
              </a:extLst>
            </p:cNvPr>
            <p:cNvSpPr txBox="1"/>
            <p:nvPr/>
          </p:nvSpPr>
          <p:spPr>
            <a:xfrm>
              <a:off x="899920" y="3238964"/>
              <a:ext cx="10747511" cy="390851"/>
            </a:xfrm>
            <a:prstGeom prst="rect">
              <a:avLst/>
            </a:prstGeom>
            <a:noFill/>
          </p:spPr>
          <p:txBody>
            <a:bodyPr wrap="square">
              <a:spAutoFit/>
            </a:bodyPr>
            <a:lstStyle/>
            <a:p>
              <a:r>
                <a:rPr lang="pt-BR" sz="2000" b="1" dirty="0">
                  <a:effectLst/>
                </a:rPr>
                <a:t>Execução</a:t>
              </a:r>
              <a:endParaRPr lang="pt-BR" sz="2000" dirty="0">
                <a:solidFill>
                  <a:schemeClr val="bg2">
                    <a:lumMod val="25000"/>
                  </a:schemeClr>
                </a:solidFill>
              </a:endParaRPr>
            </a:p>
          </p:txBody>
        </p:sp>
        <p:sp>
          <p:nvSpPr>
            <p:cNvPr id="7" name="Retângulo: Cantos Arredondados 6">
              <a:extLst>
                <a:ext uri="{FF2B5EF4-FFF2-40B4-BE49-F238E27FC236}">
                  <a16:creationId xmlns:a16="http://schemas.microsoft.com/office/drawing/2014/main" id="{523E25CD-AD71-EF3D-4EF2-78C71D0BA16F}"/>
                </a:ext>
              </a:extLst>
            </p:cNvPr>
            <p:cNvSpPr/>
            <p:nvPr/>
          </p:nvSpPr>
          <p:spPr>
            <a:xfrm>
              <a:off x="851733" y="3936578"/>
              <a:ext cx="10541615" cy="688294"/>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8" name="CaixaDeTexto 7">
              <a:extLst>
                <a:ext uri="{FF2B5EF4-FFF2-40B4-BE49-F238E27FC236}">
                  <a16:creationId xmlns:a16="http://schemas.microsoft.com/office/drawing/2014/main" id="{9D3087FB-03C0-7964-9941-1250D5BBA3FB}"/>
                </a:ext>
              </a:extLst>
            </p:cNvPr>
            <p:cNvSpPr txBox="1"/>
            <p:nvPr/>
          </p:nvSpPr>
          <p:spPr>
            <a:xfrm>
              <a:off x="899920" y="3973855"/>
              <a:ext cx="10242688" cy="390851"/>
            </a:xfrm>
            <a:prstGeom prst="rect">
              <a:avLst/>
            </a:prstGeom>
            <a:noFill/>
          </p:spPr>
          <p:txBody>
            <a:bodyPr wrap="square">
              <a:spAutoFit/>
            </a:bodyPr>
            <a:lstStyle/>
            <a:p>
              <a:r>
                <a:rPr lang="pt-BR" sz="2000" b="1" dirty="0">
                  <a:effectLst/>
                </a:rPr>
                <a:t>Monitoramento e controle</a:t>
              </a:r>
              <a:endParaRPr lang="pt-BR" sz="2000" dirty="0">
                <a:solidFill>
                  <a:schemeClr val="bg2">
                    <a:lumMod val="25000"/>
                  </a:schemeClr>
                </a:solidFill>
              </a:endParaRPr>
            </a:p>
          </p:txBody>
        </p:sp>
        <p:sp>
          <p:nvSpPr>
            <p:cNvPr id="9" name="Retângulo: Cantos Arredondados 8">
              <a:extLst>
                <a:ext uri="{FF2B5EF4-FFF2-40B4-BE49-F238E27FC236}">
                  <a16:creationId xmlns:a16="http://schemas.microsoft.com/office/drawing/2014/main" id="{F2009EDA-B043-BC87-F097-1CB20BAA62F8}"/>
                </a:ext>
              </a:extLst>
            </p:cNvPr>
            <p:cNvSpPr/>
            <p:nvPr/>
          </p:nvSpPr>
          <p:spPr>
            <a:xfrm>
              <a:off x="851733" y="4717903"/>
              <a:ext cx="10541616" cy="724966"/>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0" name="CaixaDeTexto 9">
              <a:extLst>
                <a:ext uri="{FF2B5EF4-FFF2-40B4-BE49-F238E27FC236}">
                  <a16:creationId xmlns:a16="http://schemas.microsoft.com/office/drawing/2014/main" id="{FD90C53B-C93B-6A00-889D-CC1988309E48}"/>
                </a:ext>
              </a:extLst>
            </p:cNvPr>
            <p:cNvSpPr txBox="1"/>
            <p:nvPr/>
          </p:nvSpPr>
          <p:spPr>
            <a:xfrm>
              <a:off x="890397" y="4712256"/>
              <a:ext cx="10493428" cy="390851"/>
            </a:xfrm>
            <a:prstGeom prst="rect">
              <a:avLst/>
            </a:prstGeom>
            <a:noFill/>
          </p:spPr>
          <p:txBody>
            <a:bodyPr wrap="square">
              <a:spAutoFit/>
            </a:bodyPr>
            <a:lstStyle/>
            <a:p>
              <a:r>
                <a:rPr lang="pt-BR" sz="2000" b="1" dirty="0">
                  <a:effectLst/>
                </a:rPr>
                <a:t>Encerramento</a:t>
              </a:r>
              <a:endParaRPr lang="pt-BR" sz="2000" dirty="0">
                <a:solidFill>
                  <a:schemeClr val="bg2">
                    <a:lumMod val="25000"/>
                  </a:schemeClr>
                </a:solidFill>
              </a:endParaRPr>
            </a:p>
          </p:txBody>
        </p:sp>
        <p:sp>
          <p:nvSpPr>
            <p:cNvPr id="13" name="Elipse 12">
              <a:extLst>
                <a:ext uri="{FF2B5EF4-FFF2-40B4-BE49-F238E27FC236}">
                  <a16:creationId xmlns:a16="http://schemas.microsoft.com/office/drawing/2014/main" id="{0DC9EE09-5B0D-D211-7176-5099FB01EEBB}"/>
                </a:ext>
              </a:extLst>
            </p:cNvPr>
            <p:cNvSpPr/>
            <p:nvPr/>
          </p:nvSpPr>
          <p:spPr>
            <a:xfrm>
              <a:off x="273914" y="19050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reto 13">
              <a:extLst>
                <a:ext uri="{FF2B5EF4-FFF2-40B4-BE49-F238E27FC236}">
                  <a16:creationId xmlns:a16="http://schemas.microsoft.com/office/drawing/2014/main" id="{474DBE1E-9CAC-8C03-34DA-6B57B7B4DDC6}"/>
                </a:ext>
              </a:extLst>
            </p:cNvPr>
            <p:cNvCxnSpPr>
              <a:cxnSpLocks/>
            </p:cNvCxnSpPr>
            <p:nvPr/>
          </p:nvCxnSpPr>
          <p:spPr>
            <a:xfrm>
              <a:off x="492038" y="229746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eta: para a Direita 14">
              <a:extLst>
                <a:ext uri="{FF2B5EF4-FFF2-40B4-BE49-F238E27FC236}">
                  <a16:creationId xmlns:a16="http://schemas.microsoft.com/office/drawing/2014/main" id="{A017278D-0EBA-10F6-3F9D-74D99303D95C}"/>
                </a:ext>
              </a:extLst>
            </p:cNvPr>
            <p:cNvSpPr/>
            <p:nvPr/>
          </p:nvSpPr>
          <p:spPr>
            <a:xfrm>
              <a:off x="413397" y="20687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59DBAFF0-3CB0-DF24-EB59-99262D0E9582}"/>
                </a:ext>
              </a:extLst>
            </p:cNvPr>
            <p:cNvSpPr/>
            <p:nvPr/>
          </p:nvSpPr>
          <p:spPr>
            <a:xfrm>
              <a:off x="853374" y="1817985"/>
              <a:ext cx="10539974" cy="628535"/>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7" name="CaixaDeTexto 16">
              <a:extLst>
                <a:ext uri="{FF2B5EF4-FFF2-40B4-BE49-F238E27FC236}">
                  <a16:creationId xmlns:a16="http://schemas.microsoft.com/office/drawing/2014/main" id="{FF08A2DB-46D1-4527-3520-D214E3A448F2}"/>
                </a:ext>
              </a:extLst>
            </p:cNvPr>
            <p:cNvSpPr txBox="1"/>
            <p:nvPr/>
          </p:nvSpPr>
          <p:spPr>
            <a:xfrm>
              <a:off x="892038" y="1798805"/>
              <a:ext cx="10350725" cy="390851"/>
            </a:xfrm>
            <a:prstGeom prst="rect">
              <a:avLst/>
            </a:prstGeom>
            <a:noFill/>
          </p:spPr>
          <p:txBody>
            <a:bodyPr wrap="square">
              <a:spAutoFit/>
            </a:bodyPr>
            <a:lstStyle/>
            <a:p>
              <a:r>
                <a:rPr lang="pt-BR" sz="2000" b="1" dirty="0">
                  <a:effectLst/>
                </a:rPr>
                <a:t>Iniciação</a:t>
              </a:r>
              <a:endParaRPr lang="pt-BR" dirty="0">
                <a:solidFill>
                  <a:schemeClr val="bg2">
                    <a:lumMod val="25000"/>
                  </a:schemeClr>
                </a:solidFill>
              </a:endParaRPr>
            </a:p>
          </p:txBody>
        </p:sp>
        <p:sp>
          <p:nvSpPr>
            <p:cNvPr id="18" name="Elipse 17">
              <a:extLst>
                <a:ext uri="{FF2B5EF4-FFF2-40B4-BE49-F238E27FC236}">
                  <a16:creationId xmlns:a16="http://schemas.microsoft.com/office/drawing/2014/main" id="{175D0E40-1DBF-E1F2-1BA1-8E799A4DD179}"/>
                </a:ext>
              </a:extLst>
            </p:cNvPr>
            <p:cNvSpPr/>
            <p:nvPr/>
          </p:nvSpPr>
          <p:spPr>
            <a:xfrm>
              <a:off x="273914" y="255276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F87985E6-6CEE-C4D0-F5AD-489A63C5E170}"/>
                </a:ext>
              </a:extLst>
            </p:cNvPr>
            <p:cNvSpPr/>
            <p:nvPr/>
          </p:nvSpPr>
          <p:spPr>
            <a:xfrm>
              <a:off x="413397" y="271642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lipse 19">
              <a:extLst>
                <a:ext uri="{FF2B5EF4-FFF2-40B4-BE49-F238E27FC236}">
                  <a16:creationId xmlns:a16="http://schemas.microsoft.com/office/drawing/2014/main" id="{F112119F-B77E-9B6E-06CF-E2F776E83786}"/>
                </a:ext>
              </a:extLst>
            </p:cNvPr>
            <p:cNvSpPr/>
            <p:nvPr/>
          </p:nvSpPr>
          <p:spPr>
            <a:xfrm>
              <a:off x="273914" y="320999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a:extLst>
                <a:ext uri="{FF2B5EF4-FFF2-40B4-BE49-F238E27FC236}">
                  <a16:creationId xmlns:a16="http://schemas.microsoft.com/office/drawing/2014/main" id="{ACF60F93-DD7F-ACD0-AE04-2DA42C179691}"/>
                </a:ext>
              </a:extLst>
            </p:cNvPr>
            <p:cNvSpPr/>
            <p:nvPr/>
          </p:nvSpPr>
          <p:spPr>
            <a:xfrm>
              <a:off x="413397" y="337365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2" name="Conector reto 21">
              <a:extLst>
                <a:ext uri="{FF2B5EF4-FFF2-40B4-BE49-F238E27FC236}">
                  <a16:creationId xmlns:a16="http://schemas.microsoft.com/office/drawing/2014/main" id="{3E43EC6D-FE52-ABB2-DB09-4F5509CDBD2A}"/>
                </a:ext>
              </a:extLst>
            </p:cNvPr>
            <p:cNvCxnSpPr>
              <a:cxnSpLocks/>
            </p:cNvCxnSpPr>
            <p:nvPr/>
          </p:nvCxnSpPr>
          <p:spPr>
            <a:xfrm>
              <a:off x="492038" y="2964219"/>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2ACEB8FF-5208-15D8-6560-672F99B8D445}"/>
                </a:ext>
              </a:extLst>
            </p:cNvPr>
            <p:cNvSpPr/>
            <p:nvPr/>
          </p:nvSpPr>
          <p:spPr>
            <a:xfrm>
              <a:off x="273914" y="3914842"/>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Seta: para a Direita 23">
              <a:extLst>
                <a:ext uri="{FF2B5EF4-FFF2-40B4-BE49-F238E27FC236}">
                  <a16:creationId xmlns:a16="http://schemas.microsoft.com/office/drawing/2014/main" id="{63815CF6-5BB7-C2DF-375B-D49EB5D254C6}"/>
                </a:ext>
              </a:extLst>
            </p:cNvPr>
            <p:cNvSpPr/>
            <p:nvPr/>
          </p:nvSpPr>
          <p:spPr>
            <a:xfrm>
              <a:off x="413397" y="407850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5" name="Conector reto 24">
              <a:extLst>
                <a:ext uri="{FF2B5EF4-FFF2-40B4-BE49-F238E27FC236}">
                  <a16:creationId xmlns:a16="http://schemas.microsoft.com/office/drawing/2014/main" id="{D53E2F29-D020-7BBE-C151-1D442206E813}"/>
                </a:ext>
              </a:extLst>
            </p:cNvPr>
            <p:cNvCxnSpPr>
              <a:cxnSpLocks/>
              <a:endCxn id="27" idx="0"/>
            </p:cNvCxnSpPr>
            <p:nvPr/>
          </p:nvCxnSpPr>
          <p:spPr>
            <a:xfrm flipH="1">
              <a:off x="491859" y="4326294"/>
              <a:ext cx="179" cy="308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6DE03439-AE4D-FD56-B0D3-F4A579BB1244}"/>
                </a:ext>
              </a:extLst>
            </p:cNvPr>
            <p:cNvCxnSpPr>
              <a:cxnSpLocks/>
            </p:cNvCxnSpPr>
            <p:nvPr/>
          </p:nvCxnSpPr>
          <p:spPr>
            <a:xfrm>
              <a:off x="492038" y="3636215"/>
              <a:ext cx="0" cy="278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Elipse 26">
              <a:extLst>
                <a:ext uri="{FF2B5EF4-FFF2-40B4-BE49-F238E27FC236}">
                  <a16:creationId xmlns:a16="http://schemas.microsoft.com/office/drawing/2014/main" id="{DE9F3777-EEFC-F91F-85D8-F2D4C6E15F6E}"/>
                </a:ext>
              </a:extLst>
            </p:cNvPr>
            <p:cNvSpPr/>
            <p:nvPr/>
          </p:nvSpPr>
          <p:spPr>
            <a:xfrm>
              <a:off x="264388" y="4635293"/>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Seta: para a Direita 41">
              <a:extLst>
                <a:ext uri="{FF2B5EF4-FFF2-40B4-BE49-F238E27FC236}">
                  <a16:creationId xmlns:a16="http://schemas.microsoft.com/office/drawing/2014/main" id="{4C6548C5-8764-7377-C9EB-E58FF5358FD3}"/>
                </a:ext>
              </a:extLst>
            </p:cNvPr>
            <p:cNvSpPr/>
            <p:nvPr/>
          </p:nvSpPr>
          <p:spPr>
            <a:xfrm>
              <a:off x="403871" y="4798953"/>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Seta: para a Direita 43">
              <a:extLst>
                <a:ext uri="{FF2B5EF4-FFF2-40B4-BE49-F238E27FC236}">
                  <a16:creationId xmlns:a16="http://schemas.microsoft.com/office/drawing/2014/main" id="{F14BFFA2-DC1B-D9F8-0C19-9D0ABF4728BB}"/>
                </a:ext>
              </a:extLst>
            </p:cNvPr>
            <p:cNvSpPr/>
            <p:nvPr/>
          </p:nvSpPr>
          <p:spPr>
            <a:xfrm>
              <a:off x="403872" y="544057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58938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Gestão de projetos</a:t>
            </a:r>
          </a:p>
        </p:txBody>
      </p:sp>
      <p:pic>
        <p:nvPicPr>
          <p:cNvPr id="29" name="Imagem 28">
            <a:extLst>
              <a:ext uri="{FF2B5EF4-FFF2-40B4-BE49-F238E27FC236}">
                <a16:creationId xmlns:a16="http://schemas.microsoft.com/office/drawing/2014/main" id="{0FA8239E-1DA7-6B16-1FA8-F8954AEBDBD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275234" y="1611003"/>
            <a:ext cx="7641531" cy="4289983"/>
          </a:xfrm>
          <a:prstGeom prst="rect">
            <a:avLst/>
          </a:prstGeom>
        </p:spPr>
      </p:pic>
      <p:sp>
        <p:nvSpPr>
          <p:cNvPr id="30" name="CaixaDeTexto 29">
            <a:extLst>
              <a:ext uri="{FF2B5EF4-FFF2-40B4-BE49-F238E27FC236}">
                <a16:creationId xmlns:a16="http://schemas.microsoft.com/office/drawing/2014/main" id="{5C6A9D8F-C798-3887-6336-C8806931F527}"/>
              </a:ext>
            </a:extLst>
          </p:cNvPr>
          <p:cNvSpPr txBox="1"/>
          <p:nvPr/>
        </p:nvSpPr>
        <p:spPr>
          <a:xfrm>
            <a:off x="2275234" y="5900986"/>
            <a:ext cx="3458232" cy="307777"/>
          </a:xfrm>
          <a:prstGeom prst="rect">
            <a:avLst/>
          </a:prstGeom>
          <a:noFill/>
        </p:spPr>
        <p:txBody>
          <a:bodyPr wrap="square">
            <a:spAutoFit/>
          </a:bodyPr>
          <a:lstStyle/>
          <a:p>
            <a:r>
              <a:rPr lang="pt-BR" sz="1400" dirty="0">
                <a:effectLst/>
              </a:rPr>
              <a:t>Processos de gerenciamento de projetos.</a:t>
            </a:r>
          </a:p>
        </p:txBody>
      </p:sp>
      <p:cxnSp>
        <p:nvCxnSpPr>
          <p:cNvPr id="3" name="Conector reto 2">
            <a:extLst>
              <a:ext uri="{FF2B5EF4-FFF2-40B4-BE49-F238E27FC236}">
                <a16:creationId xmlns:a16="http://schemas.microsoft.com/office/drawing/2014/main" id="{1CD6F4A8-37E8-4438-C3C2-0FCCB52539E7}"/>
              </a:ext>
            </a:extLst>
          </p:cNvPr>
          <p:cNvCxnSpPr>
            <a:cxnSpLocks/>
          </p:cNvCxnSpPr>
          <p:nvPr/>
        </p:nvCxnSpPr>
        <p:spPr>
          <a:xfrm>
            <a:off x="2275234" y="6273800"/>
            <a:ext cx="764153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17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Gestão de projetos</a:t>
            </a:r>
          </a:p>
        </p:txBody>
      </p:sp>
      <p:sp>
        <p:nvSpPr>
          <p:cNvPr id="3" name="CaixaDeTexto 2">
            <a:extLst>
              <a:ext uri="{FF2B5EF4-FFF2-40B4-BE49-F238E27FC236}">
                <a16:creationId xmlns:a16="http://schemas.microsoft.com/office/drawing/2014/main" id="{0DA4C3BB-A246-5982-A030-8196A30C128D}"/>
              </a:ext>
            </a:extLst>
          </p:cNvPr>
          <p:cNvSpPr txBox="1"/>
          <p:nvPr/>
        </p:nvSpPr>
        <p:spPr>
          <a:xfrm>
            <a:off x="1019175" y="1235134"/>
            <a:ext cx="10153650"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gerência de projetos, conforme o </a:t>
            </a:r>
            <a:r>
              <a:rPr lang="pt-BR" dirty="0" err="1">
                <a:solidFill>
                  <a:schemeClr val="bg2">
                    <a:lumMod val="25000"/>
                  </a:schemeClr>
                </a:solidFill>
              </a:rPr>
              <a:t>PMBOK</a:t>
            </a:r>
            <a:r>
              <a:rPr lang="pt-BR" dirty="0">
                <a:solidFill>
                  <a:schemeClr val="bg2">
                    <a:lumMod val="25000"/>
                  </a:schemeClr>
                </a:solidFill>
              </a:rPr>
              <a:t>, envolve o acompanhamento e gerenciamento do projeto do início ao fim, abrangendo comunicação, planejamento, coordenação e resolução de problemas.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As atividades do projeto podem ser tratadas como módulos gerenciáveis, e aspectos fundamentais para a coordenação incluem:</a:t>
            </a:r>
          </a:p>
        </p:txBody>
      </p:sp>
      <p:grpSp>
        <p:nvGrpSpPr>
          <p:cNvPr id="24" name="Agrupar 23">
            <a:extLst>
              <a:ext uri="{FF2B5EF4-FFF2-40B4-BE49-F238E27FC236}">
                <a16:creationId xmlns:a16="http://schemas.microsoft.com/office/drawing/2014/main" id="{45703C89-2392-5A9F-785A-F8E7EF756D2D}"/>
              </a:ext>
            </a:extLst>
          </p:cNvPr>
          <p:cNvGrpSpPr/>
          <p:nvPr/>
        </p:nvGrpSpPr>
        <p:grpSpPr>
          <a:xfrm>
            <a:off x="2531268" y="2960041"/>
            <a:ext cx="7129463" cy="3242968"/>
            <a:chOff x="1006360" y="3031624"/>
            <a:chExt cx="8125999" cy="3420768"/>
          </a:xfrm>
        </p:grpSpPr>
        <p:grpSp>
          <p:nvGrpSpPr>
            <p:cNvPr id="25" name="Agrupar 24">
              <a:extLst>
                <a:ext uri="{FF2B5EF4-FFF2-40B4-BE49-F238E27FC236}">
                  <a16:creationId xmlns:a16="http://schemas.microsoft.com/office/drawing/2014/main" id="{CAFA6867-68C5-B5E8-3C98-5F3EDCB83028}"/>
                </a:ext>
              </a:extLst>
            </p:cNvPr>
            <p:cNvGrpSpPr/>
            <p:nvPr/>
          </p:nvGrpSpPr>
          <p:grpSpPr>
            <a:xfrm>
              <a:off x="1029217" y="3031624"/>
              <a:ext cx="8103142" cy="2700254"/>
              <a:chOff x="1024795" y="2890288"/>
              <a:chExt cx="4574013" cy="2700254"/>
            </a:xfrm>
          </p:grpSpPr>
          <p:grpSp>
            <p:nvGrpSpPr>
              <p:cNvPr id="28" name="Agrupar 27">
                <a:extLst>
                  <a:ext uri="{FF2B5EF4-FFF2-40B4-BE49-F238E27FC236}">
                    <a16:creationId xmlns:a16="http://schemas.microsoft.com/office/drawing/2014/main" id="{F05D7909-9088-A496-5315-2BF4EE420F5D}"/>
                  </a:ext>
                </a:extLst>
              </p:cNvPr>
              <p:cNvGrpSpPr/>
              <p:nvPr/>
            </p:nvGrpSpPr>
            <p:grpSpPr>
              <a:xfrm>
                <a:off x="1029217" y="2890288"/>
                <a:ext cx="4569591" cy="538712"/>
                <a:chOff x="1024669" y="3473464"/>
                <a:chExt cx="3121093" cy="867601"/>
              </a:xfrm>
            </p:grpSpPr>
            <p:sp>
              <p:nvSpPr>
                <p:cNvPr id="40" name="Retângulo: Cantos Arredondados 39">
                  <a:extLst>
                    <a:ext uri="{FF2B5EF4-FFF2-40B4-BE49-F238E27FC236}">
                      <a16:creationId xmlns:a16="http://schemas.microsoft.com/office/drawing/2014/main" id="{60FF0E31-8B4B-99EB-F846-1220FA93FC4C}"/>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CA7C9492-6B62-A861-69FC-A29B9DE645E1}"/>
                    </a:ext>
                  </a:extLst>
                </p:cNvPr>
                <p:cNvSpPr txBox="1"/>
                <p:nvPr/>
              </p:nvSpPr>
              <p:spPr>
                <a:xfrm>
                  <a:off x="1110451" y="3593706"/>
                  <a:ext cx="2702801" cy="627424"/>
                </a:xfrm>
                <a:prstGeom prst="rect">
                  <a:avLst/>
                </a:prstGeom>
                <a:noFill/>
              </p:spPr>
              <p:txBody>
                <a:bodyPr wrap="square">
                  <a:spAutoFit/>
                </a:bodyPr>
                <a:lstStyle/>
                <a:p>
                  <a:r>
                    <a:rPr lang="pt-BR" b="1" dirty="0"/>
                    <a:t>Definir regras para gerenciar produtos e serviços contratados</a:t>
                  </a:r>
                  <a:endParaRPr lang="pt-BR" b="1" dirty="0">
                    <a:effectLst/>
                  </a:endParaRPr>
                </a:p>
              </p:txBody>
            </p:sp>
          </p:grpSp>
          <p:grpSp>
            <p:nvGrpSpPr>
              <p:cNvPr id="31" name="Agrupar 30">
                <a:extLst>
                  <a:ext uri="{FF2B5EF4-FFF2-40B4-BE49-F238E27FC236}">
                    <a16:creationId xmlns:a16="http://schemas.microsoft.com/office/drawing/2014/main" id="{D5C5D90D-B671-AD40-4EAA-2B2F31A4C4DD}"/>
                  </a:ext>
                </a:extLst>
              </p:cNvPr>
              <p:cNvGrpSpPr/>
              <p:nvPr/>
            </p:nvGrpSpPr>
            <p:grpSpPr>
              <a:xfrm>
                <a:off x="1024795" y="3610802"/>
                <a:ext cx="4569591" cy="538712"/>
                <a:chOff x="1024669" y="3473464"/>
                <a:chExt cx="3121093" cy="867601"/>
              </a:xfrm>
            </p:grpSpPr>
            <p:sp>
              <p:nvSpPr>
                <p:cNvPr id="38" name="Retângulo: Cantos Arredondados 37">
                  <a:extLst>
                    <a:ext uri="{FF2B5EF4-FFF2-40B4-BE49-F238E27FC236}">
                      <a16:creationId xmlns:a16="http://schemas.microsoft.com/office/drawing/2014/main" id="{D034B1A0-77C6-42C1-F0EE-E084A6759106}"/>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7CB07613-F1F5-2ADB-59EF-827D52EA6F6A}"/>
                    </a:ext>
                  </a:extLst>
                </p:cNvPr>
                <p:cNvSpPr txBox="1"/>
                <p:nvPr/>
              </p:nvSpPr>
              <p:spPr>
                <a:xfrm>
                  <a:off x="1110451" y="3593706"/>
                  <a:ext cx="2702801" cy="627424"/>
                </a:xfrm>
                <a:prstGeom prst="rect">
                  <a:avLst/>
                </a:prstGeom>
                <a:noFill/>
              </p:spPr>
              <p:txBody>
                <a:bodyPr wrap="square">
                  <a:spAutoFit/>
                </a:bodyPr>
                <a:lstStyle/>
                <a:p>
                  <a:r>
                    <a:rPr lang="pt-BR" b="1" dirty="0">
                      <a:effectLst/>
                    </a:rPr>
                    <a:t>Acompanhamento e documentação</a:t>
                  </a:r>
                </a:p>
              </p:txBody>
            </p:sp>
          </p:grpSp>
          <p:grpSp>
            <p:nvGrpSpPr>
              <p:cNvPr id="32" name="Agrupar 31">
                <a:extLst>
                  <a:ext uri="{FF2B5EF4-FFF2-40B4-BE49-F238E27FC236}">
                    <a16:creationId xmlns:a16="http://schemas.microsoft.com/office/drawing/2014/main" id="{AF05954C-92D6-B9B8-6089-795569172002}"/>
                  </a:ext>
                </a:extLst>
              </p:cNvPr>
              <p:cNvGrpSpPr/>
              <p:nvPr/>
            </p:nvGrpSpPr>
            <p:grpSpPr>
              <a:xfrm>
                <a:off x="1024795" y="4331316"/>
                <a:ext cx="4569591" cy="538712"/>
                <a:chOff x="1024669" y="3473464"/>
                <a:chExt cx="3121093" cy="867601"/>
              </a:xfrm>
            </p:grpSpPr>
            <p:sp>
              <p:nvSpPr>
                <p:cNvPr id="36" name="Retângulo: Cantos Arredondados 35">
                  <a:extLst>
                    <a:ext uri="{FF2B5EF4-FFF2-40B4-BE49-F238E27FC236}">
                      <a16:creationId xmlns:a16="http://schemas.microsoft.com/office/drawing/2014/main" id="{F1B4731F-7F7B-8914-EE27-8475F708E87C}"/>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218CE9E5-E6D0-7430-3B49-6B2B9E557143}"/>
                    </a:ext>
                  </a:extLst>
                </p:cNvPr>
                <p:cNvSpPr txBox="1"/>
                <p:nvPr/>
              </p:nvSpPr>
              <p:spPr>
                <a:xfrm>
                  <a:off x="1110451" y="3593706"/>
                  <a:ext cx="2702801" cy="627424"/>
                </a:xfrm>
                <a:prstGeom prst="rect">
                  <a:avLst/>
                </a:prstGeom>
                <a:noFill/>
              </p:spPr>
              <p:txBody>
                <a:bodyPr wrap="square">
                  <a:spAutoFit/>
                </a:bodyPr>
                <a:lstStyle/>
                <a:p>
                  <a:r>
                    <a:rPr lang="pt-BR" b="1" dirty="0"/>
                    <a:t>Atualizar expectativas</a:t>
                  </a:r>
                  <a:endParaRPr lang="pt-BR" b="1" dirty="0">
                    <a:effectLst/>
                  </a:endParaRPr>
                </a:p>
              </p:txBody>
            </p:sp>
          </p:grpSp>
          <p:grpSp>
            <p:nvGrpSpPr>
              <p:cNvPr id="33" name="Agrupar 32">
                <a:extLst>
                  <a:ext uri="{FF2B5EF4-FFF2-40B4-BE49-F238E27FC236}">
                    <a16:creationId xmlns:a16="http://schemas.microsoft.com/office/drawing/2014/main" id="{8D558FE5-43CD-6312-8349-47C0D460DE66}"/>
                  </a:ext>
                </a:extLst>
              </p:cNvPr>
              <p:cNvGrpSpPr/>
              <p:nvPr/>
            </p:nvGrpSpPr>
            <p:grpSpPr>
              <a:xfrm>
                <a:off x="1024795" y="5051830"/>
                <a:ext cx="4569591" cy="538712"/>
                <a:chOff x="1024669" y="3473464"/>
                <a:chExt cx="3121093" cy="867601"/>
              </a:xfrm>
            </p:grpSpPr>
            <p:sp>
              <p:nvSpPr>
                <p:cNvPr id="34" name="Retângulo: Cantos Arredondados 33">
                  <a:extLst>
                    <a:ext uri="{FF2B5EF4-FFF2-40B4-BE49-F238E27FC236}">
                      <a16:creationId xmlns:a16="http://schemas.microsoft.com/office/drawing/2014/main" id="{BE79F787-3BBB-D265-C979-9506B6260616}"/>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0681EA06-60F9-CB2B-55DB-F80410B45400}"/>
                    </a:ext>
                  </a:extLst>
                </p:cNvPr>
                <p:cNvSpPr txBox="1"/>
                <p:nvPr/>
              </p:nvSpPr>
              <p:spPr>
                <a:xfrm>
                  <a:off x="1110451" y="3593706"/>
                  <a:ext cx="2702801" cy="627424"/>
                </a:xfrm>
                <a:prstGeom prst="rect">
                  <a:avLst/>
                </a:prstGeom>
                <a:noFill/>
              </p:spPr>
              <p:txBody>
                <a:bodyPr wrap="square">
                  <a:spAutoFit/>
                </a:bodyPr>
                <a:lstStyle/>
                <a:p>
                  <a:r>
                    <a:rPr lang="pt-BR" b="1" dirty="0">
                      <a:effectLst/>
                    </a:rPr>
                    <a:t>Considerar atras</a:t>
                  </a:r>
                  <a:r>
                    <a:rPr lang="pt-BR" b="1" dirty="0"/>
                    <a:t>os</a:t>
                  </a:r>
                  <a:endParaRPr lang="pt-BR" b="1" dirty="0">
                    <a:effectLst/>
                  </a:endParaRPr>
                </a:p>
              </p:txBody>
            </p:sp>
          </p:grpSp>
        </p:grpSp>
        <p:sp>
          <p:nvSpPr>
            <p:cNvPr id="26" name="Retângulo: Cantos Arredondados 25">
              <a:extLst>
                <a:ext uri="{FF2B5EF4-FFF2-40B4-BE49-F238E27FC236}">
                  <a16:creationId xmlns:a16="http://schemas.microsoft.com/office/drawing/2014/main" id="{20C67055-C34A-FF17-F2D5-660DE31D5348}"/>
                </a:ext>
              </a:extLst>
            </p:cNvPr>
            <p:cNvSpPr/>
            <p:nvPr/>
          </p:nvSpPr>
          <p:spPr>
            <a:xfrm>
              <a:off x="1006360" y="5913680"/>
              <a:ext cx="8095308" cy="53871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D1593A27-1CA5-77DF-6133-D0A0F5DC7504}"/>
                </a:ext>
              </a:extLst>
            </p:cNvPr>
            <p:cNvSpPr txBox="1"/>
            <p:nvPr/>
          </p:nvSpPr>
          <p:spPr>
            <a:xfrm>
              <a:off x="1228856" y="5988341"/>
              <a:ext cx="7410319" cy="389581"/>
            </a:xfrm>
            <a:prstGeom prst="rect">
              <a:avLst/>
            </a:prstGeom>
            <a:noFill/>
          </p:spPr>
          <p:txBody>
            <a:bodyPr wrap="square">
              <a:spAutoFit/>
            </a:bodyPr>
            <a:lstStyle/>
            <a:p>
              <a:r>
                <a:rPr lang="pt-BR" b="1" dirty="0"/>
                <a:t>Coordenar múltiplos fornecedores</a:t>
              </a:r>
              <a:endParaRPr lang="pt-BR" b="1" dirty="0">
                <a:effectLst/>
              </a:endParaRPr>
            </a:p>
          </p:txBody>
        </p:sp>
      </p:grpSp>
    </p:spTree>
    <p:extLst>
      <p:ext uri="{BB962C8B-B14F-4D97-AF65-F5344CB8AC3E}">
        <p14:creationId xmlns:p14="http://schemas.microsoft.com/office/powerpoint/2010/main" val="2415297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28EC0C2-5219-798F-DB20-00648FA8BD2D}"/>
              </a:ext>
            </a:extLst>
          </p:cNvPr>
          <p:cNvSpPr>
            <a:spLocks noGrp="1"/>
          </p:cNvSpPr>
          <p:nvPr>
            <p:ph type="body" sz="quarter" idx="10"/>
          </p:nvPr>
        </p:nvSpPr>
        <p:spPr/>
        <p:txBody>
          <a:bodyPr/>
          <a:lstStyle/>
          <a:p>
            <a:r>
              <a:rPr lang="pt-BR" dirty="0"/>
              <a:t>Gestão de projetos</a:t>
            </a:r>
          </a:p>
        </p:txBody>
      </p:sp>
      <p:pic>
        <p:nvPicPr>
          <p:cNvPr id="4" name="Imagem 3">
            <a:extLst>
              <a:ext uri="{FF2B5EF4-FFF2-40B4-BE49-F238E27FC236}">
                <a16:creationId xmlns:a16="http://schemas.microsoft.com/office/drawing/2014/main" id="{E757976C-5265-4868-2153-7B71AE2E3C6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503203" y="1051683"/>
            <a:ext cx="5185594" cy="5177177"/>
          </a:xfrm>
          <a:prstGeom prst="rect">
            <a:avLst/>
          </a:prstGeom>
        </p:spPr>
      </p:pic>
      <p:sp>
        <p:nvSpPr>
          <p:cNvPr id="5" name="CaixaDeTexto 4">
            <a:extLst>
              <a:ext uri="{FF2B5EF4-FFF2-40B4-BE49-F238E27FC236}">
                <a16:creationId xmlns:a16="http://schemas.microsoft.com/office/drawing/2014/main" id="{D6893AA6-E17D-E505-2C26-F484E54E1132}"/>
              </a:ext>
            </a:extLst>
          </p:cNvPr>
          <p:cNvSpPr txBox="1"/>
          <p:nvPr/>
        </p:nvSpPr>
        <p:spPr>
          <a:xfrm>
            <a:off x="3689131" y="5943507"/>
            <a:ext cx="3269046" cy="307777"/>
          </a:xfrm>
          <a:prstGeom prst="rect">
            <a:avLst/>
          </a:prstGeom>
          <a:noFill/>
        </p:spPr>
        <p:txBody>
          <a:bodyPr wrap="square">
            <a:spAutoFit/>
          </a:bodyPr>
          <a:lstStyle/>
          <a:p>
            <a:r>
              <a:rPr lang="pt-BR" sz="1400" dirty="0">
                <a:effectLst/>
              </a:rPr>
              <a:t>Formas de gerenciamento de projetos.</a:t>
            </a:r>
          </a:p>
        </p:txBody>
      </p:sp>
      <p:cxnSp>
        <p:nvCxnSpPr>
          <p:cNvPr id="3" name="Conector reto 2">
            <a:extLst>
              <a:ext uri="{FF2B5EF4-FFF2-40B4-BE49-F238E27FC236}">
                <a16:creationId xmlns:a16="http://schemas.microsoft.com/office/drawing/2014/main" id="{AA96E427-6825-45D5-B152-D964406E0AF0}"/>
              </a:ext>
            </a:extLst>
          </p:cNvPr>
          <p:cNvCxnSpPr>
            <a:cxnSpLocks/>
          </p:cNvCxnSpPr>
          <p:nvPr/>
        </p:nvCxnSpPr>
        <p:spPr>
          <a:xfrm>
            <a:off x="3689131" y="6273800"/>
            <a:ext cx="545486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055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73DABB-668F-3BD7-2991-516511F7CCDF}"/>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EADDB60B-085A-9C9C-0253-E04533069D55}"/>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Modularidade </a:t>
            </a:r>
          </a:p>
        </p:txBody>
      </p:sp>
      <p:grpSp>
        <p:nvGrpSpPr>
          <p:cNvPr id="4" name="Agrupar 3">
            <a:extLst>
              <a:ext uri="{FF2B5EF4-FFF2-40B4-BE49-F238E27FC236}">
                <a16:creationId xmlns:a16="http://schemas.microsoft.com/office/drawing/2014/main" id="{CAF4855C-EB2D-72E1-436A-A8B1B68B9A3F}"/>
              </a:ext>
            </a:extLst>
          </p:cNvPr>
          <p:cNvGrpSpPr/>
          <p:nvPr/>
        </p:nvGrpSpPr>
        <p:grpSpPr>
          <a:xfrm>
            <a:off x="1019175" y="2312988"/>
            <a:ext cx="10153650" cy="3011792"/>
            <a:chOff x="1025525" y="248637"/>
            <a:chExt cx="10153650" cy="3011792"/>
          </a:xfrm>
        </p:grpSpPr>
        <p:sp>
          <p:nvSpPr>
            <p:cNvPr id="5" name="Retângulo 4">
              <a:extLst>
                <a:ext uri="{FF2B5EF4-FFF2-40B4-BE49-F238E27FC236}">
                  <a16:creationId xmlns:a16="http://schemas.microsoft.com/office/drawing/2014/main" id="{D72C2F63-33B2-413A-0A9F-BC0D8FE6CD28}"/>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8A6D2878-7DE5-66A8-621E-FEAAA1B341DC}"/>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7" name="CaixaDeTexto 6">
              <a:extLst>
                <a:ext uri="{FF2B5EF4-FFF2-40B4-BE49-F238E27FC236}">
                  <a16:creationId xmlns:a16="http://schemas.microsoft.com/office/drawing/2014/main" id="{88949701-7BDD-EF85-AB86-98B4D5D0B61E}"/>
                </a:ext>
              </a:extLst>
            </p:cNvPr>
            <p:cNvSpPr txBox="1"/>
            <p:nvPr/>
          </p:nvSpPr>
          <p:spPr>
            <a:xfrm>
              <a:off x="1612899" y="1707209"/>
              <a:ext cx="8991601" cy="1200329"/>
            </a:xfrm>
            <a:prstGeom prst="rect">
              <a:avLst/>
            </a:prstGeom>
            <a:noFill/>
          </p:spPr>
          <p:txBody>
            <a:bodyPr wrap="square" rtlCol="0">
              <a:spAutoFit/>
            </a:bodyPr>
            <a:lstStyle/>
            <a:p>
              <a:r>
                <a:rPr lang="pt-BR" dirty="0">
                  <a:solidFill>
                    <a:schemeClr val="bg1"/>
                  </a:solidFill>
                  <a:effectLst/>
                </a:rPr>
                <a:t>Os sistemas auxiliares do datacenter, como de refrigeração, de energização, entre outros, devem ser construídos de forma modular, assim, toda vez que a demanda por um desses sistemas aumentar, será possível acrescentar novos módulos para suprir a referida necessidade.</a:t>
              </a:r>
              <a:endParaRPr lang="pt-BR" dirty="0">
                <a:solidFill>
                  <a:schemeClr val="bg1"/>
                </a:solidFill>
              </a:endParaRPr>
            </a:p>
          </p:txBody>
        </p:sp>
        <p:pic>
          <p:nvPicPr>
            <p:cNvPr id="8" name="Imagem 7">
              <a:extLst>
                <a:ext uri="{FF2B5EF4-FFF2-40B4-BE49-F238E27FC236}">
                  <a16:creationId xmlns:a16="http://schemas.microsoft.com/office/drawing/2014/main" id="{A07FC6DE-1CF3-C602-E826-FBAF47D39F80}"/>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Tree>
    <p:extLst>
      <p:ext uri="{BB962C8B-B14F-4D97-AF65-F5344CB8AC3E}">
        <p14:creationId xmlns:p14="http://schemas.microsoft.com/office/powerpoint/2010/main" val="313130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A1043C4-66AE-CCE1-9762-CB7C35411702}"/>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97904B65-DEA7-11D3-DF00-D4D6B6AAB968}"/>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i="1" dirty="0">
                <a:solidFill>
                  <a:schemeClr val="tx1"/>
                </a:solidFill>
              </a:rPr>
              <a:t>Rack </a:t>
            </a:r>
            <a:r>
              <a:rPr lang="pt-BR" sz="2800" i="1" dirty="0" err="1">
                <a:solidFill>
                  <a:schemeClr val="tx1"/>
                </a:solidFill>
              </a:rPr>
              <a:t>Location</a:t>
            </a:r>
            <a:r>
              <a:rPr lang="pt-BR" sz="2800" i="1" dirty="0">
                <a:solidFill>
                  <a:schemeClr val="tx1"/>
                </a:solidFill>
              </a:rPr>
              <a:t> Unit </a:t>
            </a:r>
            <a:r>
              <a:rPr lang="pt-BR" sz="2800" dirty="0">
                <a:solidFill>
                  <a:schemeClr val="tx1"/>
                </a:solidFill>
              </a:rPr>
              <a:t>(</a:t>
            </a:r>
            <a:r>
              <a:rPr lang="pt-BR" sz="2800" dirty="0" err="1">
                <a:solidFill>
                  <a:schemeClr val="tx1"/>
                </a:solidFill>
              </a:rPr>
              <a:t>RLU</a:t>
            </a:r>
            <a:r>
              <a:rPr lang="pt-BR" sz="2800" dirty="0">
                <a:solidFill>
                  <a:schemeClr val="tx1"/>
                </a:solidFill>
              </a:rPr>
              <a:t>)</a:t>
            </a:r>
          </a:p>
        </p:txBody>
      </p:sp>
      <p:grpSp>
        <p:nvGrpSpPr>
          <p:cNvPr id="18" name="Agrupar 17">
            <a:extLst>
              <a:ext uri="{FF2B5EF4-FFF2-40B4-BE49-F238E27FC236}">
                <a16:creationId xmlns:a16="http://schemas.microsoft.com/office/drawing/2014/main" id="{C58181C8-B8A0-5244-D6C1-4784411BC0E0}"/>
              </a:ext>
            </a:extLst>
          </p:cNvPr>
          <p:cNvGrpSpPr/>
          <p:nvPr/>
        </p:nvGrpSpPr>
        <p:grpSpPr>
          <a:xfrm>
            <a:off x="1032869" y="2312991"/>
            <a:ext cx="10139955" cy="1769156"/>
            <a:chOff x="1094316" y="4025844"/>
            <a:chExt cx="7628590" cy="1978365"/>
          </a:xfrm>
        </p:grpSpPr>
        <p:grpSp>
          <p:nvGrpSpPr>
            <p:cNvPr id="19" name="Agrupar 18">
              <a:extLst>
                <a:ext uri="{FF2B5EF4-FFF2-40B4-BE49-F238E27FC236}">
                  <a16:creationId xmlns:a16="http://schemas.microsoft.com/office/drawing/2014/main" id="{8FB7EB44-3B2A-63AB-43C0-573B0D92EE48}"/>
                </a:ext>
              </a:extLst>
            </p:cNvPr>
            <p:cNvGrpSpPr/>
            <p:nvPr/>
          </p:nvGrpSpPr>
          <p:grpSpPr>
            <a:xfrm>
              <a:off x="1094316" y="4025844"/>
              <a:ext cx="4986756" cy="1978364"/>
              <a:chOff x="2873374" y="1676603"/>
              <a:chExt cx="6637372" cy="3504793"/>
            </a:xfrm>
          </p:grpSpPr>
          <p:grpSp>
            <p:nvGrpSpPr>
              <p:cNvPr id="24" name="Agrupar 23">
                <a:extLst>
                  <a:ext uri="{FF2B5EF4-FFF2-40B4-BE49-F238E27FC236}">
                    <a16:creationId xmlns:a16="http://schemas.microsoft.com/office/drawing/2014/main" id="{A95217F2-8362-6F1F-5FC4-9FADCB6B9382}"/>
                  </a:ext>
                </a:extLst>
              </p:cNvPr>
              <p:cNvGrpSpPr/>
              <p:nvPr/>
            </p:nvGrpSpPr>
            <p:grpSpPr>
              <a:xfrm>
                <a:off x="2873374" y="1676603"/>
                <a:ext cx="3121093" cy="3504793"/>
                <a:chOff x="2873374" y="1676603"/>
                <a:chExt cx="3121093" cy="3504793"/>
              </a:xfrm>
            </p:grpSpPr>
            <p:sp>
              <p:nvSpPr>
                <p:cNvPr id="29" name="Retângulo: Cantos Arredondados 28">
                  <a:extLst>
                    <a:ext uri="{FF2B5EF4-FFF2-40B4-BE49-F238E27FC236}">
                      <a16:creationId xmlns:a16="http://schemas.microsoft.com/office/drawing/2014/main" id="{A603DF29-542E-CFA4-D799-4FFB31766831}"/>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62234053-774A-C1EF-EC14-DE6B708B2F5B}"/>
                    </a:ext>
                  </a:extLst>
                </p:cNvPr>
                <p:cNvSpPr txBox="1"/>
                <p:nvPr/>
              </p:nvSpPr>
              <p:spPr>
                <a:xfrm>
                  <a:off x="3082520" y="1902826"/>
                  <a:ext cx="2702801" cy="731667"/>
                </a:xfrm>
                <a:prstGeom prst="rect">
                  <a:avLst/>
                </a:prstGeom>
                <a:noFill/>
              </p:spPr>
              <p:txBody>
                <a:bodyPr wrap="square">
                  <a:spAutoFit/>
                </a:bodyPr>
                <a:lstStyle/>
                <a:p>
                  <a:pPr algn="ctr"/>
                  <a:r>
                    <a:rPr lang="pt-BR" b="1" dirty="0"/>
                    <a:t>Energia</a:t>
                  </a:r>
                </a:p>
              </p:txBody>
            </p:sp>
            <p:sp>
              <p:nvSpPr>
                <p:cNvPr id="31" name="CaixaDeTexto 30">
                  <a:extLst>
                    <a:ext uri="{FF2B5EF4-FFF2-40B4-BE49-F238E27FC236}">
                      <a16:creationId xmlns:a16="http://schemas.microsoft.com/office/drawing/2014/main" id="{22176F8A-D3F7-2AFD-7CC7-8A863FCD5807}"/>
                    </a:ext>
                  </a:extLst>
                </p:cNvPr>
                <p:cNvSpPr txBox="1"/>
                <p:nvPr/>
              </p:nvSpPr>
              <p:spPr>
                <a:xfrm>
                  <a:off x="2873374" y="2645600"/>
                  <a:ext cx="2985843" cy="1646251"/>
                </a:xfrm>
                <a:prstGeom prst="rect">
                  <a:avLst/>
                </a:prstGeom>
                <a:noFill/>
              </p:spPr>
              <p:txBody>
                <a:bodyPr wrap="square">
                  <a:spAutoFit/>
                </a:bodyPr>
                <a:lstStyle/>
                <a:p>
                  <a:pPr algn="ctr"/>
                  <a:r>
                    <a:rPr lang="pt-BR" sz="1600" dirty="0">
                      <a:solidFill>
                        <a:schemeClr val="bg2">
                          <a:lumMod val="25000"/>
                        </a:schemeClr>
                      </a:solidFill>
                    </a:rPr>
                    <a:t>Relacionada aos aspectos de demanda energética que cada rack possui no datacenter.</a:t>
                  </a:r>
                </a:p>
              </p:txBody>
            </p:sp>
          </p:grpSp>
          <p:grpSp>
            <p:nvGrpSpPr>
              <p:cNvPr id="25" name="Agrupar 24">
                <a:extLst>
                  <a:ext uri="{FF2B5EF4-FFF2-40B4-BE49-F238E27FC236}">
                    <a16:creationId xmlns:a16="http://schemas.microsoft.com/office/drawing/2014/main" id="{BFD693E3-2B24-6F2D-0545-98776484BD31}"/>
                  </a:ext>
                </a:extLst>
              </p:cNvPr>
              <p:cNvGrpSpPr/>
              <p:nvPr/>
            </p:nvGrpSpPr>
            <p:grpSpPr>
              <a:xfrm>
                <a:off x="6389653" y="1676603"/>
                <a:ext cx="3121093" cy="3504793"/>
                <a:chOff x="6389653" y="1676603"/>
                <a:chExt cx="3121093" cy="3504793"/>
              </a:xfrm>
            </p:grpSpPr>
            <p:sp>
              <p:nvSpPr>
                <p:cNvPr id="26" name="Retângulo: Cantos Arredondados 25">
                  <a:extLst>
                    <a:ext uri="{FF2B5EF4-FFF2-40B4-BE49-F238E27FC236}">
                      <a16:creationId xmlns:a16="http://schemas.microsoft.com/office/drawing/2014/main" id="{F1A179E9-19A0-F1E9-DE85-E7B3392F5E11}"/>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2CD5CEE7-3A1D-F608-A109-6A8DB489B45A}"/>
                    </a:ext>
                  </a:extLst>
                </p:cNvPr>
                <p:cNvSpPr txBox="1"/>
                <p:nvPr/>
              </p:nvSpPr>
              <p:spPr>
                <a:xfrm>
                  <a:off x="6598798" y="1915473"/>
                  <a:ext cx="2702801" cy="731667"/>
                </a:xfrm>
                <a:prstGeom prst="rect">
                  <a:avLst/>
                </a:prstGeom>
                <a:noFill/>
              </p:spPr>
              <p:txBody>
                <a:bodyPr wrap="square">
                  <a:spAutoFit/>
                </a:bodyPr>
                <a:lstStyle/>
                <a:p>
                  <a:pPr algn="ctr"/>
                  <a:r>
                    <a:rPr lang="pt-BR" b="1" dirty="0"/>
                    <a:t>Refrigeração</a:t>
                  </a:r>
                </a:p>
              </p:txBody>
            </p:sp>
            <p:sp>
              <p:nvSpPr>
                <p:cNvPr id="28" name="CaixaDeTexto 27">
                  <a:extLst>
                    <a:ext uri="{FF2B5EF4-FFF2-40B4-BE49-F238E27FC236}">
                      <a16:creationId xmlns:a16="http://schemas.microsoft.com/office/drawing/2014/main" id="{E5B3AD80-8142-C27E-13F8-02094EC48F28}"/>
                    </a:ext>
                  </a:extLst>
                </p:cNvPr>
                <p:cNvSpPr txBox="1"/>
                <p:nvPr/>
              </p:nvSpPr>
              <p:spPr>
                <a:xfrm>
                  <a:off x="6598798" y="2645602"/>
                  <a:ext cx="2702801" cy="1646251"/>
                </a:xfrm>
                <a:prstGeom prst="rect">
                  <a:avLst/>
                </a:prstGeom>
                <a:noFill/>
              </p:spPr>
              <p:txBody>
                <a:bodyPr wrap="square">
                  <a:spAutoFit/>
                </a:bodyPr>
                <a:lstStyle/>
                <a:p>
                  <a:pPr algn="ctr"/>
                  <a:r>
                    <a:rPr lang="pt-BR" sz="1600" dirty="0">
                      <a:solidFill>
                        <a:schemeClr val="bg2">
                          <a:lumMod val="25000"/>
                        </a:schemeClr>
                      </a:solidFill>
                      <a:effectLst/>
                    </a:rPr>
                    <a:t>Relacionada à demanda de refrigeração que cada rack possui. </a:t>
                  </a:r>
                  <a:endParaRPr lang="pt-BR" sz="1600" dirty="0">
                    <a:solidFill>
                      <a:schemeClr val="bg2">
                        <a:lumMod val="25000"/>
                      </a:schemeClr>
                    </a:solidFill>
                  </a:endParaRPr>
                </a:p>
              </p:txBody>
            </p:sp>
          </p:grpSp>
        </p:grpSp>
        <p:grpSp>
          <p:nvGrpSpPr>
            <p:cNvPr id="20" name="Agrupar 19">
              <a:extLst>
                <a:ext uri="{FF2B5EF4-FFF2-40B4-BE49-F238E27FC236}">
                  <a16:creationId xmlns:a16="http://schemas.microsoft.com/office/drawing/2014/main" id="{D8A8120F-4C84-91D0-56C2-DA72AE8D98A1}"/>
                </a:ext>
              </a:extLst>
            </p:cNvPr>
            <p:cNvGrpSpPr/>
            <p:nvPr/>
          </p:nvGrpSpPr>
          <p:grpSpPr>
            <a:xfrm>
              <a:off x="6377982" y="4025844"/>
              <a:ext cx="2344924" cy="1978365"/>
              <a:chOff x="2873374" y="1676603"/>
              <a:chExt cx="3121093" cy="3504793"/>
            </a:xfrm>
          </p:grpSpPr>
          <p:sp>
            <p:nvSpPr>
              <p:cNvPr id="21" name="Retângulo: Cantos Arredondados 20">
                <a:extLst>
                  <a:ext uri="{FF2B5EF4-FFF2-40B4-BE49-F238E27FC236}">
                    <a16:creationId xmlns:a16="http://schemas.microsoft.com/office/drawing/2014/main" id="{20C900C3-BA6B-3671-00C4-285A3147F1D4}"/>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1B65C09F-F7E7-34C4-B313-FD998F2911BF}"/>
                  </a:ext>
                </a:extLst>
              </p:cNvPr>
              <p:cNvSpPr txBox="1"/>
              <p:nvPr/>
            </p:nvSpPr>
            <p:spPr>
              <a:xfrm>
                <a:off x="3082519" y="1913935"/>
                <a:ext cx="2702801" cy="731667"/>
              </a:xfrm>
              <a:prstGeom prst="rect">
                <a:avLst/>
              </a:prstGeom>
              <a:noFill/>
            </p:spPr>
            <p:txBody>
              <a:bodyPr wrap="square">
                <a:spAutoFit/>
              </a:bodyPr>
              <a:lstStyle/>
              <a:p>
                <a:pPr algn="ctr"/>
                <a:r>
                  <a:rPr lang="pt-BR" b="1" dirty="0"/>
                  <a:t>Espaço físico</a:t>
                </a:r>
              </a:p>
            </p:txBody>
          </p:sp>
          <p:sp>
            <p:nvSpPr>
              <p:cNvPr id="23" name="CaixaDeTexto 22">
                <a:extLst>
                  <a:ext uri="{FF2B5EF4-FFF2-40B4-BE49-F238E27FC236}">
                    <a16:creationId xmlns:a16="http://schemas.microsoft.com/office/drawing/2014/main" id="{6A729120-89F9-CE6E-1095-C3D96617FD50}"/>
                  </a:ext>
                </a:extLst>
              </p:cNvPr>
              <p:cNvSpPr txBox="1"/>
              <p:nvPr/>
            </p:nvSpPr>
            <p:spPr>
              <a:xfrm>
                <a:off x="3082519" y="2645602"/>
                <a:ext cx="2702801" cy="1646251"/>
              </a:xfrm>
              <a:prstGeom prst="rect">
                <a:avLst/>
              </a:prstGeom>
              <a:noFill/>
            </p:spPr>
            <p:txBody>
              <a:bodyPr wrap="square">
                <a:spAutoFit/>
              </a:bodyPr>
              <a:lstStyle/>
              <a:p>
                <a:pPr algn="ctr"/>
                <a:r>
                  <a:rPr lang="pt-BR" sz="1600" dirty="0">
                    <a:solidFill>
                      <a:schemeClr val="bg2">
                        <a:lumMod val="25000"/>
                      </a:schemeClr>
                    </a:solidFill>
                  </a:rPr>
                  <a:t>Relacionado às necessidades espaciais do rack e às suas dimensões de refrigeração. </a:t>
                </a:r>
              </a:p>
            </p:txBody>
          </p:sp>
        </p:grpSp>
      </p:grpSp>
      <p:grpSp>
        <p:nvGrpSpPr>
          <p:cNvPr id="32" name="Agrupar 31">
            <a:extLst>
              <a:ext uri="{FF2B5EF4-FFF2-40B4-BE49-F238E27FC236}">
                <a16:creationId xmlns:a16="http://schemas.microsoft.com/office/drawing/2014/main" id="{3EEA2B78-2C77-CAEC-26A6-63D8E5AB83BC}"/>
              </a:ext>
            </a:extLst>
          </p:cNvPr>
          <p:cNvGrpSpPr/>
          <p:nvPr/>
        </p:nvGrpSpPr>
        <p:grpSpPr>
          <a:xfrm>
            <a:off x="1032870" y="4575853"/>
            <a:ext cx="10139955" cy="1769154"/>
            <a:chOff x="1094316" y="4025844"/>
            <a:chExt cx="7628590" cy="1978365"/>
          </a:xfrm>
        </p:grpSpPr>
        <p:grpSp>
          <p:nvGrpSpPr>
            <p:cNvPr id="33" name="Agrupar 32">
              <a:extLst>
                <a:ext uri="{FF2B5EF4-FFF2-40B4-BE49-F238E27FC236}">
                  <a16:creationId xmlns:a16="http://schemas.microsoft.com/office/drawing/2014/main" id="{FEF64C0B-5D86-2FF5-5900-402B2F2A1482}"/>
                </a:ext>
              </a:extLst>
            </p:cNvPr>
            <p:cNvGrpSpPr/>
            <p:nvPr/>
          </p:nvGrpSpPr>
          <p:grpSpPr>
            <a:xfrm>
              <a:off x="1094316" y="4025844"/>
              <a:ext cx="4986756" cy="1978365"/>
              <a:chOff x="2873374" y="1676603"/>
              <a:chExt cx="6637372" cy="3504793"/>
            </a:xfrm>
          </p:grpSpPr>
          <p:grpSp>
            <p:nvGrpSpPr>
              <p:cNvPr id="38" name="Agrupar 37">
                <a:extLst>
                  <a:ext uri="{FF2B5EF4-FFF2-40B4-BE49-F238E27FC236}">
                    <a16:creationId xmlns:a16="http://schemas.microsoft.com/office/drawing/2014/main" id="{C48F1888-9342-E72B-3C0A-C5DAC1E2A126}"/>
                  </a:ext>
                </a:extLst>
              </p:cNvPr>
              <p:cNvGrpSpPr/>
              <p:nvPr/>
            </p:nvGrpSpPr>
            <p:grpSpPr>
              <a:xfrm>
                <a:off x="2873374" y="1676603"/>
                <a:ext cx="3121093" cy="3504793"/>
                <a:chOff x="2873374" y="1676603"/>
                <a:chExt cx="3121093" cy="3504793"/>
              </a:xfrm>
            </p:grpSpPr>
            <p:sp>
              <p:nvSpPr>
                <p:cNvPr id="43" name="Retângulo: Cantos Arredondados 42">
                  <a:extLst>
                    <a:ext uri="{FF2B5EF4-FFF2-40B4-BE49-F238E27FC236}">
                      <a16:creationId xmlns:a16="http://schemas.microsoft.com/office/drawing/2014/main" id="{43122EE7-8BC1-EBD3-72D4-8EA68B6CE003}"/>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6B54F287-B3E9-5A12-0581-A2F895A55237}"/>
                    </a:ext>
                  </a:extLst>
                </p:cNvPr>
                <p:cNvSpPr txBox="1"/>
                <p:nvPr/>
              </p:nvSpPr>
              <p:spPr>
                <a:xfrm>
                  <a:off x="3082519" y="1913935"/>
                  <a:ext cx="2702801" cy="731667"/>
                </a:xfrm>
                <a:prstGeom prst="rect">
                  <a:avLst/>
                </a:prstGeom>
                <a:noFill/>
              </p:spPr>
              <p:txBody>
                <a:bodyPr wrap="square">
                  <a:spAutoFit/>
                </a:bodyPr>
                <a:lstStyle/>
                <a:p>
                  <a:pPr algn="ctr"/>
                  <a:r>
                    <a:rPr lang="pt-BR" b="1" dirty="0"/>
                    <a:t>Peso</a:t>
                  </a:r>
                </a:p>
              </p:txBody>
            </p:sp>
            <p:sp>
              <p:nvSpPr>
                <p:cNvPr id="45" name="CaixaDeTexto 44">
                  <a:extLst>
                    <a:ext uri="{FF2B5EF4-FFF2-40B4-BE49-F238E27FC236}">
                      <a16:creationId xmlns:a16="http://schemas.microsoft.com/office/drawing/2014/main" id="{8C9898DB-203E-AB36-7B71-4918CBF5A142}"/>
                    </a:ext>
                  </a:extLst>
                </p:cNvPr>
                <p:cNvSpPr txBox="1"/>
                <p:nvPr/>
              </p:nvSpPr>
              <p:spPr>
                <a:xfrm>
                  <a:off x="3014868" y="2645603"/>
                  <a:ext cx="2830635" cy="1646252"/>
                </a:xfrm>
                <a:prstGeom prst="rect">
                  <a:avLst/>
                </a:prstGeom>
                <a:noFill/>
              </p:spPr>
              <p:txBody>
                <a:bodyPr wrap="square">
                  <a:spAutoFit/>
                </a:bodyPr>
                <a:lstStyle/>
                <a:p>
                  <a:pPr algn="ctr"/>
                  <a:r>
                    <a:rPr lang="pt-BR" sz="1600" dirty="0">
                      <a:solidFill>
                        <a:schemeClr val="bg2">
                          <a:lumMod val="25000"/>
                        </a:schemeClr>
                      </a:solidFill>
                    </a:rPr>
                    <a:t>Relacionado ao peso associado a cada Rack municiado de seus dispositivos de TI.</a:t>
                  </a:r>
                </a:p>
              </p:txBody>
            </p:sp>
          </p:grpSp>
          <p:grpSp>
            <p:nvGrpSpPr>
              <p:cNvPr id="39" name="Agrupar 38">
                <a:extLst>
                  <a:ext uri="{FF2B5EF4-FFF2-40B4-BE49-F238E27FC236}">
                    <a16:creationId xmlns:a16="http://schemas.microsoft.com/office/drawing/2014/main" id="{CBCF3C2F-0FE5-1F96-3609-4CCC7CFE01BB}"/>
                  </a:ext>
                </a:extLst>
              </p:cNvPr>
              <p:cNvGrpSpPr/>
              <p:nvPr/>
            </p:nvGrpSpPr>
            <p:grpSpPr>
              <a:xfrm>
                <a:off x="6389653" y="1676603"/>
                <a:ext cx="3121093" cy="3504793"/>
                <a:chOff x="6389653" y="1676603"/>
                <a:chExt cx="3121093" cy="3504793"/>
              </a:xfrm>
            </p:grpSpPr>
            <p:sp>
              <p:nvSpPr>
                <p:cNvPr id="40" name="Retângulo: Cantos Arredondados 39">
                  <a:extLst>
                    <a:ext uri="{FF2B5EF4-FFF2-40B4-BE49-F238E27FC236}">
                      <a16:creationId xmlns:a16="http://schemas.microsoft.com/office/drawing/2014/main" id="{13B56D71-B760-677C-F897-37D92D08FEB9}"/>
                    </a:ext>
                  </a:extLst>
                </p:cNvPr>
                <p:cNvSpPr/>
                <p:nvPr/>
              </p:nvSpPr>
              <p:spPr>
                <a:xfrm>
                  <a:off x="6389653"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1C6B7F48-AD3C-10AA-31E7-8A6D77EFD970}"/>
                    </a:ext>
                  </a:extLst>
                </p:cNvPr>
                <p:cNvSpPr txBox="1"/>
                <p:nvPr/>
              </p:nvSpPr>
              <p:spPr>
                <a:xfrm>
                  <a:off x="6598798" y="1915473"/>
                  <a:ext cx="2702801" cy="731667"/>
                </a:xfrm>
                <a:prstGeom prst="rect">
                  <a:avLst/>
                </a:prstGeom>
                <a:noFill/>
              </p:spPr>
              <p:txBody>
                <a:bodyPr wrap="square">
                  <a:spAutoFit/>
                </a:bodyPr>
                <a:lstStyle/>
                <a:p>
                  <a:pPr algn="ctr"/>
                  <a:r>
                    <a:rPr lang="pt-BR" b="1" dirty="0"/>
                    <a:t>Conectividades</a:t>
                  </a:r>
                </a:p>
              </p:txBody>
            </p:sp>
            <p:sp>
              <p:nvSpPr>
                <p:cNvPr id="42" name="CaixaDeTexto 41">
                  <a:extLst>
                    <a:ext uri="{FF2B5EF4-FFF2-40B4-BE49-F238E27FC236}">
                      <a16:creationId xmlns:a16="http://schemas.microsoft.com/office/drawing/2014/main" id="{073B54AE-0DC7-067B-6AAE-385609D90E6C}"/>
                    </a:ext>
                  </a:extLst>
                </p:cNvPr>
                <p:cNvSpPr txBox="1"/>
                <p:nvPr/>
              </p:nvSpPr>
              <p:spPr>
                <a:xfrm>
                  <a:off x="6431657" y="2712358"/>
                  <a:ext cx="3023374" cy="2134027"/>
                </a:xfrm>
                <a:prstGeom prst="rect">
                  <a:avLst/>
                </a:prstGeom>
                <a:noFill/>
              </p:spPr>
              <p:txBody>
                <a:bodyPr wrap="square">
                  <a:spAutoFit/>
                </a:bodyPr>
                <a:lstStyle/>
                <a:p>
                  <a:pPr algn="ctr"/>
                  <a:r>
                    <a:rPr lang="pt-BR" sz="1600" dirty="0">
                      <a:solidFill>
                        <a:schemeClr val="bg2">
                          <a:lumMod val="25000"/>
                        </a:schemeClr>
                      </a:solidFill>
                      <a:effectLst/>
                    </a:rPr>
                    <a:t>Relacionada às necessidades de velocidade de conexão de que cada rack necessita para atender às demandas de seus ativos de TI. </a:t>
                  </a:r>
                  <a:endParaRPr lang="pt-BR" sz="1600" dirty="0">
                    <a:solidFill>
                      <a:schemeClr val="bg2">
                        <a:lumMod val="25000"/>
                      </a:schemeClr>
                    </a:solidFill>
                  </a:endParaRPr>
                </a:p>
              </p:txBody>
            </p:sp>
          </p:grpSp>
        </p:grpSp>
        <p:grpSp>
          <p:nvGrpSpPr>
            <p:cNvPr id="34" name="Agrupar 33">
              <a:extLst>
                <a:ext uri="{FF2B5EF4-FFF2-40B4-BE49-F238E27FC236}">
                  <a16:creationId xmlns:a16="http://schemas.microsoft.com/office/drawing/2014/main" id="{90316427-6A63-942F-B084-152170C39CBF}"/>
                </a:ext>
              </a:extLst>
            </p:cNvPr>
            <p:cNvGrpSpPr/>
            <p:nvPr/>
          </p:nvGrpSpPr>
          <p:grpSpPr>
            <a:xfrm>
              <a:off x="6377982" y="4025844"/>
              <a:ext cx="2344924" cy="1978365"/>
              <a:chOff x="2873374" y="1676603"/>
              <a:chExt cx="3121093" cy="3504793"/>
            </a:xfrm>
          </p:grpSpPr>
          <p:sp>
            <p:nvSpPr>
              <p:cNvPr id="35" name="Retângulo: Cantos Arredondados 34">
                <a:extLst>
                  <a:ext uri="{FF2B5EF4-FFF2-40B4-BE49-F238E27FC236}">
                    <a16:creationId xmlns:a16="http://schemas.microsoft.com/office/drawing/2014/main" id="{524CAE63-1680-50D3-E192-2B9158A2ECA9}"/>
                  </a:ext>
                </a:extLst>
              </p:cNvPr>
              <p:cNvSpPr/>
              <p:nvPr/>
            </p:nvSpPr>
            <p:spPr>
              <a:xfrm>
                <a:off x="2873374" y="1676603"/>
                <a:ext cx="3121093" cy="350479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E1E880AD-79A0-CD7A-79DA-B5B928E6AA63}"/>
                  </a:ext>
                </a:extLst>
              </p:cNvPr>
              <p:cNvSpPr txBox="1"/>
              <p:nvPr/>
            </p:nvSpPr>
            <p:spPr>
              <a:xfrm>
                <a:off x="3082519" y="1913935"/>
                <a:ext cx="2702801" cy="731667"/>
              </a:xfrm>
              <a:prstGeom prst="rect">
                <a:avLst/>
              </a:prstGeom>
              <a:noFill/>
            </p:spPr>
            <p:txBody>
              <a:bodyPr wrap="square">
                <a:spAutoFit/>
              </a:bodyPr>
              <a:lstStyle/>
              <a:p>
                <a:pPr algn="ctr"/>
                <a:r>
                  <a:rPr lang="pt-BR" b="1" dirty="0"/>
                  <a:t>Capacidade Funcional</a:t>
                </a:r>
              </a:p>
            </p:txBody>
          </p:sp>
          <p:sp>
            <p:nvSpPr>
              <p:cNvPr id="37" name="CaixaDeTexto 36">
                <a:extLst>
                  <a:ext uri="{FF2B5EF4-FFF2-40B4-BE49-F238E27FC236}">
                    <a16:creationId xmlns:a16="http://schemas.microsoft.com/office/drawing/2014/main" id="{CCA3BB77-9028-4B90-7869-834E27916891}"/>
                  </a:ext>
                </a:extLst>
              </p:cNvPr>
              <p:cNvSpPr txBox="1"/>
              <p:nvPr/>
            </p:nvSpPr>
            <p:spPr>
              <a:xfrm>
                <a:off x="3082518" y="2712358"/>
                <a:ext cx="2702801" cy="2134028"/>
              </a:xfrm>
              <a:prstGeom prst="rect">
                <a:avLst/>
              </a:prstGeom>
              <a:noFill/>
            </p:spPr>
            <p:txBody>
              <a:bodyPr wrap="square">
                <a:spAutoFit/>
              </a:bodyPr>
              <a:lstStyle/>
              <a:p>
                <a:pPr algn="ctr"/>
                <a:r>
                  <a:rPr lang="pt-BR" sz="1600" dirty="0">
                    <a:solidFill>
                      <a:schemeClr val="bg2">
                        <a:lumMod val="25000"/>
                      </a:schemeClr>
                    </a:solidFill>
                  </a:rPr>
                  <a:t>Relacionada às necessidades de capacidade funcional como processamento, memória física, espaço em disco etc. </a:t>
                </a:r>
              </a:p>
            </p:txBody>
          </p:sp>
        </p:grpSp>
      </p:grpSp>
    </p:spTree>
    <p:extLst>
      <p:ext uri="{BB962C8B-B14F-4D97-AF65-F5344CB8AC3E}">
        <p14:creationId xmlns:p14="http://schemas.microsoft.com/office/powerpoint/2010/main" val="3455072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A1043C4-66AE-CCE1-9762-CB7C35411702}"/>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97904B65-DEA7-11D3-DF00-D4D6B6AAB968}"/>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i="1" dirty="0">
                <a:solidFill>
                  <a:schemeClr val="tx1"/>
                </a:solidFill>
              </a:rPr>
              <a:t>Rack </a:t>
            </a:r>
            <a:r>
              <a:rPr lang="pt-BR" sz="2800" i="1" dirty="0" err="1">
                <a:solidFill>
                  <a:schemeClr val="tx1"/>
                </a:solidFill>
              </a:rPr>
              <a:t>Location</a:t>
            </a:r>
            <a:r>
              <a:rPr lang="pt-BR" sz="2800" i="1" dirty="0">
                <a:solidFill>
                  <a:schemeClr val="tx1"/>
                </a:solidFill>
              </a:rPr>
              <a:t> Unit </a:t>
            </a:r>
            <a:r>
              <a:rPr lang="pt-BR" sz="2800" dirty="0">
                <a:solidFill>
                  <a:schemeClr val="tx1"/>
                </a:solidFill>
              </a:rPr>
              <a:t>(</a:t>
            </a:r>
            <a:r>
              <a:rPr lang="pt-BR" sz="2800" dirty="0" err="1">
                <a:solidFill>
                  <a:schemeClr val="tx1"/>
                </a:solidFill>
              </a:rPr>
              <a:t>RLU</a:t>
            </a:r>
            <a:r>
              <a:rPr lang="pt-BR" sz="2800" dirty="0">
                <a:solidFill>
                  <a:schemeClr val="tx1"/>
                </a:solidFill>
              </a:rPr>
              <a:t>)</a:t>
            </a:r>
          </a:p>
        </p:txBody>
      </p:sp>
      <p:pic>
        <p:nvPicPr>
          <p:cNvPr id="4" name="Imagem 3">
            <a:extLst>
              <a:ext uri="{FF2B5EF4-FFF2-40B4-BE49-F238E27FC236}">
                <a16:creationId xmlns:a16="http://schemas.microsoft.com/office/drawing/2014/main" id="{C5346BD9-F3D6-CE7D-8E99-6E59643783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275235" y="2027237"/>
            <a:ext cx="7641531" cy="4289982"/>
          </a:xfrm>
          <a:prstGeom prst="rect">
            <a:avLst/>
          </a:prstGeom>
        </p:spPr>
      </p:pic>
      <p:sp>
        <p:nvSpPr>
          <p:cNvPr id="5" name="CaixaDeTexto 4">
            <a:extLst>
              <a:ext uri="{FF2B5EF4-FFF2-40B4-BE49-F238E27FC236}">
                <a16:creationId xmlns:a16="http://schemas.microsoft.com/office/drawing/2014/main" id="{D80FD3D4-C783-386E-6705-387DB18A4F47}"/>
              </a:ext>
            </a:extLst>
          </p:cNvPr>
          <p:cNvSpPr txBox="1"/>
          <p:nvPr/>
        </p:nvSpPr>
        <p:spPr>
          <a:xfrm>
            <a:off x="2275234" y="5966023"/>
            <a:ext cx="2202173" cy="307777"/>
          </a:xfrm>
          <a:prstGeom prst="rect">
            <a:avLst/>
          </a:prstGeom>
          <a:noFill/>
        </p:spPr>
        <p:txBody>
          <a:bodyPr wrap="square">
            <a:spAutoFit/>
          </a:bodyPr>
          <a:lstStyle/>
          <a:p>
            <a:r>
              <a:rPr lang="pt-BR" sz="1400">
                <a:effectLst/>
              </a:rPr>
              <a:t>Rack Location Unit (RLU).</a:t>
            </a:r>
            <a:endParaRPr lang="pt-BR" sz="1400" dirty="0">
              <a:effectLst/>
            </a:endParaRPr>
          </a:p>
        </p:txBody>
      </p:sp>
      <p:cxnSp>
        <p:nvCxnSpPr>
          <p:cNvPr id="6" name="Conector reto 5">
            <a:extLst>
              <a:ext uri="{FF2B5EF4-FFF2-40B4-BE49-F238E27FC236}">
                <a16:creationId xmlns:a16="http://schemas.microsoft.com/office/drawing/2014/main" id="{89F3CFA9-AC26-FC20-90F5-5D89222EE170}"/>
              </a:ext>
            </a:extLst>
          </p:cNvPr>
          <p:cNvCxnSpPr>
            <a:cxnSpLocks/>
          </p:cNvCxnSpPr>
          <p:nvPr/>
        </p:nvCxnSpPr>
        <p:spPr>
          <a:xfrm>
            <a:off x="2275234" y="6273800"/>
            <a:ext cx="7641532" cy="43419"/>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298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5C3111B-B119-E7DE-211F-8C925CCF344B}"/>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88923B4D-46C6-B35B-C839-CDE025D5F952}"/>
              </a:ext>
            </a:extLst>
          </p:cNvPr>
          <p:cNvSpPr txBox="1">
            <a:spLocks/>
          </p:cNvSpPr>
          <p:nvPr/>
        </p:nvSpPr>
        <p:spPr>
          <a:xfrm>
            <a:off x="1019175" y="1190772"/>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Localização</a:t>
            </a:r>
          </a:p>
        </p:txBody>
      </p:sp>
      <p:sp>
        <p:nvSpPr>
          <p:cNvPr id="4" name="CaixaDeTexto 3">
            <a:extLst>
              <a:ext uri="{FF2B5EF4-FFF2-40B4-BE49-F238E27FC236}">
                <a16:creationId xmlns:a16="http://schemas.microsoft.com/office/drawing/2014/main" id="{19587053-7C7A-767E-048C-CB5942797BA0}"/>
              </a:ext>
            </a:extLst>
          </p:cNvPr>
          <p:cNvSpPr txBox="1"/>
          <p:nvPr/>
        </p:nvSpPr>
        <p:spPr>
          <a:xfrm>
            <a:off x="997403" y="2764140"/>
            <a:ext cx="10197193" cy="2308324"/>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25000"/>
                  </a:schemeClr>
                </a:solidFill>
              </a:rPr>
              <a:t>Custos</a:t>
            </a:r>
            <a:r>
              <a:rPr lang="pt-BR" dirty="0">
                <a:solidFill>
                  <a:schemeClr val="bg2">
                    <a:lumMod val="25000"/>
                  </a:schemeClr>
                </a:solidFill>
              </a:rPr>
              <a:t>: Variações nas tarifas de energia elétrica e maior consumo de energia em climas quentes podem afetar os custos operacionais do datacenter.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b="1" dirty="0">
                <a:solidFill>
                  <a:schemeClr val="bg2">
                    <a:lumMod val="25000"/>
                  </a:schemeClr>
                </a:solidFill>
              </a:rPr>
              <a:t>Disponibilidade</a:t>
            </a:r>
            <a:r>
              <a:rPr lang="pt-BR" dirty="0">
                <a:solidFill>
                  <a:schemeClr val="bg2">
                    <a:lumMod val="25000"/>
                  </a:schemeClr>
                </a:solidFill>
              </a:rPr>
              <a:t>: A qualidade das conexões de rede em diferentes cidades pode impactar a disponibilidade do datacenter.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b="1" dirty="0">
                <a:solidFill>
                  <a:schemeClr val="bg2">
                    <a:lumMod val="25000"/>
                  </a:schemeClr>
                </a:solidFill>
              </a:rPr>
              <a:t>Recursos Humanos</a:t>
            </a:r>
            <a:r>
              <a:rPr lang="pt-BR" dirty="0">
                <a:solidFill>
                  <a:schemeClr val="bg2">
                    <a:lumMod val="25000"/>
                  </a:schemeClr>
                </a:solidFill>
              </a:rPr>
              <a:t>: A localização deve garantir acesso a mão de obra qualificada para operar o datacenter de forma eficiente e evitar indisponibilidades.</a:t>
            </a:r>
          </a:p>
        </p:txBody>
      </p:sp>
    </p:spTree>
    <p:extLst>
      <p:ext uri="{BB962C8B-B14F-4D97-AF65-F5344CB8AC3E}">
        <p14:creationId xmlns:p14="http://schemas.microsoft.com/office/powerpoint/2010/main" val="49381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9015EF8-8931-73B4-68B4-F06701363B20}"/>
              </a:ext>
            </a:extLst>
          </p:cNvPr>
          <p:cNvSpPr>
            <a:spLocks noGrp="1"/>
          </p:cNvSpPr>
          <p:nvPr>
            <p:ph type="body" sz="quarter" idx="10"/>
          </p:nvPr>
        </p:nvSpPr>
        <p:spPr/>
        <p:txBody>
          <a:bodyPr/>
          <a:lstStyle/>
          <a:p>
            <a:r>
              <a:rPr lang="pt-BR" dirty="0"/>
              <a:t>Serviços externos ao datacenter</a:t>
            </a:r>
          </a:p>
        </p:txBody>
      </p:sp>
      <p:grpSp>
        <p:nvGrpSpPr>
          <p:cNvPr id="3" name="Agrupar 2">
            <a:extLst>
              <a:ext uri="{FF2B5EF4-FFF2-40B4-BE49-F238E27FC236}">
                <a16:creationId xmlns:a16="http://schemas.microsoft.com/office/drawing/2014/main" id="{E90B85F9-66C8-F0E4-D303-19D17DD00127}"/>
              </a:ext>
            </a:extLst>
          </p:cNvPr>
          <p:cNvGrpSpPr/>
          <p:nvPr/>
        </p:nvGrpSpPr>
        <p:grpSpPr>
          <a:xfrm>
            <a:off x="1029216" y="2261550"/>
            <a:ext cx="10153650" cy="3011792"/>
            <a:chOff x="1025525" y="248637"/>
            <a:chExt cx="10153650" cy="3011792"/>
          </a:xfrm>
        </p:grpSpPr>
        <p:sp>
          <p:nvSpPr>
            <p:cNvPr id="4" name="Retângulo 3">
              <a:extLst>
                <a:ext uri="{FF2B5EF4-FFF2-40B4-BE49-F238E27FC236}">
                  <a16:creationId xmlns:a16="http://schemas.microsoft.com/office/drawing/2014/main" id="{CCBB1A2A-67A0-30EC-02A0-B528EB18DD63}"/>
                </a:ext>
              </a:extLst>
            </p:cNvPr>
            <p:cNvSpPr/>
            <p:nvPr/>
          </p:nvSpPr>
          <p:spPr>
            <a:xfrm>
              <a:off x="1025525" y="567440"/>
              <a:ext cx="10153650" cy="26929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FA8329D9-BBD4-6E7A-3DB9-C4A17FC23091}"/>
                </a:ext>
              </a:extLst>
            </p:cNvPr>
            <p:cNvSpPr txBox="1"/>
            <p:nvPr/>
          </p:nvSpPr>
          <p:spPr>
            <a:xfrm>
              <a:off x="1612899" y="1165119"/>
              <a:ext cx="8991601" cy="369332"/>
            </a:xfrm>
            <a:prstGeom prst="rect">
              <a:avLst/>
            </a:prstGeom>
            <a:noFill/>
          </p:spPr>
          <p:txBody>
            <a:bodyPr wrap="square" rtlCol="0">
              <a:spAutoFit/>
            </a:bodyPr>
            <a:lstStyle/>
            <a:p>
              <a:r>
                <a:rPr lang="pt-BR" b="1">
                  <a:solidFill>
                    <a:schemeClr val="bg1"/>
                  </a:solidFill>
                </a:rPr>
                <a:t>Atenção!</a:t>
              </a:r>
            </a:p>
          </p:txBody>
        </p:sp>
        <p:sp>
          <p:nvSpPr>
            <p:cNvPr id="6" name="CaixaDeTexto 5">
              <a:extLst>
                <a:ext uri="{FF2B5EF4-FFF2-40B4-BE49-F238E27FC236}">
                  <a16:creationId xmlns:a16="http://schemas.microsoft.com/office/drawing/2014/main" id="{53304728-50A1-07E6-4FDA-930679911EE5}"/>
                </a:ext>
              </a:extLst>
            </p:cNvPr>
            <p:cNvSpPr txBox="1"/>
            <p:nvPr/>
          </p:nvSpPr>
          <p:spPr>
            <a:xfrm>
              <a:off x="1612899" y="1707209"/>
              <a:ext cx="8991601" cy="923330"/>
            </a:xfrm>
            <a:prstGeom prst="rect">
              <a:avLst/>
            </a:prstGeom>
            <a:noFill/>
          </p:spPr>
          <p:txBody>
            <a:bodyPr wrap="square" rtlCol="0">
              <a:spAutoFit/>
            </a:bodyPr>
            <a:lstStyle/>
            <a:p>
              <a:r>
                <a:rPr lang="pt-BR" dirty="0">
                  <a:solidFill>
                    <a:schemeClr val="bg1"/>
                  </a:solidFill>
                  <a:effectLst/>
                </a:rPr>
                <a:t>Para que o datacenter opere corretamente, ele necessita de uma série de serviços externos. Dentre os serviços necessários à manutenção da operação do datacenter, podemos destacar os que estão associados às instalações, à energia, à refrigeração e ao gerenciamento.</a:t>
              </a:r>
              <a:endParaRPr lang="pt-BR" dirty="0">
                <a:solidFill>
                  <a:schemeClr val="bg1"/>
                </a:solidFill>
              </a:endParaRPr>
            </a:p>
          </p:txBody>
        </p:sp>
        <p:pic>
          <p:nvPicPr>
            <p:cNvPr id="7" name="Imagem 6">
              <a:extLst>
                <a:ext uri="{FF2B5EF4-FFF2-40B4-BE49-F238E27FC236}">
                  <a16:creationId xmlns:a16="http://schemas.microsoft.com/office/drawing/2014/main" id="{FC9F2E67-22BE-BFAC-C14E-BDFBEAFD1C45}"/>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12899" y="248637"/>
              <a:ext cx="643274" cy="637606"/>
            </a:xfrm>
            <a:prstGeom prst="ellipse">
              <a:avLst/>
            </a:prstGeom>
          </p:spPr>
        </p:pic>
      </p:grpSp>
    </p:spTree>
    <p:extLst>
      <p:ext uri="{BB962C8B-B14F-4D97-AF65-F5344CB8AC3E}">
        <p14:creationId xmlns:p14="http://schemas.microsoft.com/office/powerpoint/2010/main" val="1871054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5C3111B-B119-E7DE-211F-8C925CCF344B}"/>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88923B4D-46C6-B35B-C839-CDE025D5F952}"/>
              </a:ext>
            </a:extLst>
          </p:cNvPr>
          <p:cNvSpPr txBox="1">
            <a:spLocks/>
          </p:cNvSpPr>
          <p:nvPr/>
        </p:nvSpPr>
        <p:spPr>
          <a:xfrm>
            <a:off x="1019175" y="1190772"/>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Localização</a:t>
            </a:r>
          </a:p>
        </p:txBody>
      </p:sp>
      <p:sp>
        <p:nvSpPr>
          <p:cNvPr id="15" name="CaixaDeTexto 14">
            <a:extLst>
              <a:ext uri="{FF2B5EF4-FFF2-40B4-BE49-F238E27FC236}">
                <a16:creationId xmlns:a16="http://schemas.microsoft.com/office/drawing/2014/main" id="{6B2B0379-97BA-254E-50C2-A7F407BA2A11}"/>
              </a:ext>
            </a:extLst>
          </p:cNvPr>
          <p:cNvSpPr txBox="1"/>
          <p:nvPr/>
        </p:nvSpPr>
        <p:spPr>
          <a:xfrm>
            <a:off x="922170" y="2271643"/>
            <a:ext cx="10250655" cy="369332"/>
          </a:xfrm>
          <a:prstGeom prst="rect">
            <a:avLst/>
          </a:prstGeom>
          <a:noFill/>
        </p:spPr>
        <p:txBody>
          <a:bodyPr wrap="square">
            <a:spAutoFit/>
          </a:bodyPr>
          <a:lstStyle/>
          <a:p>
            <a:r>
              <a:rPr lang="pt-BR" dirty="0">
                <a:solidFill>
                  <a:schemeClr val="bg2">
                    <a:lumMod val="25000"/>
                  </a:schemeClr>
                </a:solidFill>
                <a:effectLst/>
              </a:rPr>
              <a:t>Principais aspectos que devem ser considerados na escolha do local de instalação do datacenter:</a:t>
            </a:r>
          </a:p>
        </p:txBody>
      </p:sp>
      <p:grpSp>
        <p:nvGrpSpPr>
          <p:cNvPr id="5" name="Agrupar 4">
            <a:extLst>
              <a:ext uri="{FF2B5EF4-FFF2-40B4-BE49-F238E27FC236}">
                <a16:creationId xmlns:a16="http://schemas.microsoft.com/office/drawing/2014/main" id="{E7F8511A-3104-A5E4-E03A-7C251B49E66E}"/>
              </a:ext>
            </a:extLst>
          </p:cNvPr>
          <p:cNvGrpSpPr/>
          <p:nvPr/>
        </p:nvGrpSpPr>
        <p:grpSpPr>
          <a:xfrm>
            <a:off x="3400378" y="2844620"/>
            <a:ext cx="5391243" cy="3473809"/>
            <a:chOff x="1153875" y="3327855"/>
            <a:chExt cx="4154178" cy="2554788"/>
          </a:xfrm>
        </p:grpSpPr>
        <p:sp>
          <p:nvSpPr>
            <p:cNvPr id="16" name="Retângulo: Cantos Arredondados 15">
              <a:extLst>
                <a:ext uri="{FF2B5EF4-FFF2-40B4-BE49-F238E27FC236}">
                  <a16:creationId xmlns:a16="http://schemas.microsoft.com/office/drawing/2014/main" id="{BACF0E17-2EB4-8D9C-2334-46C25774E6BC}"/>
                </a:ext>
              </a:extLst>
            </p:cNvPr>
            <p:cNvSpPr/>
            <p:nvPr/>
          </p:nvSpPr>
          <p:spPr>
            <a:xfrm>
              <a:off x="1153878" y="3371103"/>
              <a:ext cx="4154175" cy="36933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322618A-FE49-7088-61C6-E6434459A8F5}"/>
                </a:ext>
              </a:extLst>
            </p:cNvPr>
            <p:cNvSpPr txBox="1"/>
            <p:nvPr/>
          </p:nvSpPr>
          <p:spPr>
            <a:xfrm>
              <a:off x="1352694" y="3327855"/>
              <a:ext cx="3597428" cy="369332"/>
            </a:xfrm>
            <a:prstGeom prst="rect">
              <a:avLst/>
            </a:prstGeom>
            <a:noFill/>
          </p:spPr>
          <p:txBody>
            <a:bodyPr wrap="square" anchor="ctr">
              <a:spAutoFit/>
            </a:bodyPr>
            <a:lstStyle/>
            <a:p>
              <a:pPr algn="ctr"/>
              <a:r>
                <a:rPr lang="pt-BR" b="1" dirty="0">
                  <a:effectLst/>
                </a:rPr>
                <a:t>Custo da energia</a:t>
              </a:r>
              <a:endParaRPr lang="pt-BR" b="1" dirty="0"/>
            </a:p>
          </p:txBody>
        </p:sp>
        <p:sp>
          <p:nvSpPr>
            <p:cNvPr id="18" name="Retângulo: Cantos Arredondados 17">
              <a:extLst>
                <a:ext uri="{FF2B5EF4-FFF2-40B4-BE49-F238E27FC236}">
                  <a16:creationId xmlns:a16="http://schemas.microsoft.com/office/drawing/2014/main" id="{8C7D38A0-9D4F-178B-5179-3D9221C3170A}"/>
                </a:ext>
              </a:extLst>
            </p:cNvPr>
            <p:cNvSpPr/>
            <p:nvPr/>
          </p:nvSpPr>
          <p:spPr>
            <a:xfrm>
              <a:off x="1153877" y="3797402"/>
              <a:ext cx="4154175" cy="417756"/>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0E262F85-4744-5CF5-4286-B395518F1176}"/>
                </a:ext>
              </a:extLst>
            </p:cNvPr>
            <p:cNvSpPr txBox="1"/>
            <p:nvPr/>
          </p:nvSpPr>
          <p:spPr>
            <a:xfrm>
              <a:off x="1253285" y="3815056"/>
              <a:ext cx="3955358" cy="369332"/>
            </a:xfrm>
            <a:prstGeom prst="rect">
              <a:avLst/>
            </a:prstGeom>
            <a:noFill/>
          </p:spPr>
          <p:txBody>
            <a:bodyPr wrap="square" anchor="ctr">
              <a:spAutoFit/>
            </a:bodyPr>
            <a:lstStyle/>
            <a:p>
              <a:pPr algn="ctr"/>
              <a:r>
                <a:rPr lang="pt-BR" b="1" dirty="0">
                  <a:effectLst/>
                </a:rPr>
                <a:t>Riscos relacionados a desastres naturais</a:t>
              </a:r>
              <a:endParaRPr lang="pt-BR" b="1" dirty="0"/>
            </a:p>
          </p:txBody>
        </p:sp>
        <p:sp>
          <p:nvSpPr>
            <p:cNvPr id="20" name="Retângulo: Cantos Arredondados 19">
              <a:extLst>
                <a:ext uri="{FF2B5EF4-FFF2-40B4-BE49-F238E27FC236}">
                  <a16:creationId xmlns:a16="http://schemas.microsoft.com/office/drawing/2014/main" id="{5AA519B2-DBB3-DF68-9AD1-48F02761A6E1}"/>
                </a:ext>
              </a:extLst>
            </p:cNvPr>
            <p:cNvSpPr/>
            <p:nvPr/>
          </p:nvSpPr>
          <p:spPr>
            <a:xfrm>
              <a:off x="1153878" y="4272125"/>
              <a:ext cx="4154175" cy="36933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B3905D0B-A38A-F2C2-339D-5202D876639C}"/>
                </a:ext>
              </a:extLst>
            </p:cNvPr>
            <p:cNvSpPr txBox="1"/>
            <p:nvPr/>
          </p:nvSpPr>
          <p:spPr>
            <a:xfrm>
              <a:off x="1432250" y="4250890"/>
              <a:ext cx="3597428" cy="369332"/>
            </a:xfrm>
            <a:prstGeom prst="rect">
              <a:avLst/>
            </a:prstGeom>
            <a:noFill/>
          </p:spPr>
          <p:txBody>
            <a:bodyPr wrap="square" anchor="ctr">
              <a:spAutoFit/>
            </a:bodyPr>
            <a:lstStyle/>
            <a:p>
              <a:pPr algn="ctr"/>
              <a:r>
                <a:rPr lang="pt-BR" b="1" dirty="0">
                  <a:effectLst/>
                </a:rPr>
                <a:t>Interferência eletromagnética</a:t>
              </a:r>
              <a:endParaRPr lang="pt-BR" b="1" dirty="0"/>
            </a:p>
          </p:txBody>
        </p:sp>
        <p:sp>
          <p:nvSpPr>
            <p:cNvPr id="22" name="Retângulo: Cantos Arredondados 21">
              <a:extLst>
                <a:ext uri="{FF2B5EF4-FFF2-40B4-BE49-F238E27FC236}">
                  <a16:creationId xmlns:a16="http://schemas.microsoft.com/office/drawing/2014/main" id="{E841154D-A3B1-AF04-4ADD-C6D235EDCEC7}"/>
                </a:ext>
              </a:extLst>
            </p:cNvPr>
            <p:cNvSpPr/>
            <p:nvPr/>
          </p:nvSpPr>
          <p:spPr>
            <a:xfrm>
              <a:off x="1153878" y="4685132"/>
              <a:ext cx="4154175" cy="36933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C920AB5D-F460-D533-36BC-7D2797D99283}"/>
                </a:ext>
              </a:extLst>
            </p:cNvPr>
            <p:cNvSpPr txBox="1"/>
            <p:nvPr/>
          </p:nvSpPr>
          <p:spPr>
            <a:xfrm>
              <a:off x="1352694" y="4646989"/>
              <a:ext cx="3597428" cy="369332"/>
            </a:xfrm>
            <a:prstGeom prst="rect">
              <a:avLst/>
            </a:prstGeom>
            <a:noFill/>
          </p:spPr>
          <p:txBody>
            <a:bodyPr wrap="square" anchor="ctr">
              <a:spAutoFit/>
            </a:bodyPr>
            <a:lstStyle/>
            <a:p>
              <a:pPr algn="ctr"/>
              <a:r>
                <a:rPr lang="pt-BR" b="1" dirty="0">
                  <a:effectLst/>
                </a:rPr>
                <a:t>Vibração</a:t>
              </a:r>
              <a:endParaRPr lang="pt-BR" b="1" dirty="0"/>
            </a:p>
          </p:txBody>
        </p:sp>
        <p:sp>
          <p:nvSpPr>
            <p:cNvPr id="24" name="Retângulo: Cantos Arredondados 23">
              <a:extLst>
                <a:ext uri="{FF2B5EF4-FFF2-40B4-BE49-F238E27FC236}">
                  <a16:creationId xmlns:a16="http://schemas.microsoft.com/office/drawing/2014/main" id="{0439B579-C328-92EC-2BD3-44A375402693}"/>
                </a:ext>
              </a:extLst>
            </p:cNvPr>
            <p:cNvSpPr/>
            <p:nvPr/>
          </p:nvSpPr>
          <p:spPr>
            <a:xfrm>
              <a:off x="1153876" y="5100304"/>
              <a:ext cx="4154175" cy="36933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240F13F8-481F-324C-CEA1-E31DC46D647E}"/>
                </a:ext>
              </a:extLst>
            </p:cNvPr>
            <p:cNvSpPr txBox="1"/>
            <p:nvPr/>
          </p:nvSpPr>
          <p:spPr>
            <a:xfrm>
              <a:off x="1352694" y="5079069"/>
              <a:ext cx="3597428" cy="369332"/>
            </a:xfrm>
            <a:prstGeom prst="rect">
              <a:avLst/>
            </a:prstGeom>
            <a:noFill/>
          </p:spPr>
          <p:txBody>
            <a:bodyPr wrap="square" anchor="ctr">
              <a:spAutoFit/>
            </a:bodyPr>
            <a:lstStyle/>
            <a:p>
              <a:pPr algn="ctr"/>
              <a:r>
                <a:rPr lang="pt-BR" b="1" dirty="0">
                  <a:effectLst/>
                </a:rPr>
                <a:t>Clima</a:t>
              </a:r>
              <a:endParaRPr lang="pt-BR" b="1" dirty="0"/>
            </a:p>
          </p:txBody>
        </p:sp>
        <p:sp>
          <p:nvSpPr>
            <p:cNvPr id="26" name="Retângulo: Cantos Arredondados 25">
              <a:extLst>
                <a:ext uri="{FF2B5EF4-FFF2-40B4-BE49-F238E27FC236}">
                  <a16:creationId xmlns:a16="http://schemas.microsoft.com/office/drawing/2014/main" id="{2782ECBB-9D1A-8773-3C23-D9FEC23D558B}"/>
                </a:ext>
              </a:extLst>
            </p:cNvPr>
            <p:cNvSpPr/>
            <p:nvPr/>
          </p:nvSpPr>
          <p:spPr>
            <a:xfrm>
              <a:off x="1153875" y="5513311"/>
              <a:ext cx="4154175" cy="36933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EAF1D0F8-A13D-A444-537E-C7338D1C12BF}"/>
                </a:ext>
              </a:extLst>
            </p:cNvPr>
            <p:cNvSpPr txBox="1"/>
            <p:nvPr/>
          </p:nvSpPr>
          <p:spPr>
            <a:xfrm>
              <a:off x="1352694" y="5505368"/>
              <a:ext cx="3597428" cy="369332"/>
            </a:xfrm>
            <a:prstGeom prst="rect">
              <a:avLst/>
            </a:prstGeom>
            <a:noFill/>
          </p:spPr>
          <p:txBody>
            <a:bodyPr wrap="square" anchor="ctr">
              <a:spAutoFit/>
            </a:bodyPr>
            <a:lstStyle/>
            <a:p>
              <a:pPr algn="ctr"/>
              <a:r>
                <a:rPr lang="pt-BR" b="1" dirty="0">
                  <a:effectLst/>
                </a:rPr>
                <a:t>Recursos humanos</a:t>
              </a:r>
              <a:endParaRPr lang="pt-BR" b="1" dirty="0"/>
            </a:p>
          </p:txBody>
        </p:sp>
      </p:grpSp>
    </p:spTree>
    <p:extLst>
      <p:ext uri="{BB962C8B-B14F-4D97-AF65-F5344CB8AC3E}">
        <p14:creationId xmlns:p14="http://schemas.microsoft.com/office/powerpoint/2010/main" val="2187275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F5F4EDA-4A91-9CF6-837A-2E956EDFC41E}"/>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8CDFCA1A-F998-BD72-89CC-8F240A14EC8A}"/>
              </a:ext>
            </a:extLst>
          </p:cNvPr>
          <p:cNvSpPr txBox="1">
            <a:spLocks/>
          </p:cNvSpPr>
          <p:nvPr/>
        </p:nvSpPr>
        <p:spPr>
          <a:xfrm>
            <a:off x="1019175" y="1190772"/>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Espaço físico</a:t>
            </a:r>
          </a:p>
        </p:txBody>
      </p:sp>
      <p:sp>
        <p:nvSpPr>
          <p:cNvPr id="4" name="CaixaDeTexto 3">
            <a:extLst>
              <a:ext uri="{FF2B5EF4-FFF2-40B4-BE49-F238E27FC236}">
                <a16:creationId xmlns:a16="http://schemas.microsoft.com/office/drawing/2014/main" id="{00B85EBF-673F-97FF-884F-4F5F4BF9FF20}"/>
              </a:ext>
            </a:extLst>
          </p:cNvPr>
          <p:cNvSpPr txBox="1"/>
          <p:nvPr/>
        </p:nvSpPr>
        <p:spPr>
          <a:xfrm>
            <a:off x="1019175" y="3309376"/>
            <a:ext cx="3147786" cy="1754326"/>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Observação do número de pessoas que o datacenter deve suportar.</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Contabilidade de racks que ocuparão o ambiente.</a:t>
            </a:r>
          </a:p>
        </p:txBody>
      </p:sp>
      <p:pic>
        <p:nvPicPr>
          <p:cNvPr id="5" name="Imagem 4">
            <a:extLst>
              <a:ext uri="{FF2B5EF4-FFF2-40B4-BE49-F238E27FC236}">
                <a16:creationId xmlns:a16="http://schemas.microsoft.com/office/drawing/2014/main" id="{85B8D00E-BFED-49D2-88FF-2802A136BF3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368608" y="2435373"/>
            <a:ext cx="7823392" cy="3502332"/>
          </a:xfrm>
          <a:prstGeom prst="rect">
            <a:avLst/>
          </a:prstGeom>
        </p:spPr>
      </p:pic>
      <p:sp>
        <p:nvSpPr>
          <p:cNvPr id="6" name="CaixaDeTexto 5">
            <a:extLst>
              <a:ext uri="{FF2B5EF4-FFF2-40B4-BE49-F238E27FC236}">
                <a16:creationId xmlns:a16="http://schemas.microsoft.com/office/drawing/2014/main" id="{E5C45BE8-2168-CDEB-68D2-954AA1DCEB7D}"/>
              </a:ext>
            </a:extLst>
          </p:cNvPr>
          <p:cNvSpPr txBox="1"/>
          <p:nvPr/>
        </p:nvSpPr>
        <p:spPr>
          <a:xfrm>
            <a:off x="4368608" y="5898643"/>
            <a:ext cx="2746567" cy="307777"/>
          </a:xfrm>
          <a:prstGeom prst="rect">
            <a:avLst/>
          </a:prstGeom>
          <a:noFill/>
        </p:spPr>
        <p:txBody>
          <a:bodyPr wrap="square">
            <a:spAutoFit/>
          </a:bodyPr>
          <a:lstStyle/>
          <a:p>
            <a:r>
              <a:rPr lang="pt-BR" sz="1400" dirty="0">
                <a:effectLst/>
              </a:rPr>
              <a:t>Topologia típica de um datacenter.</a:t>
            </a:r>
          </a:p>
        </p:txBody>
      </p:sp>
      <p:cxnSp>
        <p:nvCxnSpPr>
          <p:cNvPr id="7" name="Conector reto 6">
            <a:extLst>
              <a:ext uri="{FF2B5EF4-FFF2-40B4-BE49-F238E27FC236}">
                <a16:creationId xmlns:a16="http://schemas.microsoft.com/office/drawing/2014/main" id="{A90DA6B0-4667-B784-C484-0FE1FA0C45C4}"/>
              </a:ext>
            </a:extLst>
          </p:cNvPr>
          <p:cNvCxnSpPr>
            <a:cxnSpLocks/>
          </p:cNvCxnSpPr>
          <p:nvPr/>
        </p:nvCxnSpPr>
        <p:spPr>
          <a:xfrm>
            <a:off x="4368608" y="6273800"/>
            <a:ext cx="782339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7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CCDF42C-31F3-9206-3F57-03CCB5561DF1}"/>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406DF497-DCEA-4D74-244E-934F7C080359}"/>
              </a:ext>
            </a:extLst>
          </p:cNvPr>
          <p:cNvSpPr txBox="1">
            <a:spLocks/>
          </p:cNvSpPr>
          <p:nvPr/>
        </p:nvSpPr>
        <p:spPr>
          <a:xfrm>
            <a:off x="1019175" y="1190772"/>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Conectividade</a:t>
            </a:r>
          </a:p>
        </p:txBody>
      </p:sp>
      <p:grpSp>
        <p:nvGrpSpPr>
          <p:cNvPr id="4" name="Agrupar 3">
            <a:extLst>
              <a:ext uri="{FF2B5EF4-FFF2-40B4-BE49-F238E27FC236}">
                <a16:creationId xmlns:a16="http://schemas.microsoft.com/office/drawing/2014/main" id="{E50FEF76-7A0D-593A-3758-E54198E3EA80}"/>
              </a:ext>
            </a:extLst>
          </p:cNvPr>
          <p:cNvGrpSpPr/>
          <p:nvPr/>
        </p:nvGrpSpPr>
        <p:grpSpPr>
          <a:xfrm>
            <a:off x="1019175" y="1923104"/>
            <a:ext cx="10153650" cy="2381902"/>
            <a:chOff x="1025525" y="248637"/>
            <a:chExt cx="10153650" cy="2381902"/>
          </a:xfrm>
        </p:grpSpPr>
        <p:sp>
          <p:nvSpPr>
            <p:cNvPr id="5" name="Retângulo 4">
              <a:extLst>
                <a:ext uri="{FF2B5EF4-FFF2-40B4-BE49-F238E27FC236}">
                  <a16:creationId xmlns:a16="http://schemas.microsoft.com/office/drawing/2014/main" id="{0A9992F3-54BB-BDEC-2C4F-3DCC0526B6DE}"/>
                </a:ext>
              </a:extLst>
            </p:cNvPr>
            <p:cNvSpPr/>
            <p:nvPr/>
          </p:nvSpPr>
          <p:spPr>
            <a:xfrm>
              <a:off x="1025525" y="567440"/>
              <a:ext cx="10153650" cy="206309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7125DF0B-61E0-3B00-9D2E-46C2B0515D2F}"/>
                </a:ext>
              </a:extLst>
            </p:cNvPr>
            <p:cNvSpPr txBox="1"/>
            <p:nvPr/>
          </p:nvSpPr>
          <p:spPr>
            <a:xfrm>
              <a:off x="1612899" y="974068"/>
              <a:ext cx="8991601" cy="369332"/>
            </a:xfrm>
            <a:prstGeom prst="rect">
              <a:avLst/>
            </a:prstGeom>
            <a:noFill/>
          </p:spPr>
          <p:txBody>
            <a:bodyPr wrap="square" rtlCol="0">
              <a:spAutoFit/>
            </a:bodyPr>
            <a:lstStyle/>
            <a:p>
              <a:r>
                <a:rPr lang="pt-BR" b="1" dirty="0">
                  <a:solidFill>
                    <a:schemeClr val="bg1"/>
                  </a:solidFill>
                </a:rPr>
                <a:t>Atenção!</a:t>
              </a:r>
            </a:p>
          </p:txBody>
        </p:sp>
        <p:sp>
          <p:nvSpPr>
            <p:cNvPr id="7" name="CaixaDeTexto 6">
              <a:extLst>
                <a:ext uri="{FF2B5EF4-FFF2-40B4-BE49-F238E27FC236}">
                  <a16:creationId xmlns:a16="http://schemas.microsoft.com/office/drawing/2014/main" id="{4BA2F552-5449-6286-239A-EBF992252603}"/>
                </a:ext>
              </a:extLst>
            </p:cNvPr>
            <p:cNvSpPr txBox="1"/>
            <p:nvPr/>
          </p:nvSpPr>
          <p:spPr>
            <a:xfrm>
              <a:off x="1612899" y="1459377"/>
              <a:ext cx="8991601" cy="923330"/>
            </a:xfrm>
            <a:prstGeom prst="rect">
              <a:avLst/>
            </a:prstGeom>
            <a:noFill/>
          </p:spPr>
          <p:txBody>
            <a:bodyPr wrap="square" rtlCol="0">
              <a:spAutoFit/>
            </a:bodyPr>
            <a:lstStyle/>
            <a:p>
              <a:r>
                <a:rPr lang="pt-BR" dirty="0">
                  <a:solidFill>
                    <a:schemeClr val="bg1"/>
                  </a:solidFill>
                  <a:effectLst/>
                </a:rPr>
                <a:t>O projeto do cabeamento estruturado deve ser muito bem dimensionado, tanto em sua parte física quanto em sua parte lógica, para atender às demandas de tráfego de dados das aplicações em operação nesse ambiente.</a:t>
              </a:r>
              <a:endParaRPr lang="pt-BR" dirty="0">
                <a:solidFill>
                  <a:schemeClr val="bg1"/>
                </a:solidFill>
              </a:endParaRPr>
            </a:p>
          </p:txBody>
        </p:sp>
        <p:pic>
          <p:nvPicPr>
            <p:cNvPr id="8" name="Imagem 7">
              <a:extLst>
                <a:ext uri="{FF2B5EF4-FFF2-40B4-BE49-F238E27FC236}">
                  <a16:creationId xmlns:a16="http://schemas.microsoft.com/office/drawing/2014/main" id="{14022978-7E45-6D64-4560-CE5ACBAD8B70}"/>
                </a:ext>
              </a:extLst>
            </p:cNvPr>
            <p:cNvPicPr preferRelativeResize="0">
              <a:picLocks/>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643274" cy="637606"/>
            </a:xfrm>
            <a:prstGeom prst="ellipse">
              <a:avLst/>
            </a:prstGeom>
          </p:spPr>
        </p:pic>
      </p:grpSp>
      <p:sp>
        <p:nvSpPr>
          <p:cNvPr id="9" name="CaixaDeTexto 8">
            <a:extLst>
              <a:ext uri="{FF2B5EF4-FFF2-40B4-BE49-F238E27FC236}">
                <a16:creationId xmlns:a16="http://schemas.microsoft.com/office/drawing/2014/main" id="{01941050-0246-5D3B-2A97-14E0D6F5AC94}"/>
              </a:ext>
            </a:extLst>
          </p:cNvPr>
          <p:cNvSpPr txBox="1"/>
          <p:nvPr/>
        </p:nvSpPr>
        <p:spPr>
          <a:xfrm>
            <a:off x="1073603" y="4713364"/>
            <a:ext cx="10044794" cy="1477328"/>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norma </a:t>
            </a:r>
            <a:r>
              <a:rPr lang="pt-BR" dirty="0" err="1">
                <a:solidFill>
                  <a:schemeClr val="bg2">
                    <a:lumMod val="25000"/>
                  </a:schemeClr>
                </a:solidFill>
              </a:rPr>
              <a:t>TIA-942</a:t>
            </a:r>
            <a:r>
              <a:rPr lang="pt-BR" dirty="0">
                <a:solidFill>
                  <a:schemeClr val="bg2">
                    <a:lumMod val="25000"/>
                  </a:schemeClr>
                </a:solidFill>
              </a:rPr>
              <a:t> oferece topologias de cabeamento estruturado para datacenters, abrangendo dados, voz e imagem, com foco em eficiência energética e sustentabilidade.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conectividade entre a rede interna do datacenter e outras redes é vital para garantir a operação e a comunicação das aplicações hospedadas no ambiente do datacenter com o mundo exterior.</a:t>
            </a:r>
          </a:p>
        </p:txBody>
      </p:sp>
    </p:spTree>
    <p:extLst>
      <p:ext uri="{BB962C8B-B14F-4D97-AF65-F5344CB8AC3E}">
        <p14:creationId xmlns:p14="http://schemas.microsoft.com/office/powerpoint/2010/main" val="1554199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 name="Conector reto 133">
            <a:extLst>
              <a:ext uri="{FF2B5EF4-FFF2-40B4-BE49-F238E27FC236}">
                <a16:creationId xmlns:a16="http://schemas.microsoft.com/office/drawing/2014/main" id="{2B2C2DF6-B667-EB86-C585-2E1AFE0BDD65}"/>
              </a:ext>
            </a:extLst>
          </p:cNvPr>
          <p:cNvCxnSpPr>
            <a:cxnSpLocks/>
          </p:cNvCxnSpPr>
          <p:nvPr/>
        </p:nvCxnSpPr>
        <p:spPr>
          <a:xfrm>
            <a:off x="1222140" y="5678031"/>
            <a:ext cx="0" cy="355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spaço Reservado para Texto 1">
            <a:extLst>
              <a:ext uri="{FF2B5EF4-FFF2-40B4-BE49-F238E27FC236}">
                <a16:creationId xmlns:a16="http://schemas.microsoft.com/office/drawing/2014/main" id="{4AB1215C-ABA8-11D4-329C-449F7A073CFB}"/>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D88E422B-36B0-27C7-C1B0-F5D5CDDBBE75}"/>
              </a:ext>
            </a:extLst>
          </p:cNvPr>
          <p:cNvSpPr txBox="1">
            <a:spLocks/>
          </p:cNvSpPr>
          <p:nvPr/>
        </p:nvSpPr>
        <p:spPr>
          <a:xfrm>
            <a:off x="1019175" y="1190772"/>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Sistema de energia</a:t>
            </a:r>
          </a:p>
        </p:txBody>
      </p:sp>
      <p:sp>
        <p:nvSpPr>
          <p:cNvPr id="4" name="CaixaDeTexto 3">
            <a:extLst>
              <a:ext uri="{FF2B5EF4-FFF2-40B4-BE49-F238E27FC236}">
                <a16:creationId xmlns:a16="http://schemas.microsoft.com/office/drawing/2014/main" id="{52A1AC9B-F9B3-275B-C4B7-4DF713E4B922}"/>
              </a:ext>
            </a:extLst>
          </p:cNvPr>
          <p:cNvSpPr txBox="1"/>
          <p:nvPr/>
        </p:nvSpPr>
        <p:spPr>
          <a:xfrm>
            <a:off x="957186" y="2220760"/>
            <a:ext cx="10044794" cy="369332"/>
          </a:xfrm>
          <a:prstGeom prst="rect">
            <a:avLst/>
          </a:prstGeom>
          <a:noFill/>
        </p:spPr>
        <p:txBody>
          <a:bodyPr wrap="square">
            <a:spAutoFit/>
          </a:bodyPr>
          <a:lstStyle/>
          <a:p>
            <a:r>
              <a:rPr lang="pt-BR" dirty="0">
                <a:solidFill>
                  <a:schemeClr val="bg2">
                    <a:lumMod val="25000"/>
                  </a:schemeClr>
                </a:solidFill>
              </a:rPr>
              <a:t>Principais componentes do sistema elétrico de um datacenter:</a:t>
            </a:r>
          </a:p>
        </p:txBody>
      </p:sp>
      <p:grpSp>
        <p:nvGrpSpPr>
          <p:cNvPr id="98" name="Agrupar 97">
            <a:extLst>
              <a:ext uri="{FF2B5EF4-FFF2-40B4-BE49-F238E27FC236}">
                <a16:creationId xmlns:a16="http://schemas.microsoft.com/office/drawing/2014/main" id="{3B450BAB-ED18-048E-8DD8-E2018EF07331}"/>
              </a:ext>
            </a:extLst>
          </p:cNvPr>
          <p:cNvGrpSpPr/>
          <p:nvPr/>
        </p:nvGrpSpPr>
        <p:grpSpPr>
          <a:xfrm>
            <a:off x="1015083" y="2946841"/>
            <a:ext cx="9169850" cy="2779876"/>
            <a:chOff x="996474" y="2669174"/>
            <a:chExt cx="10153646" cy="3201952"/>
          </a:xfrm>
        </p:grpSpPr>
        <p:grpSp>
          <p:nvGrpSpPr>
            <p:cNvPr id="99" name="Agrupar 98">
              <a:extLst>
                <a:ext uri="{FF2B5EF4-FFF2-40B4-BE49-F238E27FC236}">
                  <a16:creationId xmlns:a16="http://schemas.microsoft.com/office/drawing/2014/main" id="{3413BA2E-6055-1E30-8E6F-EB29FD889856}"/>
                </a:ext>
              </a:extLst>
            </p:cNvPr>
            <p:cNvGrpSpPr/>
            <p:nvPr/>
          </p:nvGrpSpPr>
          <p:grpSpPr>
            <a:xfrm>
              <a:off x="1012020" y="2669174"/>
              <a:ext cx="10138100" cy="2537278"/>
              <a:chOff x="688170" y="2612024"/>
              <a:chExt cx="10138100" cy="2537278"/>
            </a:xfrm>
          </p:grpSpPr>
          <p:grpSp>
            <p:nvGrpSpPr>
              <p:cNvPr id="105" name="Agrupar 104">
                <a:extLst>
                  <a:ext uri="{FF2B5EF4-FFF2-40B4-BE49-F238E27FC236}">
                    <a16:creationId xmlns:a16="http://schemas.microsoft.com/office/drawing/2014/main" id="{BE04ABB9-338B-B929-596B-441BF5642424}"/>
                  </a:ext>
                </a:extLst>
              </p:cNvPr>
              <p:cNvGrpSpPr/>
              <p:nvPr/>
            </p:nvGrpSpPr>
            <p:grpSpPr>
              <a:xfrm>
                <a:off x="688170" y="2612024"/>
                <a:ext cx="10138100" cy="849536"/>
                <a:chOff x="357164" y="835955"/>
                <a:chExt cx="10138100" cy="849536"/>
              </a:xfrm>
            </p:grpSpPr>
            <p:grpSp>
              <p:nvGrpSpPr>
                <p:cNvPr id="124" name="Agrupar 123">
                  <a:extLst>
                    <a:ext uri="{FF2B5EF4-FFF2-40B4-BE49-F238E27FC236}">
                      <a16:creationId xmlns:a16="http://schemas.microsoft.com/office/drawing/2014/main" id="{8781FDE5-0090-C62F-CC84-23CFA5D2E5DA}"/>
                    </a:ext>
                  </a:extLst>
                </p:cNvPr>
                <p:cNvGrpSpPr/>
                <p:nvPr/>
              </p:nvGrpSpPr>
              <p:grpSpPr>
                <a:xfrm>
                  <a:off x="357164" y="835955"/>
                  <a:ext cx="454941" cy="849536"/>
                  <a:chOff x="357164" y="835955"/>
                  <a:chExt cx="454941" cy="849536"/>
                </a:xfrm>
              </p:grpSpPr>
              <p:sp>
                <p:nvSpPr>
                  <p:cNvPr id="127" name="Elipse 126">
                    <a:extLst>
                      <a:ext uri="{FF2B5EF4-FFF2-40B4-BE49-F238E27FC236}">
                        <a16:creationId xmlns:a16="http://schemas.microsoft.com/office/drawing/2014/main" id="{43C0961A-00E6-A303-202C-C9CF03E298E4}"/>
                      </a:ext>
                    </a:extLst>
                  </p:cNvPr>
                  <p:cNvSpPr/>
                  <p:nvPr/>
                </p:nvSpPr>
                <p:spPr>
                  <a:xfrm>
                    <a:off x="357164" y="83595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8" name="Conector reto 127">
                    <a:extLst>
                      <a:ext uri="{FF2B5EF4-FFF2-40B4-BE49-F238E27FC236}">
                        <a16:creationId xmlns:a16="http://schemas.microsoft.com/office/drawing/2014/main" id="{85AA6DB7-1829-3AB3-106A-AFFCB4347929}"/>
                      </a:ext>
                    </a:extLst>
                  </p:cNvPr>
                  <p:cNvCxnSpPr>
                    <a:cxnSpLocks/>
                  </p:cNvCxnSpPr>
                  <p:nvPr/>
                </p:nvCxnSpPr>
                <p:spPr>
                  <a:xfrm>
                    <a:off x="575288" y="1275455"/>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Seta: para a Direita 128">
                    <a:extLst>
                      <a:ext uri="{FF2B5EF4-FFF2-40B4-BE49-F238E27FC236}">
                        <a16:creationId xmlns:a16="http://schemas.microsoft.com/office/drawing/2014/main" id="{7274A53B-8593-6FCC-D398-59FA89E11427}"/>
                      </a:ext>
                    </a:extLst>
                  </p:cNvPr>
                  <p:cNvSpPr/>
                  <p:nvPr/>
                </p:nvSpPr>
                <p:spPr>
                  <a:xfrm>
                    <a:off x="496647" y="99961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5" name="Retângulo: Cantos Arredondados 124">
                  <a:extLst>
                    <a:ext uri="{FF2B5EF4-FFF2-40B4-BE49-F238E27FC236}">
                      <a16:creationId xmlns:a16="http://schemas.microsoft.com/office/drawing/2014/main" id="{CC7369B1-69BD-B84B-2CD0-800770B23D14}"/>
                    </a:ext>
                  </a:extLst>
                </p:cNvPr>
                <p:cNvSpPr/>
                <p:nvPr/>
              </p:nvSpPr>
              <p:spPr>
                <a:xfrm>
                  <a:off x="1041399" y="838032"/>
                  <a:ext cx="9453865"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26" name="CaixaDeTexto 125">
                  <a:extLst>
                    <a:ext uri="{FF2B5EF4-FFF2-40B4-BE49-F238E27FC236}">
                      <a16:creationId xmlns:a16="http://schemas.microsoft.com/office/drawing/2014/main" id="{49048B9C-4DFB-18B9-115B-B7B61F84CC54}"/>
                    </a:ext>
                  </a:extLst>
                </p:cNvPr>
                <p:cNvSpPr txBox="1"/>
                <p:nvPr/>
              </p:nvSpPr>
              <p:spPr>
                <a:xfrm>
                  <a:off x="688168" y="890425"/>
                  <a:ext cx="9626038" cy="425409"/>
                </a:xfrm>
                <a:prstGeom prst="rect">
                  <a:avLst/>
                </a:prstGeom>
                <a:noFill/>
              </p:spPr>
              <p:txBody>
                <a:bodyPr wrap="square">
                  <a:spAutoFit/>
                </a:bodyPr>
                <a:lstStyle/>
                <a:p>
                  <a:pPr lvl="1"/>
                  <a:r>
                    <a:rPr lang="pt-BR" dirty="0">
                      <a:solidFill>
                        <a:schemeClr val="bg2">
                          <a:lumMod val="25000"/>
                        </a:schemeClr>
                      </a:solidFill>
                    </a:rPr>
                    <a:t>Nobreak</a:t>
                  </a:r>
                  <a:endParaRPr lang="pt-BR" b="0" i="0" dirty="0">
                    <a:solidFill>
                      <a:schemeClr val="bg2">
                        <a:lumMod val="25000"/>
                      </a:schemeClr>
                    </a:solidFill>
                    <a:effectLst/>
                  </a:endParaRPr>
                </a:p>
              </p:txBody>
            </p:sp>
          </p:grpSp>
          <p:sp>
            <p:nvSpPr>
              <p:cNvPr id="106" name="Elipse 105">
                <a:extLst>
                  <a:ext uri="{FF2B5EF4-FFF2-40B4-BE49-F238E27FC236}">
                    <a16:creationId xmlns:a16="http://schemas.microsoft.com/office/drawing/2014/main" id="{102335D4-7948-2DB4-3F8A-EB374BD47A12}"/>
                  </a:ext>
                </a:extLst>
              </p:cNvPr>
              <p:cNvSpPr/>
              <p:nvPr/>
            </p:nvSpPr>
            <p:spPr>
              <a:xfrm>
                <a:off x="688170" y="3297824"/>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7" name="Conector reto 106">
                <a:extLst>
                  <a:ext uri="{FF2B5EF4-FFF2-40B4-BE49-F238E27FC236}">
                    <a16:creationId xmlns:a16="http://schemas.microsoft.com/office/drawing/2014/main" id="{E651E5A6-E6B3-A607-9092-07EB6015D650}"/>
                  </a:ext>
                </a:extLst>
              </p:cNvPr>
              <p:cNvCxnSpPr>
                <a:cxnSpLocks/>
              </p:cNvCxnSpPr>
              <p:nvPr/>
            </p:nvCxnSpPr>
            <p:spPr>
              <a:xfrm>
                <a:off x="906294" y="3756374"/>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Seta: para a Direita 107">
                <a:extLst>
                  <a:ext uri="{FF2B5EF4-FFF2-40B4-BE49-F238E27FC236}">
                    <a16:creationId xmlns:a16="http://schemas.microsoft.com/office/drawing/2014/main" id="{9DA31EE8-48B0-57F8-1EC8-25EEB6B0275F}"/>
                  </a:ext>
                </a:extLst>
              </p:cNvPr>
              <p:cNvSpPr/>
              <p:nvPr/>
            </p:nvSpPr>
            <p:spPr>
              <a:xfrm>
                <a:off x="827653" y="3461485"/>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tângulo: Cantos Arredondados 108">
                <a:extLst>
                  <a:ext uri="{FF2B5EF4-FFF2-40B4-BE49-F238E27FC236}">
                    <a16:creationId xmlns:a16="http://schemas.microsoft.com/office/drawing/2014/main" id="{3332E19F-6473-E533-3325-9F9E3D61D9C5}"/>
                  </a:ext>
                </a:extLst>
              </p:cNvPr>
              <p:cNvSpPr/>
              <p:nvPr/>
            </p:nvSpPr>
            <p:spPr>
              <a:xfrm>
                <a:off x="1372405" y="3299901"/>
                <a:ext cx="9453865"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10" name="CaixaDeTexto 109">
                <a:extLst>
                  <a:ext uri="{FF2B5EF4-FFF2-40B4-BE49-F238E27FC236}">
                    <a16:creationId xmlns:a16="http://schemas.microsoft.com/office/drawing/2014/main" id="{F6BCEBC3-08A4-80B5-1766-35E2D6BA67CD}"/>
                  </a:ext>
                </a:extLst>
              </p:cNvPr>
              <p:cNvSpPr txBox="1"/>
              <p:nvPr/>
            </p:nvSpPr>
            <p:spPr>
              <a:xfrm>
                <a:off x="1019174" y="3352294"/>
                <a:ext cx="9626038" cy="425409"/>
              </a:xfrm>
              <a:prstGeom prst="rect">
                <a:avLst/>
              </a:prstGeom>
              <a:noFill/>
            </p:spPr>
            <p:txBody>
              <a:bodyPr wrap="square">
                <a:spAutoFit/>
              </a:bodyPr>
              <a:lstStyle/>
              <a:p>
                <a:pPr lvl="1"/>
                <a:r>
                  <a:rPr lang="pt-BR" b="0" i="0" dirty="0">
                    <a:solidFill>
                      <a:schemeClr val="bg2">
                        <a:lumMod val="25000"/>
                      </a:schemeClr>
                    </a:solidFill>
                    <a:effectLst/>
                  </a:rPr>
                  <a:t>Gerador de energia elétrica</a:t>
                </a:r>
              </a:p>
            </p:txBody>
          </p:sp>
          <p:grpSp>
            <p:nvGrpSpPr>
              <p:cNvPr id="111" name="Agrupar 110">
                <a:extLst>
                  <a:ext uri="{FF2B5EF4-FFF2-40B4-BE49-F238E27FC236}">
                    <a16:creationId xmlns:a16="http://schemas.microsoft.com/office/drawing/2014/main" id="{067418D1-C4D4-76F9-EC7F-8BE21A4092CF}"/>
                  </a:ext>
                </a:extLst>
              </p:cNvPr>
              <p:cNvGrpSpPr/>
              <p:nvPr/>
            </p:nvGrpSpPr>
            <p:grpSpPr>
              <a:xfrm>
                <a:off x="688170" y="3983496"/>
                <a:ext cx="10138099" cy="859061"/>
                <a:chOff x="357164" y="778805"/>
                <a:chExt cx="10138099" cy="859061"/>
              </a:xfrm>
            </p:grpSpPr>
            <p:grpSp>
              <p:nvGrpSpPr>
                <p:cNvPr id="118" name="Agrupar 117">
                  <a:extLst>
                    <a:ext uri="{FF2B5EF4-FFF2-40B4-BE49-F238E27FC236}">
                      <a16:creationId xmlns:a16="http://schemas.microsoft.com/office/drawing/2014/main" id="{FF532090-2692-9163-D906-8B33F2F22360}"/>
                    </a:ext>
                  </a:extLst>
                </p:cNvPr>
                <p:cNvGrpSpPr/>
                <p:nvPr/>
              </p:nvGrpSpPr>
              <p:grpSpPr>
                <a:xfrm>
                  <a:off x="357164" y="778805"/>
                  <a:ext cx="454941" cy="859061"/>
                  <a:chOff x="357164" y="778805"/>
                  <a:chExt cx="454941" cy="859061"/>
                </a:xfrm>
              </p:grpSpPr>
              <p:sp>
                <p:nvSpPr>
                  <p:cNvPr id="121" name="Elipse 120">
                    <a:extLst>
                      <a:ext uri="{FF2B5EF4-FFF2-40B4-BE49-F238E27FC236}">
                        <a16:creationId xmlns:a16="http://schemas.microsoft.com/office/drawing/2014/main" id="{05A4260E-5FE9-B96E-56C1-3DD5A9A58B1C}"/>
                      </a:ext>
                    </a:extLst>
                  </p:cNvPr>
                  <p:cNvSpPr/>
                  <p:nvPr/>
                </p:nvSpPr>
                <p:spPr>
                  <a:xfrm>
                    <a:off x="357164" y="778805"/>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2" name="Conector reto 121">
                    <a:extLst>
                      <a:ext uri="{FF2B5EF4-FFF2-40B4-BE49-F238E27FC236}">
                        <a16:creationId xmlns:a16="http://schemas.microsoft.com/office/drawing/2014/main" id="{754E96FE-84F1-9C6A-7655-A75D22108B0E}"/>
                      </a:ext>
                    </a:extLst>
                  </p:cNvPr>
                  <p:cNvCxnSpPr>
                    <a:cxnSpLocks/>
                  </p:cNvCxnSpPr>
                  <p:nvPr/>
                </p:nvCxnSpPr>
                <p:spPr>
                  <a:xfrm>
                    <a:off x="575288" y="1227830"/>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Seta: para a Direita 122">
                    <a:extLst>
                      <a:ext uri="{FF2B5EF4-FFF2-40B4-BE49-F238E27FC236}">
                        <a16:creationId xmlns:a16="http://schemas.microsoft.com/office/drawing/2014/main" id="{5FCADCC4-FB1C-EA39-BE5E-1A92CF5B640F}"/>
                      </a:ext>
                    </a:extLst>
                  </p:cNvPr>
                  <p:cNvSpPr/>
                  <p:nvPr/>
                </p:nvSpPr>
                <p:spPr>
                  <a:xfrm>
                    <a:off x="496647" y="942466"/>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9" name="Retângulo: Cantos Arredondados 118">
                  <a:extLst>
                    <a:ext uri="{FF2B5EF4-FFF2-40B4-BE49-F238E27FC236}">
                      <a16:creationId xmlns:a16="http://schemas.microsoft.com/office/drawing/2014/main" id="{541D984E-3E68-38CA-04AA-3FCF147E61C1}"/>
                    </a:ext>
                  </a:extLst>
                </p:cNvPr>
                <p:cNvSpPr/>
                <p:nvPr/>
              </p:nvSpPr>
              <p:spPr>
                <a:xfrm>
                  <a:off x="1041399" y="780882"/>
                  <a:ext cx="9453864"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20" name="CaixaDeTexto 119">
                  <a:extLst>
                    <a:ext uri="{FF2B5EF4-FFF2-40B4-BE49-F238E27FC236}">
                      <a16:creationId xmlns:a16="http://schemas.microsoft.com/office/drawing/2014/main" id="{A6449D24-0687-9F7E-0B9F-13302D343DC9}"/>
                    </a:ext>
                  </a:extLst>
                </p:cNvPr>
                <p:cNvSpPr txBox="1"/>
                <p:nvPr/>
              </p:nvSpPr>
              <p:spPr>
                <a:xfrm>
                  <a:off x="688168" y="833275"/>
                  <a:ext cx="9626038" cy="425409"/>
                </a:xfrm>
                <a:prstGeom prst="rect">
                  <a:avLst/>
                </a:prstGeom>
                <a:noFill/>
              </p:spPr>
              <p:txBody>
                <a:bodyPr wrap="square">
                  <a:spAutoFit/>
                </a:bodyPr>
                <a:lstStyle/>
                <a:p>
                  <a:pPr lvl="1"/>
                  <a:r>
                    <a:rPr lang="pt-BR" b="0" i="0" dirty="0">
                      <a:solidFill>
                        <a:schemeClr val="bg2">
                          <a:lumMod val="25000"/>
                        </a:schemeClr>
                      </a:solidFill>
                      <a:effectLst/>
                    </a:rPr>
                    <a:t>Banco de baterias</a:t>
                  </a:r>
                </a:p>
              </p:txBody>
            </p:sp>
          </p:grpSp>
          <p:grpSp>
            <p:nvGrpSpPr>
              <p:cNvPr id="112" name="Agrupar 111">
                <a:extLst>
                  <a:ext uri="{FF2B5EF4-FFF2-40B4-BE49-F238E27FC236}">
                    <a16:creationId xmlns:a16="http://schemas.microsoft.com/office/drawing/2014/main" id="{CDC0533E-1AE8-B992-8DC9-82696373DAF1}"/>
                  </a:ext>
                </a:extLst>
              </p:cNvPr>
              <p:cNvGrpSpPr/>
              <p:nvPr/>
            </p:nvGrpSpPr>
            <p:grpSpPr>
              <a:xfrm>
                <a:off x="688170" y="4669424"/>
                <a:ext cx="10138099" cy="479878"/>
                <a:chOff x="357164" y="769280"/>
                <a:chExt cx="10138099" cy="479878"/>
              </a:xfrm>
            </p:grpSpPr>
            <p:grpSp>
              <p:nvGrpSpPr>
                <p:cNvPr id="113" name="Agrupar 112">
                  <a:extLst>
                    <a:ext uri="{FF2B5EF4-FFF2-40B4-BE49-F238E27FC236}">
                      <a16:creationId xmlns:a16="http://schemas.microsoft.com/office/drawing/2014/main" id="{D33503EA-99C4-0DA2-75F5-DFF4DF55FAC8}"/>
                    </a:ext>
                  </a:extLst>
                </p:cNvPr>
                <p:cNvGrpSpPr/>
                <p:nvPr/>
              </p:nvGrpSpPr>
              <p:grpSpPr>
                <a:xfrm>
                  <a:off x="357164" y="769280"/>
                  <a:ext cx="454941" cy="454941"/>
                  <a:chOff x="357164" y="769280"/>
                  <a:chExt cx="454941" cy="454941"/>
                </a:xfrm>
              </p:grpSpPr>
              <p:sp>
                <p:nvSpPr>
                  <p:cNvPr id="116" name="Elipse 115">
                    <a:extLst>
                      <a:ext uri="{FF2B5EF4-FFF2-40B4-BE49-F238E27FC236}">
                        <a16:creationId xmlns:a16="http://schemas.microsoft.com/office/drawing/2014/main" id="{3D247797-F304-93C5-A654-5C732A861DFD}"/>
                      </a:ext>
                    </a:extLst>
                  </p:cNvPr>
                  <p:cNvSpPr/>
                  <p:nvPr/>
                </p:nvSpPr>
                <p:spPr>
                  <a:xfrm>
                    <a:off x="357164" y="769280"/>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7" name="Seta: para a Direita 116">
                    <a:extLst>
                      <a:ext uri="{FF2B5EF4-FFF2-40B4-BE49-F238E27FC236}">
                        <a16:creationId xmlns:a16="http://schemas.microsoft.com/office/drawing/2014/main" id="{C386BBDE-A47F-C96E-70E3-37B726469F36}"/>
                      </a:ext>
                    </a:extLst>
                  </p:cNvPr>
                  <p:cNvSpPr/>
                  <p:nvPr/>
                </p:nvSpPr>
                <p:spPr>
                  <a:xfrm>
                    <a:off x="496647" y="932941"/>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4" name="Retângulo: Cantos Arredondados 113">
                  <a:extLst>
                    <a:ext uri="{FF2B5EF4-FFF2-40B4-BE49-F238E27FC236}">
                      <a16:creationId xmlns:a16="http://schemas.microsoft.com/office/drawing/2014/main" id="{225C84B7-011D-7720-31FA-C906F5800717}"/>
                    </a:ext>
                  </a:extLst>
                </p:cNvPr>
                <p:cNvSpPr/>
                <p:nvPr/>
              </p:nvSpPr>
              <p:spPr>
                <a:xfrm>
                  <a:off x="1041399" y="771357"/>
                  <a:ext cx="9453864"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15" name="CaixaDeTexto 114">
                  <a:extLst>
                    <a:ext uri="{FF2B5EF4-FFF2-40B4-BE49-F238E27FC236}">
                      <a16:creationId xmlns:a16="http://schemas.microsoft.com/office/drawing/2014/main" id="{5A69D262-F24D-E1CF-A513-E116B080F70A}"/>
                    </a:ext>
                  </a:extLst>
                </p:cNvPr>
                <p:cNvSpPr txBox="1"/>
                <p:nvPr/>
              </p:nvSpPr>
              <p:spPr>
                <a:xfrm>
                  <a:off x="688168" y="823750"/>
                  <a:ext cx="9626038" cy="425408"/>
                </a:xfrm>
                <a:prstGeom prst="rect">
                  <a:avLst/>
                </a:prstGeom>
                <a:noFill/>
              </p:spPr>
              <p:txBody>
                <a:bodyPr wrap="square">
                  <a:spAutoFit/>
                </a:bodyPr>
                <a:lstStyle/>
                <a:p>
                  <a:pPr lvl="1"/>
                  <a:r>
                    <a:rPr lang="pt-BR" b="0" i="0" dirty="0">
                      <a:solidFill>
                        <a:schemeClr val="bg2">
                          <a:lumMod val="25000"/>
                        </a:schemeClr>
                      </a:solidFill>
                      <a:effectLst/>
                    </a:rPr>
                    <a:t>Cabeamento elétrico</a:t>
                  </a:r>
                </a:p>
              </p:txBody>
            </p:sp>
          </p:grpSp>
        </p:grpSp>
        <p:sp>
          <p:nvSpPr>
            <p:cNvPr id="100" name="Elipse 99">
              <a:extLst>
                <a:ext uri="{FF2B5EF4-FFF2-40B4-BE49-F238E27FC236}">
                  <a16:creationId xmlns:a16="http://schemas.microsoft.com/office/drawing/2014/main" id="{B9230C8B-96E6-B78B-732F-6C8CC0FBDA31}"/>
                </a:ext>
              </a:extLst>
            </p:cNvPr>
            <p:cNvSpPr/>
            <p:nvPr/>
          </p:nvSpPr>
          <p:spPr>
            <a:xfrm>
              <a:off x="996474" y="5391247"/>
              <a:ext cx="454941" cy="454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Seta: para a Direita 100">
              <a:extLst>
                <a:ext uri="{FF2B5EF4-FFF2-40B4-BE49-F238E27FC236}">
                  <a16:creationId xmlns:a16="http://schemas.microsoft.com/office/drawing/2014/main" id="{C788EAD1-29BD-FB5C-C54C-CE1DA5C832D1}"/>
                </a:ext>
              </a:extLst>
            </p:cNvPr>
            <p:cNvSpPr/>
            <p:nvPr/>
          </p:nvSpPr>
          <p:spPr>
            <a:xfrm>
              <a:off x="1135957" y="5554908"/>
              <a:ext cx="175975"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Cantos Arredondados 101">
              <a:extLst>
                <a:ext uri="{FF2B5EF4-FFF2-40B4-BE49-F238E27FC236}">
                  <a16:creationId xmlns:a16="http://schemas.microsoft.com/office/drawing/2014/main" id="{3C1FF978-FAD9-4D8A-4577-B462B7534972}"/>
                </a:ext>
              </a:extLst>
            </p:cNvPr>
            <p:cNvSpPr/>
            <p:nvPr/>
          </p:nvSpPr>
          <p:spPr>
            <a:xfrm>
              <a:off x="1680709" y="5393324"/>
              <a:ext cx="9449334" cy="474119"/>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03" name="CaixaDeTexto 102">
              <a:extLst>
                <a:ext uri="{FF2B5EF4-FFF2-40B4-BE49-F238E27FC236}">
                  <a16:creationId xmlns:a16="http://schemas.microsoft.com/office/drawing/2014/main" id="{3FCE66E4-CCB3-0461-36E8-D0A75D124515}"/>
                </a:ext>
              </a:extLst>
            </p:cNvPr>
            <p:cNvSpPr txBox="1"/>
            <p:nvPr/>
          </p:nvSpPr>
          <p:spPr>
            <a:xfrm>
              <a:off x="1327478" y="5445717"/>
              <a:ext cx="9626038" cy="425409"/>
            </a:xfrm>
            <a:prstGeom prst="rect">
              <a:avLst/>
            </a:prstGeom>
            <a:noFill/>
          </p:spPr>
          <p:txBody>
            <a:bodyPr wrap="square">
              <a:spAutoFit/>
            </a:bodyPr>
            <a:lstStyle/>
            <a:p>
              <a:pPr lvl="1"/>
              <a:r>
                <a:rPr lang="pt-BR" dirty="0">
                  <a:solidFill>
                    <a:schemeClr val="bg2">
                      <a:lumMod val="25000"/>
                    </a:schemeClr>
                  </a:solidFill>
                </a:rPr>
                <a:t>Quadros de força</a:t>
              </a:r>
              <a:endParaRPr lang="pt-BR" b="0" i="0" dirty="0">
                <a:solidFill>
                  <a:schemeClr val="bg2">
                    <a:lumMod val="25000"/>
                  </a:schemeClr>
                </a:solidFill>
                <a:effectLst/>
              </a:endParaRPr>
            </a:p>
          </p:txBody>
        </p:sp>
        <p:cxnSp>
          <p:nvCxnSpPr>
            <p:cNvPr id="104" name="Conector reto 103">
              <a:extLst>
                <a:ext uri="{FF2B5EF4-FFF2-40B4-BE49-F238E27FC236}">
                  <a16:creationId xmlns:a16="http://schemas.microsoft.com/office/drawing/2014/main" id="{17CD2F19-59C6-BAB2-6799-BB4848056CB3}"/>
                </a:ext>
              </a:extLst>
            </p:cNvPr>
            <p:cNvCxnSpPr>
              <a:cxnSpLocks/>
            </p:cNvCxnSpPr>
            <p:nvPr/>
          </p:nvCxnSpPr>
          <p:spPr>
            <a:xfrm>
              <a:off x="1230144" y="5070696"/>
              <a:ext cx="0" cy="410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0" name="Elipse 129">
            <a:extLst>
              <a:ext uri="{FF2B5EF4-FFF2-40B4-BE49-F238E27FC236}">
                <a16:creationId xmlns:a16="http://schemas.microsoft.com/office/drawing/2014/main" id="{9032CDF9-B2F8-8921-7691-9F4B38389B08}"/>
              </a:ext>
            </a:extLst>
          </p:cNvPr>
          <p:cNvSpPr/>
          <p:nvPr/>
        </p:nvSpPr>
        <p:spPr>
          <a:xfrm>
            <a:off x="1037790" y="5820119"/>
            <a:ext cx="410861" cy="3949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Cantos Arredondados 130">
            <a:extLst>
              <a:ext uri="{FF2B5EF4-FFF2-40B4-BE49-F238E27FC236}">
                <a16:creationId xmlns:a16="http://schemas.microsoft.com/office/drawing/2014/main" id="{010256D4-5D6F-7E75-62B8-83B35EC644E6}"/>
              </a:ext>
            </a:extLst>
          </p:cNvPr>
          <p:cNvSpPr/>
          <p:nvPr/>
        </p:nvSpPr>
        <p:spPr>
          <a:xfrm>
            <a:off x="1655729" y="5821923"/>
            <a:ext cx="8533779" cy="411621"/>
          </a:xfrm>
          <a:prstGeom prst="roundRect">
            <a:avLst>
              <a:gd name="adj" fmla="val 155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accent3"/>
                </a:solidFill>
              </a:ln>
              <a:solidFill>
                <a:schemeClr val="bg1"/>
              </a:solidFill>
            </a:endParaRPr>
          </a:p>
        </p:txBody>
      </p:sp>
      <p:sp>
        <p:nvSpPr>
          <p:cNvPr id="132" name="CaixaDeTexto 131">
            <a:extLst>
              <a:ext uri="{FF2B5EF4-FFF2-40B4-BE49-F238E27FC236}">
                <a16:creationId xmlns:a16="http://schemas.microsoft.com/office/drawing/2014/main" id="{38A59929-08DE-C1CB-F2C8-F40BF19A7AE9}"/>
              </a:ext>
            </a:extLst>
          </p:cNvPr>
          <p:cNvSpPr txBox="1"/>
          <p:nvPr/>
        </p:nvSpPr>
        <p:spPr>
          <a:xfrm>
            <a:off x="1336723" y="5867409"/>
            <a:ext cx="8693362" cy="369332"/>
          </a:xfrm>
          <a:prstGeom prst="rect">
            <a:avLst/>
          </a:prstGeom>
          <a:noFill/>
        </p:spPr>
        <p:txBody>
          <a:bodyPr wrap="square">
            <a:spAutoFit/>
          </a:bodyPr>
          <a:lstStyle/>
          <a:p>
            <a:pPr lvl="1"/>
            <a:r>
              <a:rPr lang="pt-BR" dirty="0">
                <a:solidFill>
                  <a:schemeClr val="bg2">
                    <a:lumMod val="25000"/>
                  </a:schemeClr>
                </a:solidFill>
              </a:rPr>
              <a:t>Operadora de energia elétrica</a:t>
            </a:r>
            <a:endParaRPr lang="pt-BR" b="0" i="0" dirty="0">
              <a:solidFill>
                <a:schemeClr val="bg2">
                  <a:lumMod val="25000"/>
                </a:schemeClr>
              </a:solidFill>
              <a:effectLst/>
            </a:endParaRPr>
          </a:p>
        </p:txBody>
      </p:sp>
      <p:sp>
        <p:nvSpPr>
          <p:cNvPr id="133" name="Seta: para a Direita 132">
            <a:extLst>
              <a:ext uri="{FF2B5EF4-FFF2-40B4-BE49-F238E27FC236}">
                <a16:creationId xmlns:a16="http://schemas.microsoft.com/office/drawing/2014/main" id="{DC7FFDA0-C31E-65A2-8F20-31CDCE34D45E}"/>
              </a:ext>
            </a:extLst>
          </p:cNvPr>
          <p:cNvSpPr/>
          <p:nvPr/>
        </p:nvSpPr>
        <p:spPr>
          <a:xfrm>
            <a:off x="1159184" y="5972334"/>
            <a:ext cx="158925" cy="110796"/>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1587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58FB90B-86E4-7B80-5EE0-BFCA2E927DE4}"/>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53361257-3A57-3A06-6038-48179688AEA7}"/>
              </a:ext>
            </a:extLst>
          </p:cNvPr>
          <p:cNvSpPr txBox="1">
            <a:spLocks/>
          </p:cNvSpPr>
          <p:nvPr/>
        </p:nvSpPr>
        <p:spPr>
          <a:xfrm>
            <a:off x="1019175" y="1190772"/>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Sistema de energia</a:t>
            </a:r>
          </a:p>
        </p:txBody>
      </p:sp>
      <p:pic>
        <p:nvPicPr>
          <p:cNvPr id="4" name="Imagem 3">
            <a:extLst>
              <a:ext uri="{FF2B5EF4-FFF2-40B4-BE49-F238E27FC236}">
                <a16:creationId xmlns:a16="http://schemas.microsoft.com/office/drawing/2014/main" id="{FDC5B9A7-162B-ADC8-5564-D3961D8FEFD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276533" y="1712912"/>
            <a:ext cx="7638935" cy="4289982"/>
          </a:xfrm>
          <a:prstGeom prst="rect">
            <a:avLst/>
          </a:prstGeom>
        </p:spPr>
      </p:pic>
      <p:sp>
        <p:nvSpPr>
          <p:cNvPr id="5" name="CaixaDeTexto 4">
            <a:extLst>
              <a:ext uri="{FF2B5EF4-FFF2-40B4-BE49-F238E27FC236}">
                <a16:creationId xmlns:a16="http://schemas.microsoft.com/office/drawing/2014/main" id="{7FB85FC9-FD7E-31EC-2095-E3FB25441E47}"/>
              </a:ext>
            </a:extLst>
          </p:cNvPr>
          <p:cNvSpPr txBox="1"/>
          <p:nvPr/>
        </p:nvSpPr>
        <p:spPr>
          <a:xfrm>
            <a:off x="1888458" y="5966024"/>
            <a:ext cx="4207542" cy="307776"/>
          </a:xfrm>
          <a:prstGeom prst="rect">
            <a:avLst/>
          </a:prstGeom>
          <a:noFill/>
        </p:spPr>
        <p:txBody>
          <a:bodyPr wrap="square">
            <a:spAutoFit/>
          </a:bodyPr>
          <a:lstStyle/>
          <a:p>
            <a:r>
              <a:rPr lang="pt-BR" sz="1400" dirty="0">
                <a:effectLst/>
              </a:rPr>
              <a:t>Sistema de alimentação energética de um datacenter.</a:t>
            </a:r>
          </a:p>
        </p:txBody>
      </p:sp>
      <p:cxnSp>
        <p:nvCxnSpPr>
          <p:cNvPr id="8" name="Conector reto 7">
            <a:extLst>
              <a:ext uri="{FF2B5EF4-FFF2-40B4-BE49-F238E27FC236}">
                <a16:creationId xmlns:a16="http://schemas.microsoft.com/office/drawing/2014/main" id="{26BE1CA7-8243-7322-C791-DB15CF458C3D}"/>
              </a:ext>
            </a:extLst>
          </p:cNvPr>
          <p:cNvCxnSpPr>
            <a:cxnSpLocks/>
          </p:cNvCxnSpPr>
          <p:nvPr/>
        </p:nvCxnSpPr>
        <p:spPr>
          <a:xfrm>
            <a:off x="1888458" y="6273800"/>
            <a:ext cx="884785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313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EE2F421-F4B9-F3B0-2163-18D22803C4D0}"/>
              </a:ext>
            </a:extLst>
          </p:cNvPr>
          <p:cNvSpPr>
            <a:spLocks noGrp="1"/>
          </p:cNvSpPr>
          <p:nvPr>
            <p:ph type="body" sz="quarter" idx="10"/>
          </p:nvPr>
        </p:nvSpPr>
        <p:spPr/>
        <p:txBody>
          <a:bodyPr/>
          <a:lstStyle/>
          <a:p>
            <a:r>
              <a:rPr lang="pt-BR" dirty="0"/>
              <a:t>Critérios fundamentais do projeto</a:t>
            </a:r>
          </a:p>
          <a:p>
            <a:endParaRPr lang="pt-BR" dirty="0"/>
          </a:p>
        </p:txBody>
      </p:sp>
      <p:sp>
        <p:nvSpPr>
          <p:cNvPr id="3" name="Espaço Reservado para Texto 26">
            <a:extLst>
              <a:ext uri="{FF2B5EF4-FFF2-40B4-BE49-F238E27FC236}">
                <a16:creationId xmlns:a16="http://schemas.microsoft.com/office/drawing/2014/main" id="{F36DE5DC-3185-1770-47DA-B31CA9E7FFF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Sistema de refrigeração</a:t>
            </a:r>
          </a:p>
        </p:txBody>
      </p:sp>
      <p:grpSp>
        <p:nvGrpSpPr>
          <p:cNvPr id="4" name="Agrupar 3">
            <a:extLst>
              <a:ext uri="{FF2B5EF4-FFF2-40B4-BE49-F238E27FC236}">
                <a16:creationId xmlns:a16="http://schemas.microsoft.com/office/drawing/2014/main" id="{368065FD-6736-25EF-184E-11E56907A471}"/>
              </a:ext>
            </a:extLst>
          </p:cNvPr>
          <p:cNvGrpSpPr/>
          <p:nvPr/>
        </p:nvGrpSpPr>
        <p:grpSpPr>
          <a:xfrm>
            <a:off x="1019175" y="2570162"/>
            <a:ext cx="10153650" cy="2528012"/>
            <a:chOff x="1025525" y="248637"/>
            <a:chExt cx="10153650" cy="2381902"/>
          </a:xfrm>
        </p:grpSpPr>
        <p:sp>
          <p:nvSpPr>
            <p:cNvPr id="5" name="Retângulo 4">
              <a:extLst>
                <a:ext uri="{FF2B5EF4-FFF2-40B4-BE49-F238E27FC236}">
                  <a16:creationId xmlns:a16="http://schemas.microsoft.com/office/drawing/2014/main" id="{3C863788-5D2A-CD9B-FE39-B8FA34DB3294}"/>
                </a:ext>
              </a:extLst>
            </p:cNvPr>
            <p:cNvSpPr/>
            <p:nvPr/>
          </p:nvSpPr>
          <p:spPr>
            <a:xfrm>
              <a:off x="1025525" y="567440"/>
              <a:ext cx="10153650" cy="206309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25BED2D8-0427-B687-4B24-933391FBCA9A}"/>
                </a:ext>
              </a:extLst>
            </p:cNvPr>
            <p:cNvSpPr txBox="1"/>
            <p:nvPr/>
          </p:nvSpPr>
          <p:spPr>
            <a:xfrm>
              <a:off x="1221735" y="780286"/>
              <a:ext cx="8991601" cy="369332"/>
            </a:xfrm>
            <a:prstGeom prst="rect">
              <a:avLst/>
            </a:prstGeom>
            <a:noFill/>
          </p:spPr>
          <p:txBody>
            <a:bodyPr wrap="square" rtlCol="0">
              <a:spAutoFit/>
            </a:bodyPr>
            <a:lstStyle/>
            <a:p>
              <a:r>
                <a:rPr lang="pt-BR" b="1" dirty="0">
                  <a:solidFill>
                    <a:schemeClr val="bg1"/>
                  </a:solidFill>
                </a:rPr>
                <a:t>Atenção!</a:t>
              </a:r>
            </a:p>
          </p:txBody>
        </p:sp>
        <p:sp>
          <p:nvSpPr>
            <p:cNvPr id="7" name="CaixaDeTexto 6">
              <a:extLst>
                <a:ext uri="{FF2B5EF4-FFF2-40B4-BE49-F238E27FC236}">
                  <a16:creationId xmlns:a16="http://schemas.microsoft.com/office/drawing/2014/main" id="{27E329A6-ECCB-580A-FDDE-CE3921CDACA3}"/>
                </a:ext>
              </a:extLst>
            </p:cNvPr>
            <p:cNvSpPr txBox="1"/>
            <p:nvPr/>
          </p:nvSpPr>
          <p:spPr>
            <a:xfrm>
              <a:off x="1213082" y="1221967"/>
              <a:ext cx="9831382" cy="1311011"/>
            </a:xfrm>
            <a:prstGeom prst="rect">
              <a:avLst/>
            </a:prstGeom>
            <a:noFill/>
          </p:spPr>
          <p:txBody>
            <a:bodyPr wrap="square" rtlCol="0">
              <a:spAutoFit/>
            </a:bodyPr>
            <a:lstStyle/>
            <a:p>
              <a:r>
                <a:rPr lang="pt-BR" dirty="0">
                  <a:solidFill>
                    <a:schemeClr val="bg1"/>
                  </a:solidFill>
                  <a:effectLst/>
                </a:rPr>
                <a:t>A refrigeração é fundamental à operação dos equipamentos de TI, pois o aquecimento pode paralisar máquinas e interromper o funcionamento do datacenter. Além disso, o sistema de refrigeração é um dos maiores consumidores de energia de um datacenter, por isso, também deve haver grande preocupação em elevar sua eficiência energética.</a:t>
              </a:r>
              <a:endParaRPr lang="pt-BR" dirty="0">
                <a:solidFill>
                  <a:schemeClr val="bg1"/>
                </a:solidFill>
              </a:endParaRPr>
            </a:p>
          </p:txBody>
        </p:sp>
        <p:pic>
          <p:nvPicPr>
            <p:cNvPr id="8" name="Imagem 7">
              <a:extLst>
                <a:ext uri="{FF2B5EF4-FFF2-40B4-BE49-F238E27FC236}">
                  <a16:creationId xmlns:a16="http://schemas.microsoft.com/office/drawing/2014/main" id="{ED9137DE-F506-0322-ADAE-AF3251784515}"/>
                </a:ext>
              </a:extLst>
            </p:cNvPr>
            <p:cNvPicPr preferRelativeResize="0">
              <a:picLocks/>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3644" t="12139" r="4928" b="4618"/>
            <a:stretch/>
          </p:blipFill>
          <p:spPr>
            <a:xfrm>
              <a:off x="1612899" y="248637"/>
              <a:ext cx="537937" cy="594242"/>
            </a:xfrm>
            <a:prstGeom prst="ellipse">
              <a:avLst/>
            </a:prstGeom>
          </p:spPr>
        </p:pic>
      </p:grpSp>
    </p:spTree>
    <p:extLst>
      <p:ext uri="{BB962C8B-B14F-4D97-AF65-F5344CB8AC3E}">
        <p14:creationId xmlns:p14="http://schemas.microsoft.com/office/powerpoint/2010/main" val="3501700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EE2F421-F4B9-F3B0-2163-18D22803C4D0}"/>
              </a:ext>
            </a:extLst>
          </p:cNvPr>
          <p:cNvSpPr>
            <a:spLocks noGrp="1"/>
          </p:cNvSpPr>
          <p:nvPr>
            <p:ph type="body" sz="quarter" idx="10"/>
          </p:nvPr>
        </p:nvSpPr>
        <p:spPr/>
        <p:txBody>
          <a:bodyPr/>
          <a:lstStyle/>
          <a:p>
            <a:r>
              <a:rPr lang="pt-BR" dirty="0"/>
              <a:t>Critérios fundamentais do projeto</a:t>
            </a:r>
          </a:p>
          <a:p>
            <a:endParaRPr lang="pt-BR" dirty="0"/>
          </a:p>
        </p:txBody>
      </p:sp>
      <p:sp>
        <p:nvSpPr>
          <p:cNvPr id="3" name="Espaço Reservado para Texto 26">
            <a:extLst>
              <a:ext uri="{FF2B5EF4-FFF2-40B4-BE49-F238E27FC236}">
                <a16:creationId xmlns:a16="http://schemas.microsoft.com/office/drawing/2014/main" id="{F36DE5DC-3185-1770-47DA-B31CA9E7FFF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Sistema de refrigeração</a:t>
            </a:r>
          </a:p>
        </p:txBody>
      </p:sp>
      <p:sp>
        <p:nvSpPr>
          <p:cNvPr id="9" name="CaixaDeTexto 8">
            <a:extLst>
              <a:ext uri="{FF2B5EF4-FFF2-40B4-BE49-F238E27FC236}">
                <a16:creationId xmlns:a16="http://schemas.microsoft.com/office/drawing/2014/main" id="{B45CBA3B-A7CB-61C7-47E5-36D6D003D1F5}"/>
              </a:ext>
            </a:extLst>
          </p:cNvPr>
          <p:cNvSpPr txBox="1"/>
          <p:nvPr/>
        </p:nvSpPr>
        <p:spPr>
          <a:xfrm>
            <a:off x="995132" y="2312988"/>
            <a:ext cx="10153649" cy="646331"/>
          </a:xfrm>
          <a:prstGeom prst="rect">
            <a:avLst/>
          </a:prstGeom>
          <a:noFill/>
        </p:spPr>
        <p:txBody>
          <a:bodyPr wrap="square">
            <a:spAutoFit/>
          </a:bodyPr>
          <a:lstStyle/>
          <a:p>
            <a:r>
              <a:rPr lang="pt-BR" dirty="0">
                <a:solidFill>
                  <a:schemeClr val="bg2">
                    <a:lumMod val="25000"/>
                  </a:schemeClr>
                </a:solidFill>
              </a:rPr>
              <a:t>Parâmetros para boa operação dos equipamentos de TI em ambientes de datacenter, segundo a Norma </a:t>
            </a:r>
            <a:r>
              <a:rPr lang="pt-BR" dirty="0" err="1">
                <a:solidFill>
                  <a:schemeClr val="bg2">
                    <a:lumMod val="25000"/>
                  </a:schemeClr>
                </a:solidFill>
              </a:rPr>
              <a:t>TIA-942</a:t>
            </a:r>
            <a:r>
              <a:rPr lang="pt-BR" dirty="0">
                <a:solidFill>
                  <a:schemeClr val="bg2">
                    <a:lumMod val="25000"/>
                  </a:schemeClr>
                </a:solidFill>
              </a:rPr>
              <a:t>:</a:t>
            </a:r>
          </a:p>
        </p:txBody>
      </p:sp>
      <p:grpSp>
        <p:nvGrpSpPr>
          <p:cNvPr id="12" name="Agrupar 11">
            <a:extLst>
              <a:ext uri="{FF2B5EF4-FFF2-40B4-BE49-F238E27FC236}">
                <a16:creationId xmlns:a16="http://schemas.microsoft.com/office/drawing/2014/main" id="{6BE8DD5F-5F66-4BD2-3457-0AE3AB189334}"/>
              </a:ext>
            </a:extLst>
          </p:cNvPr>
          <p:cNvGrpSpPr/>
          <p:nvPr/>
        </p:nvGrpSpPr>
        <p:grpSpPr>
          <a:xfrm>
            <a:off x="1043218" y="3475969"/>
            <a:ext cx="10105563" cy="1452498"/>
            <a:chOff x="1029217" y="2344852"/>
            <a:chExt cx="5449363" cy="2786781"/>
          </a:xfrm>
        </p:grpSpPr>
        <p:grpSp>
          <p:nvGrpSpPr>
            <p:cNvPr id="13" name="Agrupar 12">
              <a:extLst>
                <a:ext uri="{FF2B5EF4-FFF2-40B4-BE49-F238E27FC236}">
                  <a16:creationId xmlns:a16="http://schemas.microsoft.com/office/drawing/2014/main" id="{06957248-F03C-04D7-3FDE-C295ADA5CD25}"/>
                </a:ext>
              </a:extLst>
            </p:cNvPr>
            <p:cNvGrpSpPr/>
            <p:nvPr/>
          </p:nvGrpSpPr>
          <p:grpSpPr>
            <a:xfrm>
              <a:off x="1029217" y="2344852"/>
              <a:ext cx="2579416" cy="1280743"/>
              <a:chOff x="2873374" y="-4165267"/>
              <a:chExt cx="3121093" cy="9477806"/>
            </a:xfrm>
          </p:grpSpPr>
          <p:sp>
            <p:nvSpPr>
              <p:cNvPr id="23" name="Retângulo: Cantos Arredondados 22">
                <a:extLst>
                  <a:ext uri="{FF2B5EF4-FFF2-40B4-BE49-F238E27FC236}">
                    <a16:creationId xmlns:a16="http://schemas.microsoft.com/office/drawing/2014/main" id="{8EF8FEA2-3174-EA3E-BEEC-378D8BE1FF19}"/>
                  </a:ext>
                </a:extLst>
              </p:cNvPr>
              <p:cNvSpPr/>
              <p:nvPr/>
            </p:nvSpPr>
            <p:spPr>
              <a:xfrm>
                <a:off x="2873374" y="-3864194"/>
                <a:ext cx="3121093" cy="9176733"/>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421A90A3-BD5B-FD46-64BD-BF9B42C54676}"/>
                  </a:ext>
                </a:extLst>
              </p:cNvPr>
              <p:cNvSpPr txBox="1"/>
              <p:nvPr/>
            </p:nvSpPr>
            <p:spPr>
              <a:xfrm>
                <a:off x="2933000" y="-4165267"/>
                <a:ext cx="2939089" cy="9176733"/>
              </a:xfrm>
              <a:prstGeom prst="rect">
                <a:avLst/>
              </a:prstGeom>
              <a:noFill/>
            </p:spPr>
            <p:txBody>
              <a:bodyPr wrap="square" anchor="ctr">
                <a:spAutoFit/>
              </a:bodyPr>
              <a:lstStyle/>
              <a:p>
                <a:pPr algn="ctr"/>
                <a:r>
                  <a:rPr lang="pt-BR" b="1" dirty="0"/>
                  <a:t>Temperatura de Bulbo Seco (</a:t>
                </a:r>
                <a:r>
                  <a:rPr lang="pt-BR" b="1" dirty="0" err="1"/>
                  <a:t>TBS</a:t>
                </a:r>
                <a:r>
                  <a:rPr lang="pt-BR" dirty="0"/>
                  <a:t>): </a:t>
                </a:r>
                <a:r>
                  <a:rPr lang="pt-BR" dirty="0" err="1"/>
                  <a:t>20°C</a:t>
                </a:r>
                <a:r>
                  <a:rPr lang="pt-BR" dirty="0"/>
                  <a:t> (</a:t>
                </a:r>
                <a:r>
                  <a:rPr lang="pt-BR" dirty="0" err="1"/>
                  <a:t>68°F</a:t>
                </a:r>
                <a:r>
                  <a:rPr lang="pt-BR" dirty="0"/>
                  <a:t>) até </a:t>
                </a:r>
                <a:r>
                  <a:rPr lang="pt-BR" dirty="0" err="1"/>
                  <a:t>25°C</a:t>
                </a:r>
                <a:r>
                  <a:rPr lang="pt-BR" dirty="0"/>
                  <a:t> (</a:t>
                </a:r>
                <a:r>
                  <a:rPr lang="pt-BR" dirty="0" err="1"/>
                  <a:t>77°F</a:t>
                </a:r>
                <a:r>
                  <a:rPr lang="pt-BR" dirty="0"/>
                  <a:t>)</a:t>
                </a:r>
              </a:p>
            </p:txBody>
          </p:sp>
        </p:grpSp>
        <p:grpSp>
          <p:nvGrpSpPr>
            <p:cNvPr id="14" name="Agrupar 13">
              <a:extLst>
                <a:ext uri="{FF2B5EF4-FFF2-40B4-BE49-F238E27FC236}">
                  <a16:creationId xmlns:a16="http://schemas.microsoft.com/office/drawing/2014/main" id="{434EB98B-FFB0-91ED-260E-8F5D7FFE2E90}"/>
                </a:ext>
              </a:extLst>
            </p:cNvPr>
            <p:cNvGrpSpPr/>
            <p:nvPr/>
          </p:nvGrpSpPr>
          <p:grpSpPr>
            <a:xfrm>
              <a:off x="1029217" y="3923783"/>
              <a:ext cx="2579416" cy="1006792"/>
              <a:chOff x="2873374" y="-945331"/>
              <a:chExt cx="3121093" cy="7450502"/>
            </a:xfrm>
          </p:grpSpPr>
          <p:sp>
            <p:nvSpPr>
              <p:cNvPr id="21" name="Retângulo: Cantos Arredondados 20">
                <a:extLst>
                  <a:ext uri="{FF2B5EF4-FFF2-40B4-BE49-F238E27FC236}">
                    <a16:creationId xmlns:a16="http://schemas.microsoft.com/office/drawing/2014/main" id="{D7E1F405-CD62-20AC-04CE-A60E511FF5A5}"/>
                  </a:ext>
                </a:extLst>
              </p:cNvPr>
              <p:cNvSpPr/>
              <p:nvPr/>
            </p:nvSpPr>
            <p:spPr>
              <a:xfrm>
                <a:off x="2873374" y="-518817"/>
                <a:ext cx="3121093" cy="702398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CD2BA068-27F3-A101-E379-FBDBE40EEBC5}"/>
                  </a:ext>
                </a:extLst>
              </p:cNvPr>
              <p:cNvSpPr txBox="1"/>
              <p:nvPr/>
            </p:nvSpPr>
            <p:spPr>
              <a:xfrm>
                <a:off x="2964376" y="-945331"/>
                <a:ext cx="2939089" cy="5243847"/>
              </a:xfrm>
              <a:prstGeom prst="rect">
                <a:avLst/>
              </a:prstGeom>
              <a:noFill/>
            </p:spPr>
            <p:txBody>
              <a:bodyPr wrap="square" anchor="ctr">
                <a:spAutoFit/>
              </a:bodyPr>
              <a:lstStyle/>
              <a:p>
                <a:pPr algn="ctr"/>
                <a:r>
                  <a:rPr lang="pt-BR" b="1" dirty="0"/>
                  <a:t>Máximo ponto de orvalho</a:t>
                </a:r>
                <a:r>
                  <a:rPr lang="pt-BR" dirty="0"/>
                  <a:t>: </a:t>
                </a:r>
                <a:r>
                  <a:rPr lang="pt-BR" dirty="0" err="1"/>
                  <a:t>21°C</a:t>
                </a:r>
                <a:r>
                  <a:rPr lang="pt-BR" dirty="0"/>
                  <a:t> (</a:t>
                </a:r>
                <a:r>
                  <a:rPr lang="pt-BR" dirty="0" err="1"/>
                  <a:t>69,8°F</a:t>
                </a:r>
                <a:r>
                  <a:rPr lang="pt-BR" dirty="0"/>
                  <a:t>)</a:t>
                </a:r>
              </a:p>
            </p:txBody>
          </p:sp>
        </p:grpSp>
        <p:grpSp>
          <p:nvGrpSpPr>
            <p:cNvPr id="15" name="Agrupar 14">
              <a:extLst>
                <a:ext uri="{FF2B5EF4-FFF2-40B4-BE49-F238E27FC236}">
                  <a16:creationId xmlns:a16="http://schemas.microsoft.com/office/drawing/2014/main" id="{6D31CC9B-C8D5-A885-9F7F-28A18F37AC6E}"/>
                </a:ext>
              </a:extLst>
            </p:cNvPr>
            <p:cNvGrpSpPr/>
            <p:nvPr/>
          </p:nvGrpSpPr>
          <p:grpSpPr>
            <a:xfrm>
              <a:off x="3826968" y="3891574"/>
              <a:ext cx="2651612" cy="1240059"/>
              <a:chOff x="1092909" y="-1183687"/>
              <a:chExt cx="3208450" cy="9176741"/>
            </a:xfrm>
          </p:grpSpPr>
          <p:sp>
            <p:nvSpPr>
              <p:cNvPr id="19" name="Retângulo: Cantos Arredondados 18">
                <a:extLst>
                  <a:ext uri="{FF2B5EF4-FFF2-40B4-BE49-F238E27FC236}">
                    <a16:creationId xmlns:a16="http://schemas.microsoft.com/office/drawing/2014/main" id="{E4D7BBEF-6AF1-7965-695E-C128FE941624}"/>
                  </a:ext>
                </a:extLst>
              </p:cNvPr>
              <p:cNvSpPr/>
              <p:nvPr/>
            </p:nvSpPr>
            <p:spPr>
              <a:xfrm>
                <a:off x="1180266" y="-461168"/>
                <a:ext cx="3121093" cy="773171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25FF7659-864F-24E5-0250-8B7C6FBEDB9C}"/>
                  </a:ext>
                </a:extLst>
              </p:cNvPr>
              <p:cNvSpPr txBox="1"/>
              <p:nvPr/>
            </p:nvSpPr>
            <p:spPr>
              <a:xfrm>
                <a:off x="1092909" y="-1183687"/>
                <a:ext cx="3208450" cy="9176741"/>
              </a:xfrm>
              <a:prstGeom prst="rect">
                <a:avLst/>
              </a:prstGeom>
              <a:noFill/>
            </p:spPr>
            <p:txBody>
              <a:bodyPr wrap="square" anchor="ctr">
                <a:spAutoFit/>
              </a:bodyPr>
              <a:lstStyle/>
              <a:p>
                <a:pPr algn="ctr"/>
                <a:r>
                  <a:rPr lang="pt-BR" b="1" dirty="0"/>
                  <a:t>Máxima variação de temperatura por hora: </a:t>
                </a:r>
                <a:r>
                  <a:rPr lang="pt-BR" dirty="0" err="1"/>
                  <a:t>5°C</a:t>
                </a:r>
                <a:r>
                  <a:rPr lang="pt-BR" dirty="0"/>
                  <a:t> (</a:t>
                </a:r>
                <a:r>
                  <a:rPr lang="pt-BR" dirty="0" err="1"/>
                  <a:t>9°F</a:t>
                </a:r>
                <a:r>
                  <a:rPr lang="pt-BR" dirty="0"/>
                  <a:t>)</a:t>
                </a:r>
              </a:p>
            </p:txBody>
          </p:sp>
        </p:grpSp>
        <p:grpSp>
          <p:nvGrpSpPr>
            <p:cNvPr id="16" name="Agrupar 15">
              <a:extLst>
                <a:ext uri="{FF2B5EF4-FFF2-40B4-BE49-F238E27FC236}">
                  <a16:creationId xmlns:a16="http://schemas.microsoft.com/office/drawing/2014/main" id="{929BC841-47DD-2B1F-280F-E632A5DB0407}"/>
                </a:ext>
              </a:extLst>
            </p:cNvPr>
            <p:cNvGrpSpPr/>
            <p:nvPr/>
          </p:nvGrpSpPr>
          <p:grpSpPr>
            <a:xfrm>
              <a:off x="3899164" y="2376384"/>
              <a:ext cx="2579416" cy="1249211"/>
              <a:chOff x="2873374" y="-3931932"/>
              <a:chExt cx="3121093" cy="9244461"/>
            </a:xfrm>
          </p:grpSpPr>
          <p:sp>
            <p:nvSpPr>
              <p:cNvPr id="17" name="Retângulo: Cantos Arredondados 16">
                <a:extLst>
                  <a:ext uri="{FF2B5EF4-FFF2-40B4-BE49-F238E27FC236}">
                    <a16:creationId xmlns:a16="http://schemas.microsoft.com/office/drawing/2014/main" id="{6C8D5D7D-CA4A-5F23-6F7A-70DDE14095DC}"/>
                  </a:ext>
                </a:extLst>
              </p:cNvPr>
              <p:cNvSpPr/>
              <p:nvPr/>
            </p:nvSpPr>
            <p:spPr>
              <a:xfrm>
                <a:off x="2873374" y="-3931932"/>
                <a:ext cx="3121093" cy="924446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04B73110-C1D0-0785-9BF2-C7F9279BC36D}"/>
                  </a:ext>
                </a:extLst>
              </p:cNvPr>
              <p:cNvSpPr txBox="1"/>
              <p:nvPr/>
            </p:nvSpPr>
            <p:spPr>
              <a:xfrm>
                <a:off x="2905010" y="-3833666"/>
                <a:ext cx="2939089" cy="5243856"/>
              </a:xfrm>
              <a:prstGeom prst="rect">
                <a:avLst/>
              </a:prstGeom>
              <a:noFill/>
            </p:spPr>
            <p:txBody>
              <a:bodyPr wrap="square" anchor="ctr">
                <a:spAutoFit/>
              </a:bodyPr>
              <a:lstStyle/>
              <a:p>
                <a:pPr algn="ctr"/>
                <a:r>
                  <a:rPr lang="pt-BR" b="1" dirty="0"/>
                  <a:t>Umidade Relativa</a:t>
                </a:r>
                <a:r>
                  <a:rPr lang="pt-BR" dirty="0"/>
                  <a:t>: 40% até 55%</a:t>
                </a:r>
              </a:p>
            </p:txBody>
          </p:sp>
        </p:grpSp>
      </p:grpSp>
    </p:spTree>
    <p:extLst>
      <p:ext uri="{BB962C8B-B14F-4D97-AF65-F5344CB8AC3E}">
        <p14:creationId xmlns:p14="http://schemas.microsoft.com/office/powerpoint/2010/main" val="818249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6B309094-6571-3C5E-A5CD-1DEE068917A2}"/>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E0E5E1D3-8CC9-9FDD-1814-0DECD699EB2F}"/>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Ferramentas de planejamento de projeto</a:t>
            </a:r>
          </a:p>
        </p:txBody>
      </p:sp>
      <p:grpSp>
        <p:nvGrpSpPr>
          <p:cNvPr id="4" name="Agrupar 3">
            <a:extLst>
              <a:ext uri="{FF2B5EF4-FFF2-40B4-BE49-F238E27FC236}">
                <a16:creationId xmlns:a16="http://schemas.microsoft.com/office/drawing/2014/main" id="{69919A13-93DA-1A26-38EF-5185FCC699DB}"/>
              </a:ext>
            </a:extLst>
          </p:cNvPr>
          <p:cNvGrpSpPr/>
          <p:nvPr/>
        </p:nvGrpSpPr>
        <p:grpSpPr>
          <a:xfrm>
            <a:off x="1019175" y="2423804"/>
            <a:ext cx="10373079" cy="1637478"/>
            <a:chOff x="799746" y="2264253"/>
            <a:chExt cx="10373079" cy="1637478"/>
          </a:xfrm>
        </p:grpSpPr>
        <p:sp>
          <p:nvSpPr>
            <p:cNvPr id="5" name="CaixaDeTexto 4">
              <a:extLst>
                <a:ext uri="{FF2B5EF4-FFF2-40B4-BE49-F238E27FC236}">
                  <a16:creationId xmlns:a16="http://schemas.microsoft.com/office/drawing/2014/main" id="{C02243E4-3426-97D4-0B52-689CC1580FFA}"/>
                </a:ext>
              </a:extLst>
            </p:cNvPr>
            <p:cNvSpPr txBox="1"/>
            <p:nvPr/>
          </p:nvSpPr>
          <p:spPr>
            <a:xfrm>
              <a:off x="1019175" y="2332071"/>
              <a:ext cx="10153650" cy="1569660"/>
            </a:xfrm>
            <a:prstGeom prst="rect">
              <a:avLst/>
            </a:prstGeom>
            <a:noFill/>
          </p:spPr>
          <p:txBody>
            <a:bodyPr wrap="square">
              <a:spAutoFit/>
            </a:bodyPr>
            <a:lstStyle/>
            <a:p>
              <a:r>
                <a:rPr lang="pt-BR" sz="2400" dirty="0">
                  <a:effectLst/>
                </a:rPr>
                <a:t>O </a:t>
              </a:r>
              <a:r>
                <a:rPr lang="pt-BR" sz="2400" dirty="0" err="1">
                  <a:effectLst/>
                </a:rPr>
                <a:t>DellEMC</a:t>
              </a:r>
              <a:r>
                <a:rPr lang="pt-BR" sz="2400" dirty="0">
                  <a:effectLst/>
                </a:rPr>
                <a:t> Enterprise </a:t>
              </a:r>
              <a:r>
                <a:rPr lang="pt-BR" sz="2400" dirty="0" err="1">
                  <a:effectLst/>
                </a:rPr>
                <a:t>Infrastructure</a:t>
              </a:r>
              <a:r>
                <a:rPr lang="pt-BR" sz="2400" dirty="0">
                  <a:effectLst/>
                </a:rPr>
                <a:t> Planning Tool (Dell </a:t>
              </a:r>
              <a:r>
                <a:rPr lang="pt-BR" sz="2400" dirty="0" err="1">
                  <a:effectLst/>
                </a:rPr>
                <a:t>EIPT</a:t>
              </a:r>
              <a:r>
                <a:rPr lang="pt-BR" sz="2400" dirty="0">
                  <a:effectLst/>
                </a:rPr>
                <a:t>) é uma das diversas ferramentas existentes no mercado para estimar o consumo de energia e a necessidade de refrigeração associada a um conjunto de racks, que comportam os equipamentos de TI em um ambiente de datacenter.</a:t>
              </a:r>
              <a:endParaRPr lang="pt-BR" sz="2400" dirty="0"/>
            </a:p>
          </p:txBody>
        </p:sp>
        <p:sp>
          <p:nvSpPr>
            <p:cNvPr id="6" name="Retângulo: Cantos Arredondados 5">
              <a:extLst>
                <a:ext uri="{FF2B5EF4-FFF2-40B4-BE49-F238E27FC236}">
                  <a16:creationId xmlns:a16="http://schemas.microsoft.com/office/drawing/2014/main" id="{8FE5473B-EE12-9AA9-758B-0AA169796CE2}"/>
                </a:ext>
              </a:extLst>
            </p:cNvPr>
            <p:cNvSpPr/>
            <p:nvPr/>
          </p:nvSpPr>
          <p:spPr>
            <a:xfrm>
              <a:off x="799746" y="2264253"/>
              <a:ext cx="45719" cy="1637478"/>
            </a:xfrm>
            <a:prstGeom prst="roundRect">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CaixaDeTexto 6">
            <a:extLst>
              <a:ext uri="{FF2B5EF4-FFF2-40B4-BE49-F238E27FC236}">
                <a16:creationId xmlns:a16="http://schemas.microsoft.com/office/drawing/2014/main" id="{0275315E-A23C-D4D5-33AA-EF04F7C142F9}"/>
              </a:ext>
            </a:extLst>
          </p:cNvPr>
          <p:cNvSpPr txBox="1"/>
          <p:nvPr/>
        </p:nvSpPr>
        <p:spPr>
          <a:xfrm>
            <a:off x="1019175" y="4772174"/>
            <a:ext cx="10153649"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Planejamento de energia, sustentação do piso e refrigeração do datacenter conforme necessidades de equipamentos de TI.</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Configuração de entrada de energia, temperatura ambiente e custo de energia da região.</a:t>
            </a:r>
          </a:p>
        </p:txBody>
      </p:sp>
    </p:spTree>
    <p:extLst>
      <p:ext uri="{BB962C8B-B14F-4D97-AF65-F5344CB8AC3E}">
        <p14:creationId xmlns:p14="http://schemas.microsoft.com/office/powerpoint/2010/main" val="480170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FC44F58-4ECA-9413-D796-137845759E47}"/>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5116B74A-8B20-5622-28B6-DFBBB087BA5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Ferramentas de planejamento de projeto</a:t>
            </a:r>
          </a:p>
        </p:txBody>
      </p:sp>
      <p:grpSp>
        <p:nvGrpSpPr>
          <p:cNvPr id="4" name="Agrupar 3">
            <a:extLst>
              <a:ext uri="{FF2B5EF4-FFF2-40B4-BE49-F238E27FC236}">
                <a16:creationId xmlns:a16="http://schemas.microsoft.com/office/drawing/2014/main" id="{7FB566D0-ED5F-FE85-DB1A-C7419856A30D}"/>
              </a:ext>
            </a:extLst>
          </p:cNvPr>
          <p:cNvGrpSpPr/>
          <p:nvPr/>
        </p:nvGrpSpPr>
        <p:grpSpPr>
          <a:xfrm>
            <a:off x="1149112" y="2312987"/>
            <a:ext cx="4337288" cy="2294975"/>
            <a:chOff x="2033178" y="2235834"/>
            <a:chExt cx="3687072" cy="1676325"/>
          </a:xfrm>
        </p:grpSpPr>
        <p:pic>
          <p:nvPicPr>
            <p:cNvPr id="6" name="Imagem 5">
              <a:extLst>
                <a:ext uri="{FF2B5EF4-FFF2-40B4-BE49-F238E27FC236}">
                  <a16:creationId xmlns:a16="http://schemas.microsoft.com/office/drawing/2014/main" id="{5CD2FFF5-8D6C-FA24-E964-F7AF5764B33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48283" y="2235834"/>
              <a:ext cx="3671967" cy="1434429"/>
            </a:xfrm>
            <a:prstGeom prst="rect">
              <a:avLst/>
            </a:prstGeom>
          </p:spPr>
        </p:pic>
        <p:sp>
          <p:nvSpPr>
            <p:cNvPr id="7" name="CaixaDeTexto 6">
              <a:extLst>
                <a:ext uri="{FF2B5EF4-FFF2-40B4-BE49-F238E27FC236}">
                  <a16:creationId xmlns:a16="http://schemas.microsoft.com/office/drawing/2014/main" id="{4EFFF985-7BAE-455A-80B7-3265D98DE020}"/>
                </a:ext>
              </a:extLst>
            </p:cNvPr>
            <p:cNvSpPr txBox="1"/>
            <p:nvPr/>
          </p:nvSpPr>
          <p:spPr>
            <a:xfrm>
              <a:off x="2033178" y="3670263"/>
              <a:ext cx="3687072" cy="224810"/>
            </a:xfrm>
            <a:prstGeom prst="rect">
              <a:avLst/>
            </a:prstGeom>
            <a:noFill/>
          </p:spPr>
          <p:txBody>
            <a:bodyPr wrap="square">
              <a:spAutoFit/>
            </a:bodyPr>
            <a:lstStyle/>
            <a:p>
              <a:r>
                <a:rPr lang="pt-BR" sz="1400" dirty="0">
                  <a:effectLst/>
                </a:rPr>
                <a:t>Opções do programa Dell </a:t>
              </a:r>
              <a:r>
                <a:rPr lang="pt-BR" sz="1400" dirty="0" err="1">
                  <a:effectLst/>
                </a:rPr>
                <a:t>EIPT</a:t>
              </a:r>
              <a:r>
                <a:rPr lang="pt-BR" sz="1400" dirty="0">
                  <a:effectLst/>
                </a:rPr>
                <a:t>.</a:t>
              </a:r>
              <a:endParaRPr lang="pt-BR" sz="1400" dirty="0"/>
            </a:p>
          </p:txBody>
        </p:sp>
        <p:cxnSp>
          <p:nvCxnSpPr>
            <p:cNvPr id="8" name="Conector reto 7">
              <a:extLst>
                <a:ext uri="{FF2B5EF4-FFF2-40B4-BE49-F238E27FC236}">
                  <a16:creationId xmlns:a16="http://schemas.microsoft.com/office/drawing/2014/main" id="{D512D544-6F78-60D7-062A-7AA61F709BA5}"/>
                </a:ext>
              </a:extLst>
            </p:cNvPr>
            <p:cNvCxnSpPr>
              <a:cxnSpLocks/>
            </p:cNvCxnSpPr>
            <p:nvPr/>
          </p:nvCxnSpPr>
          <p:spPr>
            <a:xfrm>
              <a:off x="2033178" y="3912159"/>
              <a:ext cx="368707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grpSp>
      <p:pic>
        <p:nvPicPr>
          <p:cNvPr id="9" name="Imagem 8">
            <a:extLst>
              <a:ext uri="{FF2B5EF4-FFF2-40B4-BE49-F238E27FC236}">
                <a16:creationId xmlns:a16="http://schemas.microsoft.com/office/drawing/2014/main" id="{0D16F14F-8F39-8ADF-2141-F0392EA71C0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705600" y="2269324"/>
            <a:ext cx="4337288" cy="3658872"/>
          </a:xfrm>
          <a:prstGeom prst="rect">
            <a:avLst/>
          </a:prstGeom>
        </p:spPr>
      </p:pic>
      <p:sp>
        <p:nvSpPr>
          <p:cNvPr id="10" name="CaixaDeTexto 9">
            <a:extLst>
              <a:ext uri="{FF2B5EF4-FFF2-40B4-BE49-F238E27FC236}">
                <a16:creationId xmlns:a16="http://schemas.microsoft.com/office/drawing/2014/main" id="{245282D9-A3FC-A9D3-F9D5-A11C712E0186}"/>
              </a:ext>
            </a:extLst>
          </p:cNvPr>
          <p:cNvSpPr txBox="1"/>
          <p:nvPr/>
        </p:nvSpPr>
        <p:spPr>
          <a:xfrm>
            <a:off x="6705600" y="5966024"/>
            <a:ext cx="4337288" cy="307777"/>
          </a:xfrm>
          <a:prstGeom prst="rect">
            <a:avLst/>
          </a:prstGeom>
          <a:noFill/>
        </p:spPr>
        <p:txBody>
          <a:bodyPr wrap="square">
            <a:spAutoFit/>
          </a:bodyPr>
          <a:lstStyle/>
          <a:p>
            <a:r>
              <a:rPr lang="pt-BR" sz="1400" dirty="0">
                <a:effectLst/>
              </a:rPr>
              <a:t>Tipos de dispositivos do programa Dell </a:t>
            </a:r>
            <a:r>
              <a:rPr lang="pt-BR" sz="1400" dirty="0" err="1">
                <a:effectLst/>
              </a:rPr>
              <a:t>EIPT</a:t>
            </a:r>
            <a:r>
              <a:rPr lang="pt-BR" sz="1400" dirty="0">
                <a:effectLst/>
              </a:rPr>
              <a:t>.</a:t>
            </a:r>
            <a:endParaRPr lang="pt-BR" sz="1400" dirty="0"/>
          </a:p>
        </p:txBody>
      </p:sp>
      <p:cxnSp>
        <p:nvCxnSpPr>
          <p:cNvPr id="5" name="Conector reto 4">
            <a:extLst>
              <a:ext uri="{FF2B5EF4-FFF2-40B4-BE49-F238E27FC236}">
                <a16:creationId xmlns:a16="http://schemas.microsoft.com/office/drawing/2014/main" id="{5DED9016-C70F-5C92-1647-F640D8AAE390}"/>
              </a:ext>
            </a:extLst>
          </p:cNvPr>
          <p:cNvCxnSpPr>
            <a:cxnSpLocks/>
          </p:cNvCxnSpPr>
          <p:nvPr/>
        </p:nvCxnSpPr>
        <p:spPr>
          <a:xfrm>
            <a:off x="6705600" y="6272924"/>
            <a:ext cx="446722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86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B976FCE-6C81-BE39-F711-DAB7C937A886}"/>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EDB624BF-4973-4CC8-783F-5DC5A7BA8D7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Ferramentas de planejamento de projeto</a:t>
            </a:r>
          </a:p>
        </p:txBody>
      </p:sp>
      <p:pic>
        <p:nvPicPr>
          <p:cNvPr id="4" name="Imagem 3">
            <a:extLst>
              <a:ext uri="{FF2B5EF4-FFF2-40B4-BE49-F238E27FC236}">
                <a16:creationId xmlns:a16="http://schemas.microsoft.com/office/drawing/2014/main" id="{66CE7090-C9C8-BA2A-C756-9A49609176E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101100" y="2117387"/>
            <a:ext cx="7802700" cy="3444161"/>
          </a:xfrm>
          <a:prstGeom prst="rect">
            <a:avLst/>
          </a:prstGeom>
        </p:spPr>
      </p:pic>
      <p:sp>
        <p:nvSpPr>
          <p:cNvPr id="5" name="CaixaDeTexto 4">
            <a:extLst>
              <a:ext uri="{FF2B5EF4-FFF2-40B4-BE49-F238E27FC236}">
                <a16:creationId xmlns:a16="http://schemas.microsoft.com/office/drawing/2014/main" id="{5EEA654A-F003-1DE1-BA98-9A299AC23810}"/>
              </a:ext>
            </a:extLst>
          </p:cNvPr>
          <p:cNvSpPr txBox="1"/>
          <p:nvPr/>
        </p:nvSpPr>
        <p:spPr>
          <a:xfrm>
            <a:off x="2101100" y="5734847"/>
            <a:ext cx="4110037" cy="307777"/>
          </a:xfrm>
          <a:prstGeom prst="rect">
            <a:avLst/>
          </a:prstGeom>
          <a:noFill/>
        </p:spPr>
        <p:txBody>
          <a:bodyPr wrap="square">
            <a:spAutoFit/>
          </a:bodyPr>
          <a:lstStyle/>
          <a:p>
            <a:pPr algn="ctr"/>
            <a:r>
              <a:rPr lang="pt-BR" sz="1400" dirty="0">
                <a:effectLst/>
              </a:rPr>
              <a:t>Sistema de alimentação energética de um datacenter.</a:t>
            </a:r>
          </a:p>
        </p:txBody>
      </p:sp>
      <p:cxnSp>
        <p:nvCxnSpPr>
          <p:cNvPr id="6" name="Conector reto 5">
            <a:extLst>
              <a:ext uri="{FF2B5EF4-FFF2-40B4-BE49-F238E27FC236}">
                <a16:creationId xmlns:a16="http://schemas.microsoft.com/office/drawing/2014/main" id="{495B4878-8FBD-6683-7D0F-0001CDF1B8F9}"/>
              </a:ext>
            </a:extLst>
          </p:cNvPr>
          <p:cNvCxnSpPr>
            <a:cxnSpLocks/>
          </p:cNvCxnSpPr>
          <p:nvPr/>
        </p:nvCxnSpPr>
        <p:spPr>
          <a:xfrm>
            <a:off x="2101100" y="6042624"/>
            <a:ext cx="802036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85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1">
            <a:extLst>
              <a:ext uri="{FF2B5EF4-FFF2-40B4-BE49-F238E27FC236}">
                <a16:creationId xmlns:a16="http://schemas.microsoft.com/office/drawing/2014/main" id="{A10BF11B-CBC6-E1E5-7AD6-F63585D08588}"/>
              </a:ext>
            </a:extLst>
          </p:cNvPr>
          <p:cNvSpPr>
            <a:spLocks noGrp="1"/>
          </p:cNvSpPr>
          <p:nvPr>
            <p:ph type="body" sz="quarter" idx="10"/>
          </p:nvPr>
        </p:nvSpPr>
        <p:spPr>
          <a:xfrm>
            <a:off x="1019175" y="584200"/>
            <a:ext cx="10153650" cy="857250"/>
          </a:xfrm>
        </p:spPr>
        <p:txBody>
          <a:bodyPr/>
          <a:lstStyle/>
          <a:p>
            <a:r>
              <a:rPr lang="pt-BR" dirty="0"/>
              <a:t>Serviços externos ao datacenter</a:t>
            </a:r>
          </a:p>
        </p:txBody>
      </p:sp>
      <p:sp>
        <p:nvSpPr>
          <p:cNvPr id="4" name="Espaço Reservado para Texto 26">
            <a:extLst>
              <a:ext uri="{FF2B5EF4-FFF2-40B4-BE49-F238E27FC236}">
                <a16:creationId xmlns:a16="http://schemas.microsoft.com/office/drawing/2014/main" id="{1E93575E-55AD-77EC-3D4B-ABCCF15ADF2A}"/>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Serviços ofertados e demandados pelo datacenter </a:t>
            </a:r>
          </a:p>
        </p:txBody>
      </p:sp>
      <p:pic>
        <p:nvPicPr>
          <p:cNvPr id="5" name="Imagem 4">
            <a:extLst>
              <a:ext uri="{FF2B5EF4-FFF2-40B4-BE49-F238E27FC236}">
                <a16:creationId xmlns:a16="http://schemas.microsoft.com/office/drawing/2014/main" id="{D92EC5F6-0CE5-88A4-2DA4-D6E2846113E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16139" y="1959825"/>
            <a:ext cx="6884415" cy="3866248"/>
          </a:xfrm>
          <a:prstGeom prst="rect">
            <a:avLst/>
          </a:prstGeom>
        </p:spPr>
      </p:pic>
      <p:grpSp>
        <p:nvGrpSpPr>
          <p:cNvPr id="6" name="Agrupar 5">
            <a:extLst>
              <a:ext uri="{FF2B5EF4-FFF2-40B4-BE49-F238E27FC236}">
                <a16:creationId xmlns:a16="http://schemas.microsoft.com/office/drawing/2014/main" id="{60AB25F4-E2BA-FA05-1D95-D6B0DCD8A4A1}"/>
              </a:ext>
            </a:extLst>
          </p:cNvPr>
          <p:cNvGrpSpPr/>
          <p:nvPr/>
        </p:nvGrpSpPr>
        <p:grpSpPr>
          <a:xfrm>
            <a:off x="2428062" y="5872723"/>
            <a:ext cx="7094310" cy="401077"/>
            <a:chOff x="1800171" y="4205848"/>
            <a:chExt cx="7094310" cy="401077"/>
          </a:xfrm>
        </p:grpSpPr>
        <p:cxnSp>
          <p:nvCxnSpPr>
            <p:cNvPr id="7" name="Conector reto 6">
              <a:extLst>
                <a:ext uri="{FF2B5EF4-FFF2-40B4-BE49-F238E27FC236}">
                  <a16:creationId xmlns:a16="http://schemas.microsoft.com/office/drawing/2014/main" id="{4A0B0305-C5B6-2091-C8B0-748E2510DEF4}"/>
                </a:ext>
              </a:extLst>
            </p:cNvPr>
            <p:cNvCxnSpPr>
              <a:cxnSpLocks/>
            </p:cNvCxnSpPr>
            <p:nvPr/>
          </p:nvCxnSpPr>
          <p:spPr>
            <a:xfrm>
              <a:off x="1825572" y="4606925"/>
              <a:ext cx="7068909"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D6BBB2D-1CBD-FBE7-86D9-4CB543EFDA37}"/>
                </a:ext>
              </a:extLst>
            </p:cNvPr>
            <p:cNvSpPr txBox="1"/>
            <p:nvPr/>
          </p:nvSpPr>
          <p:spPr>
            <a:xfrm>
              <a:off x="1800171" y="4205848"/>
              <a:ext cx="2995276" cy="307777"/>
            </a:xfrm>
            <a:prstGeom prst="rect">
              <a:avLst/>
            </a:prstGeom>
            <a:noFill/>
          </p:spPr>
          <p:txBody>
            <a:bodyPr wrap="square">
              <a:spAutoFit/>
            </a:bodyPr>
            <a:lstStyle/>
            <a:p>
              <a:r>
                <a:rPr lang="pt-BR" sz="1400" dirty="0">
                  <a:effectLst/>
                </a:rPr>
                <a:t>Serviços associados ao datacenter.</a:t>
              </a:r>
              <a:endParaRPr lang="pt-BR" sz="1400" dirty="0"/>
            </a:p>
          </p:txBody>
        </p:sp>
      </p:grpSp>
    </p:spTree>
    <p:extLst>
      <p:ext uri="{BB962C8B-B14F-4D97-AF65-F5344CB8AC3E}">
        <p14:creationId xmlns:p14="http://schemas.microsoft.com/office/powerpoint/2010/main" val="8623576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B976FCE-6C81-BE39-F711-DAB7C937A886}"/>
              </a:ext>
            </a:extLst>
          </p:cNvPr>
          <p:cNvSpPr>
            <a:spLocks noGrp="1"/>
          </p:cNvSpPr>
          <p:nvPr>
            <p:ph type="body" sz="quarter" idx="10"/>
          </p:nvPr>
        </p:nvSpPr>
        <p:spPr/>
        <p:txBody>
          <a:bodyPr/>
          <a:lstStyle/>
          <a:p>
            <a:r>
              <a:rPr lang="pt-BR" dirty="0"/>
              <a:t>Critérios fundamentais do projeto</a:t>
            </a:r>
          </a:p>
        </p:txBody>
      </p:sp>
      <p:sp>
        <p:nvSpPr>
          <p:cNvPr id="3" name="Espaço Reservado para Texto 26">
            <a:extLst>
              <a:ext uri="{FF2B5EF4-FFF2-40B4-BE49-F238E27FC236}">
                <a16:creationId xmlns:a16="http://schemas.microsoft.com/office/drawing/2014/main" id="{EDB624BF-4973-4CC8-783F-5DC5A7BA8D7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Ferramentas de planejamento de projeto</a:t>
            </a:r>
          </a:p>
        </p:txBody>
      </p:sp>
      <p:pic>
        <p:nvPicPr>
          <p:cNvPr id="6" name="Imagem 5">
            <a:extLst>
              <a:ext uri="{FF2B5EF4-FFF2-40B4-BE49-F238E27FC236}">
                <a16:creationId xmlns:a16="http://schemas.microsoft.com/office/drawing/2014/main" id="{FAF9B670-E591-A6E3-8920-0C3FBD347BF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544189" y="1933773"/>
            <a:ext cx="9103622" cy="3989947"/>
          </a:xfrm>
          <a:prstGeom prst="rect">
            <a:avLst/>
          </a:prstGeom>
        </p:spPr>
      </p:pic>
      <p:sp>
        <p:nvSpPr>
          <p:cNvPr id="7" name="CaixaDeTexto 6">
            <a:extLst>
              <a:ext uri="{FF2B5EF4-FFF2-40B4-BE49-F238E27FC236}">
                <a16:creationId xmlns:a16="http://schemas.microsoft.com/office/drawing/2014/main" id="{D41946E3-0522-75BA-53A5-54C88F7D6FD4}"/>
              </a:ext>
            </a:extLst>
          </p:cNvPr>
          <p:cNvSpPr txBox="1"/>
          <p:nvPr/>
        </p:nvSpPr>
        <p:spPr>
          <a:xfrm>
            <a:off x="1544189" y="5966023"/>
            <a:ext cx="10153650" cy="307777"/>
          </a:xfrm>
          <a:prstGeom prst="rect">
            <a:avLst/>
          </a:prstGeom>
          <a:noFill/>
        </p:spPr>
        <p:txBody>
          <a:bodyPr wrap="square">
            <a:spAutoFit/>
          </a:bodyPr>
          <a:lstStyle/>
          <a:p>
            <a:r>
              <a:rPr lang="pt-BR" sz="1400" dirty="0">
                <a:effectLst/>
              </a:rPr>
              <a:t>Características do </a:t>
            </a:r>
            <a:r>
              <a:rPr lang="pt-BR" sz="1400" dirty="0" err="1">
                <a:effectLst/>
              </a:rPr>
              <a:t>Storage</a:t>
            </a:r>
            <a:r>
              <a:rPr lang="pt-BR" sz="1400" dirty="0">
                <a:effectLst/>
              </a:rPr>
              <a:t> </a:t>
            </a:r>
            <a:r>
              <a:rPr lang="pt-BR" sz="1400" dirty="0" err="1">
                <a:effectLst/>
              </a:rPr>
              <a:t>PowerValt</a:t>
            </a:r>
            <a:r>
              <a:rPr lang="pt-BR" sz="1400" dirty="0">
                <a:effectLst/>
              </a:rPr>
              <a:t> </a:t>
            </a:r>
            <a:r>
              <a:rPr lang="pt-BR" sz="1400" dirty="0" err="1">
                <a:effectLst/>
              </a:rPr>
              <a:t>ME4012</a:t>
            </a:r>
            <a:r>
              <a:rPr lang="pt-BR" sz="1400" dirty="0">
                <a:effectLst/>
              </a:rPr>
              <a:t>.</a:t>
            </a:r>
          </a:p>
        </p:txBody>
      </p:sp>
      <p:cxnSp>
        <p:nvCxnSpPr>
          <p:cNvPr id="4" name="Conector reto 3">
            <a:extLst>
              <a:ext uri="{FF2B5EF4-FFF2-40B4-BE49-F238E27FC236}">
                <a16:creationId xmlns:a16="http://schemas.microsoft.com/office/drawing/2014/main" id="{94DB0F87-7EBD-D471-9C88-925B237FAADE}"/>
              </a:ext>
            </a:extLst>
          </p:cNvPr>
          <p:cNvCxnSpPr>
            <a:cxnSpLocks/>
          </p:cNvCxnSpPr>
          <p:nvPr/>
        </p:nvCxnSpPr>
        <p:spPr>
          <a:xfrm>
            <a:off x="1544189" y="6262465"/>
            <a:ext cx="910362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716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9A85C139-9C25-5246-D5EE-C8D4F17C4052}"/>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l="23356" r="23356"/>
          <a:stretch/>
        </p:blipFill>
        <p:spPr/>
      </p:pic>
      <p:sp>
        <p:nvSpPr>
          <p:cNvPr id="3" name="Espaço Reservado para Texto 2">
            <a:extLst>
              <a:ext uri="{FF2B5EF4-FFF2-40B4-BE49-F238E27FC236}">
                <a16:creationId xmlns:a16="http://schemas.microsoft.com/office/drawing/2014/main" id="{DFF64D82-EA9A-5288-8D2C-7CCD08DE3A54}"/>
              </a:ext>
            </a:extLst>
          </p:cNvPr>
          <p:cNvSpPr>
            <a:spLocks noGrp="1"/>
          </p:cNvSpPr>
          <p:nvPr>
            <p:ph type="body" sz="quarter" idx="11"/>
          </p:nvPr>
        </p:nvSpPr>
        <p:spPr>
          <a:xfrm>
            <a:off x="1225856" y="3023004"/>
            <a:ext cx="6922782" cy="811987"/>
          </a:xfrm>
        </p:spPr>
        <p:txBody>
          <a:bodyPr/>
          <a:lstStyle/>
          <a:p>
            <a:r>
              <a:rPr lang="pt-BR" dirty="0"/>
              <a:t>Arquitetura do Data center</a:t>
            </a:r>
          </a:p>
        </p:txBody>
      </p:sp>
    </p:spTree>
    <p:extLst>
      <p:ext uri="{BB962C8B-B14F-4D97-AF65-F5344CB8AC3E}">
        <p14:creationId xmlns:p14="http://schemas.microsoft.com/office/powerpoint/2010/main" val="3345318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Modelos de arquitetura do datacenter</a:t>
            </a:r>
          </a:p>
        </p:txBody>
      </p:sp>
      <p:sp>
        <p:nvSpPr>
          <p:cNvPr id="16" name="CaixaDeTexto 15">
            <a:extLst>
              <a:ext uri="{FF2B5EF4-FFF2-40B4-BE49-F238E27FC236}">
                <a16:creationId xmlns:a16="http://schemas.microsoft.com/office/drawing/2014/main" id="{13A663AA-3514-0313-7C7D-BFC92918ED38}"/>
              </a:ext>
            </a:extLst>
          </p:cNvPr>
          <p:cNvSpPr txBox="1"/>
          <p:nvPr/>
        </p:nvSpPr>
        <p:spPr>
          <a:xfrm>
            <a:off x="908816" y="2229856"/>
            <a:ext cx="4976978" cy="3416320"/>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infraestrutura do datacenter depende da arquitetura dos servidores, sistemas operacionais e integração com o armazenamento de dados.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 modelo orientado às aplicações requer modularidade no datacenter para acomodar mudanças tecnológicas e demandas de negócio.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Cisco chama a infraestrutura voltada a esse modelo de "Infraestrutura Orientada aos Serviços."</a:t>
            </a:r>
          </a:p>
        </p:txBody>
      </p:sp>
      <p:pic>
        <p:nvPicPr>
          <p:cNvPr id="17" name="Imagem 16">
            <a:extLst>
              <a:ext uri="{FF2B5EF4-FFF2-40B4-BE49-F238E27FC236}">
                <a16:creationId xmlns:a16="http://schemas.microsoft.com/office/drawing/2014/main" id="{57BA7E1F-DE00-9DE3-512A-0EE91A89F1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342242" y="2407269"/>
            <a:ext cx="4866618" cy="2634840"/>
          </a:xfrm>
          <a:prstGeom prst="rect">
            <a:avLst/>
          </a:prstGeom>
        </p:spPr>
      </p:pic>
      <p:sp>
        <p:nvSpPr>
          <p:cNvPr id="18" name="CaixaDeTexto 17">
            <a:extLst>
              <a:ext uri="{FF2B5EF4-FFF2-40B4-BE49-F238E27FC236}">
                <a16:creationId xmlns:a16="http://schemas.microsoft.com/office/drawing/2014/main" id="{B2A7FAB4-38C2-225E-9E49-F1BAA3087384}"/>
              </a:ext>
            </a:extLst>
          </p:cNvPr>
          <p:cNvSpPr txBox="1"/>
          <p:nvPr/>
        </p:nvSpPr>
        <p:spPr>
          <a:xfrm>
            <a:off x="6324224" y="5042109"/>
            <a:ext cx="4902654" cy="307777"/>
          </a:xfrm>
          <a:prstGeom prst="rect">
            <a:avLst/>
          </a:prstGeom>
          <a:noFill/>
        </p:spPr>
        <p:txBody>
          <a:bodyPr wrap="square">
            <a:spAutoFit/>
          </a:bodyPr>
          <a:lstStyle/>
          <a:p>
            <a:r>
              <a:rPr lang="pt-BR" sz="1400" dirty="0">
                <a:effectLst/>
              </a:rPr>
              <a:t>Arquitetura orientada à aplicação.</a:t>
            </a:r>
          </a:p>
        </p:txBody>
      </p:sp>
      <p:cxnSp>
        <p:nvCxnSpPr>
          <p:cNvPr id="2" name="Conector reto 1">
            <a:extLst>
              <a:ext uri="{FF2B5EF4-FFF2-40B4-BE49-F238E27FC236}">
                <a16:creationId xmlns:a16="http://schemas.microsoft.com/office/drawing/2014/main" id="{A3C97ECA-7D17-6978-B6E7-F477074435EE}"/>
              </a:ext>
            </a:extLst>
          </p:cNvPr>
          <p:cNvCxnSpPr>
            <a:cxnSpLocks/>
          </p:cNvCxnSpPr>
          <p:nvPr/>
        </p:nvCxnSpPr>
        <p:spPr>
          <a:xfrm>
            <a:off x="6342242" y="5349886"/>
            <a:ext cx="483058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68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Modelos de arquitetura do datacenter</a:t>
            </a:r>
          </a:p>
        </p:txBody>
      </p:sp>
      <p:pic>
        <p:nvPicPr>
          <p:cNvPr id="17" name="Imagem 16">
            <a:extLst>
              <a:ext uri="{FF2B5EF4-FFF2-40B4-BE49-F238E27FC236}">
                <a16:creationId xmlns:a16="http://schemas.microsoft.com/office/drawing/2014/main" id="{57BA7E1F-DE00-9DE3-512A-0EE91A89F1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280434" y="1994716"/>
            <a:ext cx="5846370" cy="3280640"/>
          </a:xfrm>
          <a:prstGeom prst="rect">
            <a:avLst/>
          </a:prstGeom>
        </p:spPr>
      </p:pic>
      <p:sp>
        <p:nvSpPr>
          <p:cNvPr id="18" name="CaixaDeTexto 17">
            <a:extLst>
              <a:ext uri="{FF2B5EF4-FFF2-40B4-BE49-F238E27FC236}">
                <a16:creationId xmlns:a16="http://schemas.microsoft.com/office/drawing/2014/main" id="{B2A7FAB4-38C2-225E-9E49-F1BAA3087384}"/>
              </a:ext>
            </a:extLst>
          </p:cNvPr>
          <p:cNvSpPr txBox="1"/>
          <p:nvPr/>
        </p:nvSpPr>
        <p:spPr>
          <a:xfrm>
            <a:off x="6280434" y="5275356"/>
            <a:ext cx="3616098" cy="307777"/>
          </a:xfrm>
          <a:prstGeom prst="rect">
            <a:avLst/>
          </a:prstGeom>
          <a:noFill/>
        </p:spPr>
        <p:txBody>
          <a:bodyPr wrap="square">
            <a:spAutoFit/>
          </a:bodyPr>
          <a:lstStyle/>
          <a:p>
            <a:r>
              <a:rPr lang="pt-BR" sz="1400" dirty="0">
                <a:effectLst/>
              </a:rPr>
              <a:t>Arquitetura Cliente/Servidor.</a:t>
            </a:r>
          </a:p>
        </p:txBody>
      </p:sp>
      <p:grpSp>
        <p:nvGrpSpPr>
          <p:cNvPr id="2" name="Agrupar 1">
            <a:extLst>
              <a:ext uri="{FF2B5EF4-FFF2-40B4-BE49-F238E27FC236}">
                <a16:creationId xmlns:a16="http://schemas.microsoft.com/office/drawing/2014/main" id="{7293F581-BAE3-B4F6-56E8-E5231826977C}"/>
              </a:ext>
            </a:extLst>
          </p:cNvPr>
          <p:cNvGrpSpPr/>
          <p:nvPr/>
        </p:nvGrpSpPr>
        <p:grpSpPr>
          <a:xfrm>
            <a:off x="1049564" y="2081076"/>
            <a:ext cx="4510771" cy="3492132"/>
            <a:chOff x="1024793" y="2890290"/>
            <a:chExt cx="4574016" cy="3238338"/>
          </a:xfrm>
        </p:grpSpPr>
        <p:grpSp>
          <p:nvGrpSpPr>
            <p:cNvPr id="3" name="Agrupar 2">
              <a:extLst>
                <a:ext uri="{FF2B5EF4-FFF2-40B4-BE49-F238E27FC236}">
                  <a16:creationId xmlns:a16="http://schemas.microsoft.com/office/drawing/2014/main" id="{6B8065BF-C1A8-0B1D-E225-7241F7BDB48A}"/>
                </a:ext>
              </a:extLst>
            </p:cNvPr>
            <p:cNvGrpSpPr/>
            <p:nvPr/>
          </p:nvGrpSpPr>
          <p:grpSpPr>
            <a:xfrm>
              <a:off x="1024796" y="2890290"/>
              <a:ext cx="4574013" cy="599359"/>
              <a:chOff x="1021649" y="3473463"/>
              <a:chExt cx="3124113" cy="965272"/>
            </a:xfrm>
          </p:grpSpPr>
          <p:sp>
            <p:nvSpPr>
              <p:cNvPr id="14" name="Retângulo: Cantos Arredondados 13">
                <a:extLst>
                  <a:ext uri="{FF2B5EF4-FFF2-40B4-BE49-F238E27FC236}">
                    <a16:creationId xmlns:a16="http://schemas.microsoft.com/office/drawing/2014/main" id="{9D844D90-5A97-2412-D7F2-F33CDCD48258}"/>
                  </a:ext>
                </a:extLst>
              </p:cNvPr>
              <p:cNvSpPr/>
              <p:nvPr/>
            </p:nvSpPr>
            <p:spPr>
              <a:xfrm>
                <a:off x="1024669" y="3473464"/>
                <a:ext cx="3121093" cy="96527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90BD74F0-2D47-0832-EE7C-90FE9FF10FC4}"/>
                  </a:ext>
                </a:extLst>
              </p:cNvPr>
              <p:cNvSpPr txBox="1"/>
              <p:nvPr/>
            </p:nvSpPr>
            <p:spPr>
              <a:xfrm>
                <a:off x="1021649" y="3473463"/>
                <a:ext cx="3039083" cy="965272"/>
              </a:xfrm>
              <a:prstGeom prst="rect">
                <a:avLst/>
              </a:prstGeom>
              <a:noFill/>
            </p:spPr>
            <p:txBody>
              <a:bodyPr wrap="square">
                <a:spAutoFit/>
              </a:bodyPr>
              <a:lstStyle/>
              <a:p>
                <a:r>
                  <a:rPr lang="pt-BR" b="1" dirty="0">
                    <a:effectLst/>
                  </a:rPr>
                  <a:t>Cliente</a:t>
                </a:r>
                <a:r>
                  <a:rPr lang="pt-BR" dirty="0">
                    <a:effectLst/>
                  </a:rPr>
                  <a:t>: permite a interação entre o usuário e aplicação.</a:t>
                </a:r>
              </a:p>
            </p:txBody>
          </p:sp>
        </p:grpSp>
        <p:grpSp>
          <p:nvGrpSpPr>
            <p:cNvPr id="4" name="Agrupar 3">
              <a:extLst>
                <a:ext uri="{FF2B5EF4-FFF2-40B4-BE49-F238E27FC236}">
                  <a16:creationId xmlns:a16="http://schemas.microsoft.com/office/drawing/2014/main" id="{074CCBAF-881E-708B-4748-2FB98F36E1F8}"/>
                </a:ext>
              </a:extLst>
            </p:cNvPr>
            <p:cNvGrpSpPr/>
            <p:nvPr/>
          </p:nvGrpSpPr>
          <p:grpSpPr>
            <a:xfrm>
              <a:off x="1024793" y="3580478"/>
              <a:ext cx="4569592" cy="599358"/>
              <a:chOff x="1024668" y="3424628"/>
              <a:chExt cx="3121094" cy="965272"/>
            </a:xfrm>
          </p:grpSpPr>
          <p:sp>
            <p:nvSpPr>
              <p:cNvPr id="12" name="Retângulo: Cantos Arredondados 11">
                <a:extLst>
                  <a:ext uri="{FF2B5EF4-FFF2-40B4-BE49-F238E27FC236}">
                    <a16:creationId xmlns:a16="http://schemas.microsoft.com/office/drawing/2014/main" id="{6DAF92F3-2A51-F37C-C48B-C945AB3E1BF2}"/>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04746994-98FD-B34D-E324-9FF3A906C427}"/>
                  </a:ext>
                </a:extLst>
              </p:cNvPr>
              <p:cNvSpPr txBox="1"/>
              <p:nvPr/>
            </p:nvSpPr>
            <p:spPr>
              <a:xfrm>
                <a:off x="1024668" y="3424628"/>
                <a:ext cx="3121093" cy="965272"/>
              </a:xfrm>
              <a:prstGeom prst="rect">
                <a:avLst/>
              </a:prstGeom>
              <a:noFill/>
            </p:spPr>
            <p:txBody>
              <a:bodyPr wrap="square">
                <a:spAutoFit/>
              </a:bodyPr>
              <a:lstStyle/>
              <a:p>
                <a:r>
                  <a:rPr lang="pt-BR" b="1" dirty="0">
                    <a:effectLst/>
                  </a:rPr>
                  <a:t>Servidor WEB</a:t>
                </a:r>
                <a:r>
                  <a:rPr lang="pt-BR" dirty="0">
                    <a:effectLst/>
                  </a:rPr>
                  <a:t>: permite a visualização da aplicação em ambiente WEB.</a:t>
                </a:r>
              </a:p>
            </p:txBody>
          </p:sp>
        </p:grpSp>
        <p:grpSp>
          <p:nvGrpSpPr>
            <p:cNvPr id="6" name="Agrupar 5">
              <a:extLst>
                <a:ext uri="{FF2B5EF4-FFF2-40B4-BE49-F238E27FC236}">
                  <a16:creationId xmlns:a16="http://schemas.microsoft.com/office/drawing/2014/main" id="{37B20E3F-9CBC-F635-4104-CBC849717737}"/>
                </a:ext>
              </a:extLst>
            </p:cNvPr>
            <p:cNvGrpSpPr/>
            <p:nvPr/>
          </p:nvGrpSpPr>
          <p:grpSpPr>
            <a:xfrm>
              <a:off x="1024794" y="4303515"/>
              <a:ext cx="4569591" cy="856226"/>
              <a:chOff x="1024669" y="3428693"/>
              <a:chExt cx="3121093" cy="1378961"/>
            </a:xfrm>
          </p:grpSpPr>
          <p:sp>
            <p:nvSpPr>
              <p:cNvPr id="10" name="Retângulo: Cantos Arredondados 9">
                <a:extLst>
                  <a:ext uri="{FF2B5EF4-FFF2-40B4-BE49-F238E27FC236}">
                    <a16:creationId xmlns:a16="http://schemas.microsoft.com/office/drawing/2014/main" id="{FB302A16-4E47-430F-BF96-8B6D0CAB9CDE}"/>
                  </a:ext>
                </a:extLst>
              </p:cNvPr>
              <p:cNvSpPr/>
              <p:nvPr/>
            </p:nvSpPr>
            <p:spPr>
              <a:xfrm>
                <a:off x="1024669" y="3473464"/>
                <a:ext cx="3121093" cy="1334190"/>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07678526-0466-FC12-9C95-9B5C76D97731}"/>
                  </a:ext>
                </a:extLst>
              </p:cNvPr>
              <p:cNvSpPr txBox="1"/>
              <p:nvPr/>
            </p:nvSpPr>
            <p:spPr>
              <a:xfrm>
                <a:off x="1024670" y="3428693"/>
                <a:ext cx="3121092" cy="1378961"/>
              </a:xfrm>
              <a:prstGeom prst="rect">
                <a:avLst/>
              </a:prstGeom>
              <a:noFill/>
            </p:spPr>
            <p:txBody>
              <a:bodyPr wrap="square">
                <a:spAutoFit/>
              </a:bodyPr>
              <a:lstStyle/>
              <a:p>
                <a:r>
                  <a:rPr lang="pt-BR" b="1" dirty="0"/>
                  <a:t>Servidor de Aplicação</a:t>
                </a:r>
                <a:r>
                  <a:rPr lang="pt-BR" dirty="0"/>
                  <a:t>: realiza as funções ofertadas pela aplicação ao cliente por intermédio do servidor WEB.</a:t>
                </a:r>
                <a:endParaRPr lang="pt-BR" dirty="0">
                  <a:effectLst/>
                </a:endParaRPr>
              </a:p>
            </p:txBody>
          </p:sp>
        </p:grpSp>
        <p:grpSp>
          <p:nvGrpSpPr>
            <p:cNvPr id="7" name="Agrupar 6">
              <a:extLst>
                <a:ext uri="{FF2B5EF4-FFF2-40B4-BE49-F238E27FC236}">
                  <a16:creationId xmlns:a16="http://schemas.microsoft.com/office/drawing/2014/main" id="{4A1236B3-241B-4CEB-3017-E54A49661C9E}"/>
                </a:ext>
              </a:extLst>
            </p:cNvPr>
            <p:cNvGrpSpPr/>
            <p:nvPr/>
          </p:nvGrpSpPr>
          <p:grpSpPr>
            <a:xfrm>
              <a:off x="1024793" y="5226470"/>
              <a:ext cx="4569592" cy="902158"/>
              <a:chOff x="1024668" y="3754717"/>
              <a:chExt cx="3121094" cy="1452932"/>
            </a:xfrm>
          </p:grpSpPr>
          <p:sp>
            <p:nvSpPr>
              <p:cNvPr id="8" name="Retângulo: Cantos Arredondados 7">
                <a:extLst>
                  <a:ext uri="{FF2B5EF4-FFF2-40B4-BE49-F238E27FC236}">
                    <a16:creationId xmlns:a16="http://schemas.microsoft.com/office/drawing/2014/main" id="{8C989544-DDC3-02D0-DB73-7194C00896B6}"/>
                  </a:ext>
                </a:extLst>
              </p:cNvPr>
              <p:cNvSpPr/>
              <p:nvPr/>
            </p:nvSpPr>
            <p:spPr>
              <a:xfrm>
                <a:off x="1024669" y="3754717"/>
                <a:ext cx="3121093" cy="145293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C7A716C4-FFF3-589B-7860-BBBC7B2CEBF0}"/>
                  </a:ext>
                </a:extLst>
              </p:cNvPr>
              <p:cNvSpPr txBox="1"/>
              <p:nvPr/>
            </p:nvSpPr>
            <p:spPr>
              <a:xfrm>
                <a:off x="1024668" y="3754717"/>
                <a:ext cx="3121092" cy="1378963"/>
              </a:xfrm>
              <a:prstGeom prst="rect">
                <a:avLst/>
              </a:prstGeom>
              <a:noFill/>
            </p:spPr>
            <p:txBody>
              <a:bodyPr wrap="square">
                <a:spAutoFit/>
              </a:bodyPr>
              <a:lstStyle/>
              <a:p>
                <a:r>
                  <a:rPr lang="pt-BR" b="1" dirty="0">
                    <a:effectLst/>
                  </a:rPr>
                  <a:t>Banco de Dados</a:t>
                </a:r>
                <a:r>
                  <a:rPr lang="pt-BR" dirty="0">
                    <a:effectLst/>
                  </a:rPr>
                  <a:t>: armazena as informações necessárias ao funcionamento da aplicação ofertada pelo servidor.</a:t>
                </a:r>
              </a:p>
            </p:txBody>
          </p:sp>
        </p:grpSp>
      </p:grpSp>
      <p:cxnSp>
        <p:nvCxnSpPr>
          <p:cNvPr id="16" name="Conector reto 15">
            <a:extLst>
              <a:ext uri="{FF2B5EF4-FFF2-40B4-BE49-F238E27FC236}">
                <a16:creationId xmlns:a16="http://schemas.microsoft.com/office/drawing/2014/main" id="{AEAB1968-2C5B-A21D-07B6-9C7BB9BC6891}"/>
              </a:ext>
            </a:extLst>
          </p:cNvPr>
          <p:cNvCxnSpPr>
            <a:cxnSpLocks/>
          </p:cNvCxnSpPr>
          <p:nvPr/>
        </p:nvCxnSpPr>
        <p:spPr>
          <a:xfrm flipV="1">
            <a:off x="6280434" y="5573208"/>
            <a:ext cx="5340066" cy="9925"/>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988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42AA9B1-ADB6-485B-26FD-D8BE4DB09F5B}"/>
              </a:ext>
            </a:extLst>
          </p:cNvPr>
          <p:cNvSpPr>
            <a:spLocks noGrp="1"/>
          </p:cNvSpPr>
          <p:nvPr>
            <p:ph type="body" sz="quarter" idx="10"/>
          </p:nvPr>
        </p:nvSpPr>
        <p:spPr/>
        <p:txBody>
          <a:bodyPr/>
          <a:lstStyle/>
          <a:p>
            <a:r>
              <a:rPr lang="pt-BR" dirty="0"/>
              <a:t>Modelos de arquitetura do datacenter</a:t>
            </a:r>
          </a:p>
        </p:txBody>
      </p:sp>
      <p:sp>
        <p:nvSpPr>
          <p:cNvPr id="16" name="Espaço Reservado para Texto 26">
            <a:extLst>
              <a:ext uri="{FF2B5EF4-FFF2-40B4-BE49-F238E27FC236}">
                <a16:creationId xmlns:a16="http://schemas.microsoft.com/office/drawing/2014/main" id="{1A33A383-5F10-3575-3BCC-80C7405366E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de arquitetura hierárquica em camadas</a:t>
            </a:r>
          </a:p>
        </p:txBody>
      </p:sp>
      <p:pic>
        <p:nvPicPr>
          <p:cNvPr id="70" name="Imagem 69">
            <a:extLst>
              <a:ext uri="{FF2B5EF4-FFF2-40B4-BE49-F238E27FC236}">
                <a16:creationId xmlns:a16="http://schemas.microsoft.com/office/drawing/2014/main" id="{16F850E9-9C6F-FF18-9A2B-FE84A117B3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9175" y="2476274"/>
            <a:ext cx="3300913" cy="2422297"/>
          </a:xfrm>
          <a:prstGeom prst="rect">
            <a:avLst/>
          </a:prstGeom>
        </p:spPr>
      </p:pic>
      <p:pic>
        <p:nvPicPr>
          <p:cNvPr id="72" name="Imagem 71">
            <a:extLst>
              <a:ext uri="{FF2B5EF4-FFF2-40B4-BE49-F238E27FC236}">
                <a16:creationId xmlns:a16="http://schemas.microsoft.com/office/drawing/2014/main" id="{1331AB94-299E-0398-8FB2-94FA31A2A5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16551" y="2476274"/>
            <a:ext cx="3158897" cy="2329168"/>
          </a:xfrm>
          <a:prstGeom prst="rect">
            <a:avLst/>
          </a:prstGeom>
        </p:spPr>
      </p:pic>
      <p:pic>
        <p:nvPicPr>
          <p:cNvPr id="74" name="Imagem 73">
            <a:extLst>
              <a:ext uri="{FF2B5EF4-FFF2-40B4-BE49-F238E27FC236}">
                <a16:creationId xmlns:a16="http://schemas.microsoft.com/office/drawing/2014/main" id="{73A3692F-232F-EAF8-2057-6CCA2AEF37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2419" y="2476274"/>
            <a:ext cx="3270406" cy="2422297"/>
          </a:xfrm>
          <a:prstGeom prst="rect">
            <a:avLst/>
          </a:prstGeom>
        </p:spPr>
      </p:pic>
      <p:sp>
        <p:nvSpPr>
          <p:cNvPr id="78" name="CaixaDeTexto 77">
            <a:extLst>
              <a:ext uri="{FF2B5EF4-FFF2-40B4-BE49-F238E27FC236}">
                <a16:creationId xmlns:a16="http://schemas.microsoft.com/office/drawing/2014/main" id="{588F89BA-CA4C-CD4C-5A27-1C38920F1321}"/>
              </a:ext>
            </a:extLst>
          </p:cNvPr>
          <p:cNvSpPr txBox="1"/>
          <p:nvPr/>
        </p:nvSpPr>
        <p:spPr>
          <a:xfrm>
            <a:off x="2009820" y="5235306"/>
            <a:ext cx="1319621" cy="369332"/>
          </a:xfrm>
          <a:prstGeom prst="rect">
            <a:avLst/>
          </a:prstGeom>
          <a:noFill/>
        </p:spPr>
        <p:txBody>
          <a:bodyPr wrap="square">
            <a:spAutoFit/>
          </a:bodyPr>
          <a:lstStyle/>
          <a:p>
            <a:pPr algn="ctr"/>
            <a:r>
              <a:rPr lang="pt-BR" b="1" dirty="0">
                <a:solidFill>
                  <a:schemeClr val="bg2">
                    <a:lumMod val="25000"/>
                  </a:schemeClr>
                </a:solidFill>
              </a:rPr>
              <a:t>Núcleo</a:t>
            </a:r>
          </a:p>
        </p:txBody>
      </p:sp>
      <p:sp>
        <p:nvSpPr>
          <p:cNvPr id="79" name="CaixaDeTexto 78">
            <a:extLst>
              <a:ext uri="{FF2B5EF4-FFF2-40B4-BE49-F238E27FC236}">
                <a16:creationId xmlns:a16="http://schemas.microsoft.com/office/drawing/2014/main" id="{08B772F6-BE27-150F-FCD7-5DEAD479A0A4}"/>
              </a:ext>
            </a:extLst>
          </p:cNvPr>
          <p:cNvSpPr txBox="1"/>
          <p:nvPr/>
        </p:nvSpPr>
        <p:spPr>
          <a:xfrm>
            <a:off x="5264404" y="5234729"/>
            <a:ext cx="1663190" cy="369332"/>
          </a:xfrm>
          <a:prstGeom prst="rect">
            <a:avLst/>
          </a:prstGeom>
          <a:noFill/>
        </p:spPr>
        <p:txBody>
          <a:bodyPr wrap="square">
            <a:spAutoFit/>
          </a:bodyPr>
          <a:lstStyle/>
          <a:p>
            <a:pPr algn="ctr"/>
            <a:r>
              <a:rPr lang="pt-BR" b="1" dirty="0">
                <a:solidFill>
                  <a:schemeClr val="bg2">
                    <a:lumMod val="25000"/>
                  </a:schemeClr>
                </a:solidFill>
              </a:rPr>
              <a:t>Distribuição</a:t>
            </a:r>
          </a:p>
        </p:txBody>
      </p:sp>
      <p:sp>
        <p:nvSpPr>
          <p:cNvPr id="80" name="CaixaDeTexto 79">
            <a:extLst>
              <a:ext uri="{FF2B5EF4-FFF2-40B4-BE49-F238E27FC236}">
                <a16:creationId xmlns:a16="http://schemas.microsoft.com/office/drawing/2014/main" id="{236B09F3-9CCA-9614-A08C-85FEC91FFD04}"/>
              </a:ext>
            </a:extLst>
          </p:cNvPr>
          <p:cNvSpPr txBox="1"/>
          <p:nvPr/>
        </p:nvSpPr>
        <p:spPr>
          <a:xfrm>
            <a:off x="8928202" y="5234729"/>
            <a:ext cx="1218840" cy="369332"/>
          </a:xfrm>
          <a:prstGeom prst="rect">
            <a:avLst/>
          </a:prstGeom>
          <a:noFill/>
        </p:spPr>
        <p:txBody>
          <a:bodyPr wrap="square">
            <a:spAutoFit/>
          </a:bodyPr>
          <a:lstStyle/>
          <a:p>
            <a:pPr algn="ctr"/>
            <a:r>
              <a:rPr lang="pt-BR" b="1" dirty="0">
                <a:solidFill>
                  <a:schemeClr val="bg2">
                    <a:lumMod val="25000"/>
                  </a:schemeClr>
                </a:solidFill>
              </a:rPr>
              <a:t>Acesso</a:t>
            </a:r>
          </a:p>
        </p:txBody>
      </p:sp>
    </p:spTree>
    <p:extLst>
      <p:ext uri="{BB962C8B-B14F-4D97-AF65-F5344CB8AC3E}">
        <p14:creationId xmlns:p14="http://schemas.microsoft.com/office/powerpoint/2010/main" val="3823394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BFF7F71-A608-A443-AB47-83CF05D38698}"/>
              </a:ext>
            </a:extLst>
          </p:cNvPr>
          <p:cNvSpPr>
            <a:spLocks noGrp="1"/>
          </p:cNvSpPr>
          <p:nvPr>
            <p:ph type="body" sz="quarter" idx="10"/>
          </p:nvPr>
        </p:nvSpPr>
        <p:spPr/>
        <p:txBody>
          <a:bodyPr/>
          <a:lstStyle/>
          <a:p>
            <a:r>
              <a:rPr lang="pt-BR" dirty="0"/>
              <a:t>Modelos de arquitetura do datacenter</a:t>
            </a:r>
          </a:p>
        </p:txBody>
      </p:sp>
      <p:sp>
        <p:nvSpPr>
          <p:cNvPr id="4" name="Espaço Reservado para Texto 26">
            <a:extLst>
              <a:ext uri="{FF2B5EF4-FFF2-40B4-BE49-F238E27FC236}">
                <a16:creationId xmlns:a16="http://schemas.microsoft.com/office/drawing/2014/main" id="{6C4B066F-FDD6-6D8C-D2E8-78AE409AB83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de arquitetura hierárquica em camadas</a:t>
            </a:r>
          </a:p>
        </p:txBody>
      </p:sp>
      <p:pic>
        <p:nvPicPr>
          <p:cNvPr id="6" name="Imagem 5">
            <a:extLst>
              <a:ext uri="{FF2B5EF4-FFF2-40B4-BE49-F238E27FC236}">
                <a16:creationId xmlns:a16="http://schemas.microsoft.com/office/drawing/2014/main" id="{C0BB907D-D6DE-BD21-6943-B05CF93FC4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920370" y="2330941"/>
            <a:ext cx="6283955" cy="3788970"/>
          </a:xfrm>
          <a:prstGeom prst="rect">
            <a:avLst/>
          </a:prstGeom>
        </p:spPr>
      </p:pic>
      <p:sp>
        <p:nvSpPr>
          <p:cNvPr id="7" name="CaixaDeTexto 6">
            <a:extLst>
              <a:ext uri="{FF2B5EF4-FFF2-40B4-BE49-F238E27FC236}">
                <a16:creationId xmlns:a16="http://schemas.microsoft.com/office/drawing/2014/main" id="{6234F7AE-073E-307B-6187-3F95F1FF2FDD}"/>
              </a:ext>
            </a:extLst>
          </p:cNvPr>
          <p:cNvSpPr txBox="1"/>
          <p:nvPr/>
        </p:nvSpPr>
        <p:spPr>
          <a:xfrm>
            <a:off x="2920370" y="6034186"/>
            <a:ext cx="2705554" cy="307777"/>
          </a:xfrm>
          <a:prstGeom prst="rect">
            <a:avLst/>
          </a:prstGeom>
          <a:noFill/>
        </p:spPr>
        <p:txBody>
          <a:bodyPr wrap="square">
            <a:spAutoFit/>
          </a:bodyPr>
          <a:lstStyle/>
          <a:p>
            <a:r>
              <a:rPr lang="pt-BR" sz="1400" dirty="0">
                <a:effectLst/>
              </a:rPr>
              <a:t>Modelo baseado em camadas.</a:t>
            </a:r>
          </a:p>
        </p:txBody>
      </p:sp>
      <p:cxnSp>
        <p:nvCxnSpPr>
          <p:cNvPr id="3" name="Conector reto 2">
            <a:extLst>
              <a:ext uri="{FF2B5EF4-FFF2-40B4-BE49-F238E27FC236}">
                <a16:creationId xmlns:a16="http://schemas.microsoft.com/office/drawing/2014/main" id="{89107026-4DCE-EDBF-4DB1-4D15E3DA4EAF}"/>
              </a:ext>
            </a:extLst>
          </p:cNvPr>
          <p:cNvCxnSpPr>
            <a:cxnSpLocks/>
          </p:cNvCxnSpPr>
          <p:nvPr/>
        </p:nvCxnSpPr>
        <p:spPr>
          <a:xfrm>
            <a:off x="3143250" y="6273800"/>
            <a:ext cx="618172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3984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BFF7F71-A608-A443-AB47-83CF05D38698}"/>
              </a:ext>
            </a:extLst>
          </p:cNvPr>
          <p:cNvSpPr>
            <a:spLocks noGrp="1"/>
          </p:cNvSpPr>
          <p:nvPr>
            <p:ph type="body" sz="quarter" idx="10"/>
          </p:nvPr>
        </p:nvSpPr>
        <p:spPr/>
        <p:txBody>
          <a:bodyPr/>
          <a:lstStyle/>
          <a:p>
            <a:r>
              <a:rPr lang="pt-BR" dirty="0"/>
              <a:t>Modelos de arquitetura do datacenter</a:t>
            </a:r>
          </a:p>
        </p:txBody>
      </p:sp>
      <p:sp>
        <p:nvSpPr>
          <p:cNvPr id="4" name="Espaço Reservado para Texto 26">
            <a:extLst>
              <a:ext uri="{FF2B5EF4-FFF2-40B4-BE49-F238E27FC236}">
                <a16:creationId xmlns:a16="http://schemas.microsoft.com/office/drawing/2014/main" id="{6C4B066F-FDD6-6D8C-D2E8-78AE409AB83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de arquitetura hierárquica colapsada </a:t>
            </a:r>
          </a:p>
        </p:txBody>
      </p:sp>
      <p:sp>
        <p:nvSpPr>
          <p:cNvPr id="5" name="CaixaDeTexto 4">
            <a:extLst>
              <a:ext uri="{FF2B5EF4-FFF2-40B4-BE49-F238E27FC236}">
                <a16:creationId xmlns:a16="http://schemas.microsoft.com/office/drawing/2014/main" id="{AC26B9BB-4CA5-F256-2CE8-2199861B5C80}"/>
              </a:ext>
            </a:extLst>
          </p:cNvPr>
          <p:cNvSpPr txBox="1"/>
          <p:nvPr/>
        </p:nvSpPr>
        <p:spPr>
          <a:xfrm>
            <a:off x="1019174" y="2600915"/>
            <a:ext cx="6863585" cy="2585323"/>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Modelo de arquitetura de datacenter voltado para estruturas menores, onde uma única camada assume funções de processamento e comutação que normalmente seriam distribuídas em três camadas.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Exemplo ilustrado com um único switch em um rack, desempenhando todas as funções de comutação e roteamento para conectar dispositivos finais ao mundo exterior:</a:t>
            </a:r>
          </a:p>
          <a:p>
            <a:pPr marL="285750" indent="-285750">
              <a:buFont typeface="Arial" panose="020B0604020202020204" pitchFamily="34" charset="0"/>
              <a:buChar char="•"/>
            </a:pPr>
            <a:endParaRPr lang="pt-BR" dirty="0">
              <a:solidFill>
                <a:schemeClr val="bg2">
                  <a:lumMod val="25000"/>
                </a:schemeClr>
              </a:solidFill>
            </a:endParaRPr>
          </a:p>
        </p:txBody>
      </p:sp>
      <p:pic>
        <p:nvPicPr>
          <p:cNvPr id="6" name="Imagem 5">
            <a:extLst>
              <a:ext uri="{FF2B5EF4-FFF2-40B4-BE49-F238E27FC236}">
                <a16:creationId xmlns:a16="http://schemas.microsoft.com/office/drawing/2014/main" id="{C0BB907D-D6DE-BD21-6943-B05CF93FC4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785011" y="1012825"/>
            <a:ext cx="1998603" cy="4840370"/>
          </a:xfrm>
          <a:prstGeom prst="rect">
            <a:avLst/>
          </a:prstGeom>
        </p:spPr>
      </p:pic>
      <p:sp>
        <p:nvSpPr>
          <p:cNvPr id="7" name="CaixaDeTexto 6">
            <a:extLst>
              <a:ext uri="{FF2B5EF4-FFF2-40B4-BE49-F238E27FC236}">
                <a16:creationId xmlns:a16="http://schemas.microsoft.com/office/drawing/2014/main" id="{6234F7AE-073E-307B-6187-3F95F1FF2FDD}"/>
              </a:ext>
            </a:extLst>
          </p:cNvPr>
          <p:cNvSpPr txBox="1"/>
          <p:nvPr/>
        </p:nvSpPr>
        <p:spPr>
          <a:xfrm>
            <a:off x="8660988" y="5835531"/>
            <a:ext cx="2090057" cy="307777"/>
          </a:xfrm>
          <a:prstGeom prst="rect">
            <a:avLst/>
          </a:prstGeom>
          <a:noFill/>
        </p:spPr>
        <p:txBody>
          <a:bodyPr wrap="square">
            <a:spAutoFit/>
          </a:bodyPr>
          <a:lstStyle/>
          <a:p>
            <a:r>
              <a:rPr lang="pt-BR" sz="1400" dirty="0">
                <a:effectLst/>
              </a:rPr>
              <a:t>Modelo colapsado.</a:t>
            </a:r>
          </a:p>
        </p:txBody>
      </p:sp>
      <p:cxnSp>
        <p:nvCxnSpPr>
          <p:cNvPr id="3" name="Conector reto 2">
            <a:extLst>
              <a:ext uri="{FF2B5EF4-FFF2-40B4-BE49-F238E27FC236}">
                <a16:creationId xmlns:a16="http://schemas.microsoft.com/office/drawing/2014/main" id="{775FF18C-7066-90F9-197C-3C47C006493A}"/>
              </a:ext>
            </a:extLst>
          </p:cNvPr>
          <p:cNvCxnSpPr>
            <a:cxnSpLocks/>
          </p:cNvCxnSpPr>
          <p:nvPr/>
        </p:nvCxnSpPr>
        <p:spPr>
          <a:xfrm>
            <a:off x="8711752" y="6159390"/>
            <a:ext cx="185147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9303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BFF7F71-A608-A443-AB47-83CF05D38698}"/>
              </a:ext>
            </a:extLst>
          </p:cNvPr>
          <p:cNvSpPr>
            <a:spLocks noGrp="1"/>
          </p:cNvSpPr>
          <p:nvPr>
            <p:ph type="body" sz="quarter" idx="10"/>
          </p:nvPr>
        </p:nvSpPr>
        <p:spPr/>
        <p:txBody>
          <a:bodyPr/>
          <a:lstStyle/>
          <a:p>
            <a:r>
              <a:rPr lang="pt-BR" dirty="0"/>
              <a:t>Modelos de arquitetura do datacenter</a:t>
            </a:r>
          </a:p>
        </p:txBody>
      </p:sp>
      <p:sp>
        <p:nvSpPr>
          <p:cNvPr id="4" name="Espaço Reservado para Texto 26">
            <a:extLst>
              <a:ext uri="{FF2B5EF4-FFF2-40B4-BE49-F238E27FC236}">
                <a16:creationId xmlns:a16="http://schemas.microsoft.com/office/drawing/2014/main" id="{6C4B066F-FDD6-6D8C-D2E8-78AE409AB836}"/>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Modelo </a:t>
            </a:r>
            <a:r>
              <a:rPr lang="pt-BR" sz="2800" dirty="0" err="1">
                <a:solidFill>
                  <a:schemeClr val="tx1"/>
                </a:solidFill>
              </a:rPr>
              <a:t>clusterizado</a:t>
            </a:r>
            <a:endParaRPr lang="pt-BR" sz="2800" dirty="0">
              <a:solidFill>
                <a:schemeClr val="tx1"/>
              </a:solidFill>
            </a:endParaRPr>
          </a:p>
        </p:txBody>
      </p:sp>
      <p:sp>
        <p:nvSpPr>
          <p:cNvPr id="5" name="CaixaDeTexto 4">
            <a:extLst>
              <a:ext uri="{FF2B5EF4-FFF2-40B4-BE49-F238E27FC236}">
                <a16:creationId xmlns:a16="http://schemas.microsoft.com/office/drawing/2014/main" id="{AC26B9BB-4CA5-F256-2CE8-2199861B5C80}"/>
              </a:ext>
            </a:extLst>
          </p:cNvPr>
          <p:cNvSpPr txBox="1"/>
          <p:nvPr/>
        </p:nvSpPr>
        <p:spPr>
          <a:xfrm>
            <a:off x="1019175" y="2298699"/>
            <a:ext cx="10153650" cy="2031325"/>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A clusterização facilita o compartilhamento de recursos entre servidores físicos, resolvendo problemas como a alocação ineficiente de recursos e reduzindo custos para empresas de TI.</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Os clusters permitem que uma aplicação funcione em várias máquinas físicas, melhorando seu desempenho e disponibilidade.</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Classificação:</a:t>
            </a:r>
          </a:p>
        </p:txBody>
      </p:sp>
      <p:grpSp>
        <p:nvGrpSpPr>
          <p:cNvPr id="30" name="Agrupar 29">
            <a:extLst>
              <a:ext uri="{FF2B5EF4-FFF2-40B4-BE49-F238E27FC236}">
                <a16:creationId xmlns:a16="http://schemas.microsoft.com/office/drawing/2014/main" id="{05E70F61-6475-0676-9B98-6BB79DFF4281}"/>
              </a:ext>
            </a:extLst>
          </p:cNvPr>
          <p:cNvGrpSpPr/>
          <p:nvPr/>
        </p:nvGrpSpPr>
        <p:grpSpPr>
          <a:xfrm>
            <a:off x="1125689" y="4584821"/>
            <a:ext cx="7559299" cy="1464233"/>
            <a:chOff x="1019174" y="1676601"/>
            <a:chExt cx="9616071" cy="5824557"/>
          </a:xfrm>
        </p:grpSpPr>
        <p:grpSp>
          <p:nvGrpSpPr>
            <p:cNvPr id="31" name="Agrupar 30">
              <a:extLst>
                <a:ext uri="{FF2B5EF4-FFF2-40B4-BE49-F238E27FC236}">
                  <a16:creationId xmlns:a16="http://schemas.microsoft.com/office/drawing/2014/main" id="{56E92BFC-2752-C998-33E0-C381054F77C8}"/>
                </a:ext>
              </a:extLst>
            </p:cNvPr>
            <p:cNvGrpSpPr/>
            <p:nvPr/>
          </p:nvGrpSpPr>
          <p:grpSpPr>
            <a:xfrm>
              <a:off x="1019174" y="1676603"/>
              <a:ext cx="2911947" cy="5824555"/>
              <a:chOff x="1019174" y="1676603"/>
              <a:chExt cx="2911947" cy="5824555"/>
            </a:xfrm>
          </p:grpSpPr>
          <p:sp>
            <p:nvSpPr>
              <p:cNvPr id="40" name="Retângulo: Cantos Arredondados 39">
                <a:extLst>
                  <a:ext uri="{FF2B5EF4-FFF2-40B4-BE49-F238E27FC236}">
                    <a16:creationId xmlns:a16="http://schemas.microsoft.com/office/drawing/2014/main" id="{1F0FAD5C-6B26-C1B5-24B0-3A857207150C}"/>
                  </a:ext>
                </a:extLst>
              </p:cNvPr>
              <p:cNvSpPr/>
              <p:nvPr/>
            </p:nvSpPr>
            <p:spPr>
              <a:xfrm>
                <a:off x="1019174" y="1676603"/>
                <a:ext cx="2911947" cy="5824555"/>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5EAB2530-2AE1-841D-6AB0-08B28BDCD44E}"/>
                  </a:ext>
                </a:extLst>
              </p:cNvPr>
              <p:cNvSpPr txBox="1"/>
              <p:nvPr/>
            </p:nvSpPr>
            <p:spPr>
              <a:xfrm>
                <a:off x="1123747" y="2475300"/>
                <a:ext cx="2702801" cy="4774778"/>
              </a:xfrm>
              <a:prstGeom prst="rect">
                <a:avLst/>
              </a:prstGeom>
              <a:noFill/>
            </p:spPr>
            <p:txBody>
              <a:bodyPr wrap="square">
                <a:spAutoFit/>
              </a:bodyPr>
              <a:lstStyle/>
              <a:p>
                <a:pPr algn="ctr"/>
                <a:r>
                  <a:rPr lang="pt-BR" b="1" dirty="0">
                    <a:effectLst/>
                  </a:rPr>
                  <a:t> Clusters de alta disponibilidade (High </a:t>
                </a:r>
                <a:r>
                  <a:rPr lang="pt-BR" b="1" dirty="0" err="1">
                    <a:effectLst/>
                  </a:rPr>
                  <a:t>Availability</a:t>
                </a:r>
                <a:r>
                  <a:rPr lang="pt-BR" b="1" dirty="0">
                    <a:effectLst/>
                  </a:rPr>
                  <a:t> –</a:t>
                </a:r>
              </a:p>
              <a:p>
                <a:pPr algn="ctr"/>
                <a:r>
                  <a:rPr lang="pt-BR" b="1" dirty="0">
                    <a:effectLst/>
                  </a:rPr>
                  <a:t> HA)</a:t>
                </a:r>
                <a:endParaRPr lang="pt-BR" b="1" dirty="0"/>
              </a:p>
            </p:txBody>
          </p:sp>
        </p:grpSp>
        <p:grpSp>
          <p:nvGrpSpPr>
            <p:cNvPr id="32" name="Agrupar 31">
              <a:extLst>
                <a:ext uri="{FF2B5EF4-FFF2-40B4-BE49-F238E27FC236}">
                  <a16:creationId xmlns:a16="http://schemas.microsoft.com/office/drawing/2014/main" id="{A5B67587-01AE-BDB9-E026-80529D4F4FF6}"/>
                </a:ext>
              </a:extLst>
            </p:cNvPr>
            <p:cNvGrpSpPr/>
            <p:nvPr/>
          </p:nvGrpSpPr>
          <p:grpSpPr>
            <a:xfrm>
              <a:off x="4323245" y="1676601"/>
              <a:ext cx="2911948" cy="5824554"/>
              <a:chOff x="4323245" y="1676601"/>
              <a:chExt cx="2911948" cy="5824554"/>
            </a:xfrm>
          </p:grpSpPr>
          <p:sp>
            <p:nvSpPr>
              <p:cNvPr id="37" name="Retângulo: Cantos Arredondados 36">
                <a:extLst>
                  <a:ext uri="{FF2B5EF4-FFF2-40B4-BE49-F238E27FC236}">
                    <a16:creationId xmlns:a16="http://schemas.microsoft.com/office/drawing/2014/main" id="{4CF4A666-4BCF-B1EE-020B-B14BC17A3C3C}"/>
                  </a:ext>
                </a:extLst>
              </p:cNvPr>
              <p:cNvSpPr/>
              <p:nvPr/>
            </p:nvSpPr>
            <p:spPr>
              <a:xfrm>
                <a:off x="4349413" y="1676601"/>
                <a:ext cx="2859611" cy="5824554"/>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6971A8A0-842D-D7F6-7AED-32AF22E1DF07}"/>
                  </a:ext>
                </a:extLst>
              </p:cNvPr>
              <p:cNvSpPr txBox="1"/>
              <p:nvPr/>
            </p:nvSpPr>
            <p:spPr>
              <a:xfrm>
                <a:off x="4323245" y="2176244"/>
                <a:ext cx="2911948" cy="4774777"/>
              </a:xfrm>
              <a:prstGeom prst="rect">
                <a:avLst/>
              </a:prstGeom>
              <a:noFill/>
            </p:spPr>
            <p:txBody>
              <a:bodyPr wrap="square">
                <a:spAutoFit/>
              </a:bodyPr>
              <a:lstStyle/>
              <a:p>
                <a:pPr algn="ctr"/>
                <a:r>
                  <a:rPr lang="es-ES" b="1" dirty="0" err="1"/>
                  <a:t>Clusters</a:t>
                </a:r>
                <a:r>
                  <a:rPr lang="es-ES" b="1" dirty="0"/>
                  <a:t> de </a:t>
                </a:r>
                <a:r>
                  <a:rPr lang="es-ES" b="1" dirty="0" err="1"/>
                  <a:t>balanceamento</a:t>
                </a:r>
                <a:r>
                  <a:rPr lang="es-ES" b="1" dirty="0"/>
                  <a:t> de carga (Load </a:t>
                </a:r>
                <a:r>
                  <a:rPr lang="es-ES" b="1" dirty="0" err="1"/>
                  <a:t>Balancing</a:t>
                </a:r>
                <a:r>
                  <a:rPr lang="es-ES" b="1" dirty="0"/>
                  <a:t> – LB)</a:t>
                </a:r>
                <a:r>
                  <a:rPr lang="pt-BR" b="1" dirty="0"/>
                  <a:t> </a:t>
                </a:r>
              </a:p>
            </p:txBody>
          </p:sp>
        </p:grpSp>
        <p:grpSp>
          <p:nvGrpSpPr>
            <p:cNvPr id="33" name="Agrupar 32">
              <a:extLst>
                <a:ext uri="{FF2B5EF4-FFF2-40B4-BE49-F238E27FC236}">
                  <a16:creationId xmlns:a16="http://schemas.microsoft.com/office/drawing/2014/main" id="{A53BE2E6-B32F-E015-8BA7-DC3CD76BF3EA}"/>
                </a:ext>
              </a:extLst>
            </p:cNvPr>
            <p:cNvGrpSpPr/>
            <p:nvPr/>
          </p:nvGrpSpPr>
          <p:grpSpPr>
            <a:xfrm>
              <a:off x="7514152" y="1676601"/>
              <a:ext cx="3121093" cy="5774068"/>
              <a:chOff x="7514152" y="1676601"/>
              <a:chExt cx="3121093" cy="5774068"/>
            </a:xfrm>
          </p:grpSpPr>
          <p:sp>
            <p:nvSpPr>
              <p:cNvPr id="34" name="Retângulo: Cantos Arredondados 33">
                <a:extLst>
                  <a:ext uri="{FF2B5EF4-FFF2-40B4-BE49-F238E27FC236}">
                    <a16:creationId xmlns:a16="http://schemas.microsoft.com/office/drawing/2014/main" id="{D960F84F-A98E-F1D8-42AD-6BC2BCE61ED5}"/>
                  </a:ext>
                </a:extLst>
              </p:cNvPr>
              <p:cNvSpPr/>
              <p:nvPr/>
            </p:nvSpPr>
            <p:spPr>
              <a:xfrm>
                <a:off x="7644894" y="1676601"/>
                <a:ext cx="2911948" cy="5774068"/>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55E91357-1886-DDE7-22A7-00598751231D}"/>
                  </a:ext>
                </a:extLst>
              </p:cNvPr>
              <p:cNvSpPr txBox="1"/>
              <p:nvPr/>
            </p:nvSpPr>
            <p:spPr>
              <a:xfrm>
                <a:off x="7514152" y="2176244"/>
                <a:ext cx="3121093" cy="4774775"/>
              </a:xfrm>
              <a:prstGeom prst="rect">
                <a:avLst/>
              </a:prstGeom>
              <a:noFill/>
            </p:spPr>
            <p:txBody>
              <a:bodyPr wrap="square">
                <a:spAutoFit/>
              </a:bodyPr>
              <a:lstStyle/>
              <a:p>
                <a:pPr algn="ctr"/>
                <a:r>
                  <a:rPr lang="pt-BR" b="1" dirty="0"/>
                  <a:t>Clusters de alta performance de </a:t>
                </a:r>
                <a:r>
                  <a:rPr lang="pt-BR" b="1" dirty="0" err="1"/>
                  <a:t>Throughput</a:t>
                </a:r>
                <a:r>
                  <a:rPr lang="pt-BR" b="1" dirty="0"/>
                  <a:t> e Desempenho</a:t>
                </a:r>
              </a:p>
            </p:txBody>
          </p:sp>
        </p:grpSp>
      </p:grpSp>
      <p:sp>
        <p:nvSpPr>
          <p:cNvPr id="46" name="Retângulo: Cantos Arredondados 45">
            <a:extLst>
              <a:ext uri="{FF2B5EF4-FFF2-40B4-BE49-F238E27FC236}">
                <a16:creationId xmlns:a16="http://schemas.microsoft.com/office/drawing/2014/main" id="{20A8569B-AE5E-9B74-6A01-E49AD6AC9F89}"/>
              </a:ext>
            </a:extLst>
          </p:cNvPr>
          <p:cNvSpPr/>
          <p:nvPr/>
        </p:nvSpPr>
        <p:spPr>
          <a:xfrm>
            <a:off x="8924853" y="4584821"/>
            <a:ext cx="2247972" cy="14515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CaixaDeTexto 46">
            <a:extLst>
              <a:ext uri="{FF2B5EF4-FFF2-40B4-BE49-F238E27FC236}">
                <a16:creationId xmlns:a16="http://schemas.microsoft.com/office/drawing/2014/main" id="{368C9EE8-54B6-0FE5-F3EF-DB90CE97C74E}"/>
              </a:ext>
            </a:extLst>
          </p:cNvPr>
          <p:cNvSpPr txBox="1"/>
          <p:nvPr/>
        </p:nvSpPr>
        <p:spPr>
          <a:xfrm>
            <a:off x="8822076" y="5035322"/>
            <a:ext cx="2453526" cy="369332"/>
          </a:xfrm>
          <a:prstGeom prst="rect">
            <a:avLst/>
          </a:prstGeom>
          <a:noFill/>
        </p:spPr>
        <p:txBody>
          <a:bodyPr wrap="square">
            <a:spAutoFit/>
          </a:bodyPr>
          <a:lstStyle/>
          <a:p>
            <a:pPr algn="ctr"/>
            <a:r>
              <a:rPr lang="pt-BR" b="1" dirty="0"/>
              <a:t>Clusters em Grid</a:t>
            </a:r>
          </a:p>
        </p:txBody>
      </p:sp>
    </p:spTree>
    <p:extLst>
      <p:ext uri="{BB962C8B-B14F-4D97-AF65-F5344CB8AC3E}">
        <p14:creationId xmlns:p14="http://schemas.microsoft.com/office/powerpoint/2010/main" val="965645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CB34FF-9C5C-A3B7-A835-29EFFF1DF890}"/>
              </a:ext>
            </a:extLst>
          </p:cNvPr>
          <p:cNvSpPr>
            <a:spLocks noGrp="1"/>
          </p:cNvSpPr>
          <p:nvPr>
            <p:ph type="body" sz="quarter" idx="10"/>
          </p:nvPr>
        </p:nvSpPr>
        <p:spPr/>
        <p:txBody>
          <a:bodyPr/>
          <a:lstStyle/>
          <a:p>
            <a:r>
              <a:rPr lang="pt-BR" dirty="0"/>
              <a:t>Estrutura física da sala do datacenter</a:t>
            </a:r>
          </a:p>
        </p:txBody>
      </p:sp>
      <p:sp>
        <p:nvSpPr>
          <p:cNvPr id="3" name="CaixaDeTexto 2">
            <a:extLst>
              <a:ext uri="{FF2B5EF4-FFF2-40B4-BE49-F238E27FC236}">
                <a16:creationId xmlns:a16="http://schemas.microsoft.com/office/drawing/2014/main" id="{DA2333A9-1949-3305-6886-7BC2FBEA2EC3}"/>
              </a:ext>
            </a:extLst>
          </p:cNvPr>
          <p:cNvSpPr txBox="1"/>
          <p:nvPr/>
        </p:nvSpPr>
        <p:spPr>
          <a:xfrm>
            <a:off x="1019175" y="2312988"/>
            <a:ext cx="10153650"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O datacenter requer espaços dedicados para infraestrutura de telecomunicações, incluindo dispositivos de rede, servidores, cabeamento estruturado e sistemas auxiliares.</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A estrutura de um datacenter inclui vários ambientes essenciais:</a:t>
            </a:r>
          </a:p>
        </p:txBody>
      </p:sp>
      <p:sp>
        <p:nvSpPr>
          <p:cNvPr id="4" name="Espaço Reservado para Texto 26">
            <a:extLst>
              <a:ext uri="{FF2B5EF4-FFF2-40B4-BE49-F238E27FC236}">
                <a16:creationId xmlns:a16="http://schemas.microsoft.com/office/drawing/2014/main" id="{306B63D4-376B-2E8D-BBA9-CC6A5574612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Geral</a:t>
            </a:r>
          </a:p>
        </p:txBody>
      </p:sp>
      <p:graphicFrame>
        <p:nvGraphicFramePr>
          <p:cNvPr id="5" name="Diagrama 4">
            <a:extLst>
              <a:ext uri="{FF2B5EF4-FFF2-40B4-BE49-F238E27FC236}">
                <a16:creationId xmlns:a16="http://schemas.microsoft.com/office/drawing/2014/main" id="{E229859E-A47E-5EF8-0B30-410B0AAB6751}"/>
              </a:ext>
            </a:extLst>
          </p:cNvPr>
          <p:cNvGraphicFramePr/>
          <p:nvPr>
            <p:extLst>
              <p:ext uri="{D42A27DB-BD31-4B8C-83A1-F6EECF244321}">
                <p14:modId xmlns:p14="http://schemas.microsoft.com/office/powerpoint/2010/main" val="3455002432"/>
              </p:ext>
            </p:extLst>
          </p:nvPr>
        </p:nvGraphicFramePr>
        <p:xfrm>
          <a:off x="2022491" y="3798907"/>
          <a:ext cx="9818165" cy="2474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7725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CB34FF-9C5C-A3B7-A835-29EFFF1DF890}"/>
              </a:ext>
            </a:extLst>
          </p:cNvPr>
          <p:cNvSpPr>
            <a:spLocks noGrp="1"/>
          </p:cNvSpPr>
          <p:nvPr>
            <p:ph type="body" sz="quarter" idx="10"/>
          </p:nvPr>
        </p:nvSpPr>
        <p:spPr/>
        <p:txBody>
          <a:bodyPr/>
          <a:lstStyle/>
          <a:p>
            <a:r>
              <a:rPr lang="pt-BR" dirty="0"/>
              <a:t>Estrutura física da sala do datacenter</a:t>
            </a:r>
          </a:p>
        </p:txBody>
      </p:sp>
      <p:sp>
        <p:nvSpPr>
          <p:cNvPr id="4" name="Espaço Reservado para Texto 26">
            <a:extLst>
              <a:ext uri="{FF2B5EF4-FFF2-40B4-BE49-F238E27FC236}">
                <a16:creationId xmlns:a16="http://schemas.microsoft.com/office/drawing/2014/main" id="{306B63D4-376B-2E8D-BBA9-CC6A5574612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Topologia típica do datacenter</a:t>
            </a:r>
          </a:p>
        </p:txBody>
      </p:sp>
      <p:pic>
        <p:nvPicPr>
          <p:cNvPr id="8" name="Imagem 7">
            <a:extLst>
              <a:ext uri="{FF2B5EF4-FFF2-40B4-BE49-F238E27FC236}">
                <a16:creationId xmlns:a16="http://schemas.microsoft.com/office/drawing/2014/main" id="{0E04C673-6E9A-7AEB-19A1-DED37B2906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692419" y="1722992"/>
            <a:ext cx="4807162" cy="4386838"/>
          </a:xfrm>
          <a:prstGeom prst="rect">
            <a:avLst/>
          </a:prstGeom>
        </p:spPr>
      </p:pic>
      <p:sp>
        <p:nvSpPr>
          <p:cNvPr id="9" name="CaixaDeTexto 8">
            <a:extLst>
              <a:ext uri="{FF2B5EF4-FFF2-40B4-BE49-F238E27FC236}">
                <a16:creationId xmlns:a16="http://schemas.microsoft.com/office/drawing/2014/main" id="{0964E7BA-877F-C4BA-1689-F50AB5AA3FDD}"/>
              </a:ext>
            </a:extLst>
          </p:cNvPr>
          <p:cNvSpPr txBox="1"/>
          <p:nvPr/>
        </p:nvSpPr>
        <p:spPr>
          <a:xfrm>
            <a:off x="3495674" y="6086116"/>
            <a:ext cx="2887523" cy="307777"/>
          </a:xfrm>
          <a:prstGeom prst="rect">
            <a:avLst/>
          </a:prstGeom>
          <a:noFill/>
        </p:spPr>
        <p:txBody>
          <a:bodyPr wrap="square">
            <a:spAutoFit/>
          </a:bodyPr>
          <a:lstStyle/>
          <a:p>
            <a:r>
              <a:rPr lang="pt-BR" sz="1400" dirty="0">
                <a:effectLst/>
              </a:rPr>
              <a:t>Topologia típica de um datacenter.</a:t>
            </a:r>
          </a:p>
        </p:txBody>
      </p:sp>
      <p:cxnSp>
        <p:nvCxnSpPr>
          <p:cNvPr id="3" name="Conector reto 2">
            <a:extLst>
              <a:ext uri="{FF2B5EF4-FFF2-40B4-BE49-F238E27FC236}">
                <a16:creationId xmlns:a16="http://schemas.microsoft.com/office/drawing/2014/main" id="{176D529D-52EF-95D4-1702-E0F067BFE93B}"/>
              </a:ext>
            </a:extLst>
          </p:cNvPr>
          <p:cNvCxnSpPr>
            <a:cxnSpLocks/>
          </p:cNvCxnSpPr>
          <p:nvPr/>
        </p:nvCxnSpPr>
        <p:spPr>
          <a:xfrm>
            <a:off x="3692419" y="6341963"/>
            <a:ext cx="4807162"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19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FA677BD-D0CE-8406-1B27-568B1B7AB3DE}"/>
              </a:ext>
            </a:extLst>
          </p:cNvPr>
          <p:cNvSpPr>
            <a:spLocks noGrp="1"/>
          </p:cNvSpPr>
          <p:nvPr>
            <p:ph type="body" sz="quarter" idx="10"/>
          </p:nvPr>
        </p:nvSpPr>
        <p:spPr/>
        <p:txBody>
          <a:bodyPr/>
          <a:lstStyle/>
          <a:p>
            <a:r>
              <a:rPr lang="pt-BR" dirty="0"/>
              <a:t>Serviços externos ao datacenter</a:t>
            </a:r>
          </a:p>
          <a:p>
            <a:endParaRPr lang="pt-BR" dirty="0"/>
          </a:p>
        </p:txBody>
      </p:sp>
      <p:sp>
        <p:nvSpPr>
          <p:cNvPr id="3" name="Espaço Reservado para Texto 26">
            <a:extLst>
              <a:ext uri="{FF2B5EF4-FFF2-40B4-BE49-F238E27FC236}">
                <a16:creationId xmlns:a16="http://schemas.microsoft.com/office/drawing/2014/main" id="{858B275E-4502-474B-1E89-45755A1D7670}"/>
              </a:ext>
            </a:extLst>
          </p:cNvPr>
          <p:cNvSpPr txBox="1">
            <a:spLocks/>
          </p:cNvSpPr>
          <p:nvPr/>
        </p:nvSpPr>
        <p:spPr>
          <a:xfrm>
            <a:off x="1019175" y="1167931"/>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Instalações</a:t>
            </a:r>
          </a:p>
        </p:txBody>
      </p:sp>
      <p:grpSp>
        <p:nvGrpSpPr>
          <p:cNvPr id="33" name="Agrupar 32">
            <a:extLst>
              <a:ext uri="{FF2B5EF4-FFF2-40B4-BE49-F238E27FC236}">
                <a16:creationId xmlns:a16="http://schemas.microsoft.com/office/drawing/2014/main" id="{1D99414C-8AD3-D945-1581-805F09C2FCC7}"/>
              </a:ext>
            </a:extLst>
          </p:cNvPr>
          <p:cNvGrpSpPr/>
          <p:nvPr/>
        </p:nvGrpSpPr>
        <p:grpSpPr>
          <a:xfrm>
            <a:off x="1024669" y="3191228"/>
            <a:ext cx="10148156" cy="867601"/>
            <a:chOff x="1019174" y="1676603"/>
            <a:chExt cx="10148156" cy="1859779"/>
          </a:xfrm>
        </p:grpSpPr>
        <p:grpSp>
          <p:nvGrpSpPr>
            <p:cNvPr id="34" name="Agrupar 33">
              <a:extLst>
                <a:ext uri="{FF2B5EF4-FFF2-40B4-BE49-F238E27FC236}">
                  <a16:creationId xmlns:a16="http://schemas.microsoft.com/office/drawing/2014/main" id="{7E6B015E-B152-E426-87FB-58947D525C74}"/>
                </a:ext>
              </a:extLst>
            </p:cNvPr>
            <p:cNvGrpSpPr/>
            <p:nvPr/>
          </p:nvGrpSpPr>
          <p:grpSpPr>
            <a:xfrm>
              <a:off x="1019174" y="1676603"/>
              <a:ext cx="3121093" cy="1859779"/>
              <a:chOff x="1019174" y="1676603"/>
              <a:chExt cx="3121093" cy="1859779"/>
            </a:xfrm>
          </p:grpSpPr>
          <p:sp>
            <p:nvSpPr>
              <p:cNvPr id="41" name="Retângulo: Cantos Arredondados 40">
                <a:extLst>
                  <a:ext uri="{FF2B5EF4-FFF2-40B4-BE49-F238E27FC236}">
                    <a16:creationId xmlns:a16="http://schemas.microsoft.com/office/drawing/2014/main" id="{2BBC0DD4-5FB3-2265-0251-BCB0345607FA}"/>
                  </a:ext>
                </a:extLst>
              </p:cNvPr>
              <p:cNvSpPr/>
              <p:nvPr/>
            </p:nvSpPr>
            <p:spPr>
              <a:xfrm>
                <a:off x="1019174"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A27B60FB-B74A-9E25-57D9-A31326E8A697}"/>
                  </a:ext>
                </a:extLst>
              </p:cNvPr>
              <p:cNvSpPr txBox="1"/>
              <p:nvPr/>
            </p:nvSpPr>
            <p:spPr>
              <a:xfrm>
                <a:off x="1218794" y="2199784"/>
                <a:ext cx="2702801" cy="791695"/>
              </a:xfrm>
              <a:prstGeom prst="rect">
                <a:avLst/>
              </a:prstGeom>
              <a:noFill/>
            </p:spPr>
            <p:txBody>
              <a:bodyPr wrap="square">
                <a:spAutoFit/>
              </a:bodyPr>
              <a:lstStyle/>
              <a:p>
                <a:pPr algn="ctr"/>
                <a:r>
                  <a:rPr lang="pt-BR" b="1" dirty="0">
                    <a:effectLst/>
                  </a:rPr>
                  <a:t>Arquitetura de rede</a:t>
                </a:r>
              </a:p>
            </p:txBody>
          </p:sp>
        </p:grpSp>
        <p:grpSp>
          <p:nvGrpSpPr>
            <p:cNvPr id="35" name="Agrupar 34">
              <a:extLst>
                <a:ext uri="{FF2B5EF4-FFF2-40B4-BE49-F238E27FC236}">
                  <a16:creationId xmlns:a16="http://schemas.microsoft.com/office/drawing/2014/main" id="{B5F7D9A1-C926-9C4B-5A1E-8C1AD53CF958}"/>
                </a:ext>
              </a:extLst>
            </p:cNvPr>
            <p:cNvGrpSpPr/>
            <p:nvPr/>
          </p:nvGrpSpPr>
          <p:grpSpPr>
            <a:xfrm>
              <a:off x="4535453" y="1676603"/>
              <a:ext cx="3121093" cy="1859779"/>
              <a:chOff x="4535453" y="1676603"/>
              <a:chExt cx="3121093" cy="1859779"/>
            </a:xfrm>
          </p:grpSpPr>
          <p:sp>
            <p:nvSpPr>
              <p:cNvPr id="39" name="Retângulo: Cantos Arredondados 38">
                <a:extLst>
                  <a:ext uri="{FF2B5EF4-FFF2-40B4-BE49-F238E27FC236}">
                    <a16:creationId xmlns:a16="http://schemas.microsoft.com/office/drawing/2014/main" id="{8D66389B-E140-DD8F-74C2-340AB4864D79}"/>
                  </a:ext>
                </a:extLst>
              </p:cNvPr>
              <p:cNvSpPr/>
              <p:nvPr/>
            </p:nvSpPr>
            <p:spPr>
              <a:xfrm>
                <a:off x="4535453"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45A09F9-1097-61A1-1C63-B6857753873D}"/>
                  </a:ext>
                </a:extLst>
              </p:cNvPr>
              <p:cNvSpPr txBox="1"/>
              <p:nvPr/>
            </p:nvSpPr>
            <p:spPr>
              <a:xfrm>
                <a:off x="4681955" y="2195238"/>
                <a:ext cx="2827776" cy="791696"/>
              </a:xfrm>
              <a:prstGeom prst="rect">
                <a:avLst/>
              </a:prstGeom>
              <a:noFill/>
            </p:spPr>
            <p:txBody>
              <a:bodyPr wrap="square">
                <a:spAutoFit/>
              </a:bodyPr>
              <a:lstStyle/>
              <a:p>
                <a:pPr algn="ctr"/>
                <a:r>
                  <a:rPr lang="pt-BR" b="1" dirty="0">
                    <a:effectLst/>
                  </a:rPr>
                  <a:t>Instalações elétricas</a:t>
                </a:r>
              </a:p>
            </p:txBody>
          </p:sp>
        </p:grpSp>
        <p:grpSp>
          <p:nvGrpSpPr>
            <p:cNvPr id="36" name="Agrupar 35">
              <a:extLst>
                <a:ext uri="{FF2B5EF4-FFF2-40B4-BE49-F238E27FC236}">
                  <a16:creationId xmlns:a16="http://schemas.microsoft.com/office/drawing/2014/main" id="{A4D2C690-F801-B9A5-EBBC-D5282E443AD8}"/>
                </a:ext>
              </a:extLst>
            </p:cNvPr>
            <p:cNvGrpSpPr/>
            <p:nvPr/>
          </p:nvGrpSpPr>
          <p:grpSpPr>
            <a:xfrm>
              <a:off x="8046237" y="1676603"/>
              <a:ext cx="3121093" cy="1859779"/>
              <a:chOff x="8046237" y="1676603"/>
              <a:chExt cx="3121093" cy="1859779"/>
            </a:xfrm>
          </p:grpSpPr>
          <p:sp>
            <p:nvSpPr>
              <p:cNvPr id="37" name="Retângulo: Cantos Arredondados 36">
                <a:extLst>
                  <a:ext uri="{FF2B5EF4-FFF2-40B4-BE49-F238E27FC236}">
                    <a16:creationId xmlns:a16="http://schemas.microsoft.com/office/drawing/2014/main" id="{90DA5B80-CD05-01BA-B0ED-C1DE9243AC22}"/>
                  </a:ext>
                </a:extLst>
              </p:cNvPr>
              <p:cNvSpPr/>
              <p:nvPr/>
            </p:nvSpPr>
            <p:spPr>
              <a:xfrm>
                <a:off x="8046237"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9CD70EDD-0DAC-0B9E-6C0B-CD4C4E52A63E}"/>
                  </a:ext>
                </a:extLst>
              </p:cNvPr>
              <p:cNvSpPr txBox="1"/>
              <p:nvPr/>
            </p:nvSpPr>
            <p:spPr>
              <a:xfrm>
                <a:off x="8255386" y="2195238"/>
                <a:ext cx="2702801" cy="791696"/>
              </a:xfrm>
              <a:prstGeom prst="rect">
                <a:avLst/>
              </a:prstGeom>
              <a:noFill/>
            </p:spPr>
            <p:txBody>
              <a:bodyPr wrap="square">
                <a:spAutoFit/>
              </a:bodyPr>
              <a:lstStyle/>
              <a:p>
                <a:pPr algn="ctr"/>
                <a:r>
                  <a:rPr lang="pt-BR" b="1" dirty="0">
                    <a:effectLst/>
                  </a:rPr>
                  <a:t>Sistemas mecânicos</a:t>
                </a:r>
              </a:p>
            </p:txBody>
          </p:sp>
        </p:grpSp>
      </p:grpSp>
      <p:grpSp>
        <p:nvGrpSpPr>
          <p:cNvPr id="43" name="Agrupar 42">
            <a:extLst>
              <a:ext uri="{FF2B5EF4-FFF2-40B4-BE49-F238E27FC236}">
                <a16:creationId xmlns:a16="http://schemas.microsoft.com/office/drawing/2014/main" id="{BA4FA6E0-C48D-5AE6-6147-32B5F6B4EDF0}"/>
              </a:ext>
            </a:extLst>
          </p:cNvPr>
          <p:cNvGrpSpPr/>
          <p:nvPr/>
        </p:nvGrpSpPr>
        <p:grpSpPr>
          <a:xfrm>
            <a:off x="1019175" y="4454673"/>
            <a:ext cx="10148156" cy="923330"/>
            <a:chOff x="1019174" y="1676603"/>
            <a:chExt cx="10148156" cy="1979239"/>
          </a:xfrm>
        </p:grpSpPr>
        <p:grpSp>
          <p:nvGrpSpPr>
            <p:cNvPr id="44" name="Agrupar 43">
              <a:extLst>
                <a:ext uri="{FF2B5EF4-FFF2-40B4-BE49-F238E27FC236}">
                  <a16:creationId xmlns:a16="http://schemas.microsoft.com/office/drawing/2014/main" id="{EA578F53-A85F-B40A-95A3-F15821E24E1E}"/>
                </a:ext>
              </a:extLst>
            </p:cNvPr>
            <p:cNvGrpSpPr/>
            <p:nvPr/>
          </p:nvGrpSpPr>
          <p:grpSpPr>
            <a:xfrm>
              <a:off x="1019174" y="1676603"/>
              <a:ext cx="3121093" cy="1979239"/>
              <a:chOff x="1019174" y="1676603"/>
              <a:chExt cx="3121093" cy="1979239"/>
            </a:xfrm>
          </p:grpSpPr>
          <p:sp>
            <p:nvSpPr>
              <p:cNvPr id="51" name="Retângulo: Cantos Arredondados 50">
                <a:extLst>
                  <a:ext uri="{FF2B5EF4-FFF2-40B4-BE49-F238E27FC236}">
                    <a16:creationId xmlns:a16="http://schemas.microsoft.com/office/drawing/2014/main" id="{ED927930-EF29-680F-DA5D-12BBD63EAC8C}"/>
                  </a:ext>
                </a:extLst>
              </p:cNvPr>
              <p:cNvSpPr/>
              <p:nvPr/>
            </p:nvSpPr>
            <p:spPr>
              <a:xfrm>
                <a:off x="1019174"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D8AC9840-4F11-F805-5A4A-6132E6523770}"/>
                  </a:ext>
                </a:extLst>
              </p:cNvPr>
              <p:cNvSpPr txBox="1"/>
              <p:nvPr/>
            </p:nvSpPr>
            <p:spPr>
              <a:xfrm>
                <a:off x="1224287" y="1676603"/>
                <a:ext cx="2702801" cy="1979239"/>
              </a:xfrm>
              <a:prstGeom prst="rect">
                <a:avLst/>
              </a:prstGeom>
              <a:noFill/>
            </p:spPr>
            <p:txBody>
              <a:bodyPr wrap="square">
                <a:spAutoFit/>
              </a:bodyPr>
              <a:lstStyle/>
              <a:p>
                <a:pPr algn="ctr"/>
                <a:r>
                  <a:rPr lang="pt-BR" b="1" dirty="0">
                    <a:effectLst/>
                  </a:rPr>
                  <a:t>Redundância de sistemas elétricos, mecânicos e de telecomunicações</a:t>
                </a:r>
              </a:p>
            </p:txBody>
          </p:sp>
        </p:grpSp>
        <p:grpSp>
          <p:nvGrpSpPr>
            <p:cNvPr id="45" name="Agrupar 44">
              <a:extLst>
                <a:ext uri="{FF2B5EF4-FFF2-40B4-BE49-F238E27FC236}">
                  <a16:creationId xmlns:a16="http://schemas.microsoft.com/office/drawing/2014/main" id="{74B2B089-75E9-6004-966E-FC169ECAA984}"/>
                </a:ext>
              </a:extLst>
            </p:cNvPr>
            <p:cNvGrpSpPr/>
            <p:nvPr/>
          </p:nvGrpSpPr>
          <p:grpSpPr>
            <a:xfrm>
              <a:off x="4535453" y="1676603"/>
              <a:ext cx="3121093" cy="1859779"/>
              <a:chOff x="4535453" y="1676603"/>
              <a:chExt cx="3121093" cy="1859779"/>
            </a:xfrm>
          </p:grpSpPr>
          <p:sp>
            <p:nvSpPr>
              <p:cNvPr id="49" name="Retângulo: Cantos Arredondados 48">
                <a:extLst>
                  <a:ext uri="{FF2B5EF4-FFF2-40B4-BE49-F238E27FC236}">
                    <a16:creationId xmlns:a16="http://schemas.microsoft.com/office/drawing/2014/main" id="{387AE249-B53E-0023-45A9-03BF54B06957}"/>
                  </a:ext>
                </a:extLst>
              </p:cNvPr>
              <p:cNvSpPr/>
              <p:nvPr/>
            </p:nvSpPr>
            <p:spPr>
              <a:xfrm>
                <a:off x="4535453"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a:extLst>
                  <a:ext uri="{FF2B5EF4-FFF2-40B4-BE49-F238E27FC236}">
                    <a16:creationId xmlns:a16="http://schemas.microsoft.com/office/drawing/2014/main" id="{3F9E69B9-6C84-5679-0DB0-C130E898E52A}"/>
                  </a:ext>
                </a:extLst>
              </p:cNvPr>
              <p:cNvSpPr txBox="1"/>
              <p:nvPr/>
            </p:nvSpPr>
            <p:spPr>
              <a:xfrm>
                <a:off x="4687449" y="1915474"/>
                <a:ext cx="2827776" cy="1385467"/>
              </a:xfrm>
              <a:prstGeom prst="rect">
                <a:avLst/>
              </a:prstGeom>
              <a:noFill/>
            </p:spPr>
            <p:txBody>
              <a:bodyPr wrap="square">
                <a:spAutoFit/>
              </a:bodyPr>
              <a:lstStyle/>
              <a:p>
                <a:pPr algn="ctr"/>
                <a:r>
                  <a:rPr lang="pt-BR" b="1" dirty="0">
                    <a:effectLst/>
                  </a:rPr>
                  <a:t>Sistema de combate a incêndio</a:t>
                </a:r>
              </a:p>
            </p:txBody>
          </p:sp>
        </p:grpSp>
        <p:grpSp>
          <p:nvGrpSpPr>
            <p:cNvPr id="46" name="Agrupar 45">
              <a:extLst>
                <a:ext uri="{FF2B5EF4-FFF2-40B4-BE49-F238E27FC236}">
                  <a16:creationId xmlns:a16="http://schemas.microsoft.com/office/drawing/2014/main" id="{96C72AE8-BB0F-4DBC-9FA0-F13EB7D90206}"/>
                </a:ext>
              </a:extLst>
            </p:cNvPr>
            <p:cNvGrpSpPr/>
            <p:nvPr/>
          </p:nvGrpSpPr>
          <p:grpSpPr>
            <a:xfrm>
              <a:off x="8046237" y="1676603"/>
              <a:ext cx="3121093" cy="1859779"/>
              <a:chOff x="8046237" y="1676603"/>
              <a:chExt cx="3121093" cy="1859779"/>
            </a:xfrm>
          </p:grpSpPr>
          <p:sp>
            <p:nvSpPr>
              <p:cNvPr id="47" name="Retângulo: Cantos Arredondados 46">
                <a:extLst>
                  <a:ext uri="{FF2B5EF4-FFF2-40B4-BE49-F238E27FC236}">
                    <a16:creationId xmlns:a16="http://schemas.microsoft.com/office/drawing/2014/main" id="{435829A0-BF23-396C-FF7A-BA5A0F61826B}"/>
                  </a:ext>
                </a:extLst>
              </p:cNvPr>
              <p:cNvSpPr/>
              <p:nvPr/>
            </p:nvSpPr>
            <p:spPr>
              <a:xfrm>
                <a:off x="8046237" y="1676603"/>
                <a:ext cx="3121093" cy="1859779"/>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F2D25D6F-8C37-4447-4533-0BC734D8D001}"/>
                  </a:ext>
                </a:extLst>
              </p:cNvPr>
              <p:cNvSpPr txBox="1"/>
              <p:nvPr/>
            </p:nvSpPr>
            <p:spPr>
              <a:xfrm>
                <a:off x="8260880" y="2134452"/>
                <a:ext cx="2702801" cy="791696"/>
              </a:xfrm>
              <a:prstGeom prst="rect">
                <a:avLst/>
              </a:prstGeom>
              <a:noFill/>
            </p:spPr>
            <p:txBody>
              <a:bodyPr wrap="square">
                <a:spAutoFit/>
              </a:bodyPr>
              <a:lstStyle/>
              <a:p>
                <a:pPr algn="ctr"/>
                <a:r>
                  <a:rPr lang="pt-BR" b="1" dirty="0">
                    <a:effectLst/>
                  </a:rPr>
                  <a:t>Segurança de instalações</a:t>
                </a:r>
              </a:p>
            </p:txBody>
          </p:sp>
        </p:grpSp>
      </p:grpSp>
      <p:sp>
        <p:nvSpPr>
          <p:cNvPr id="7" name="CaixaDeTexto 6">
            <a:extLst>
              <a:ext uri="{FF2B5EF4-FFF2-40B4-BE49-F238E27FC236}">
                <a16:creationId xmlns:a16="http://schemas.microsoft.com/office/drawing/2014/main" id="{CCD6A747-D2F4-FA38-1889-4151C1C9AD22}"/>
              </a:ext>
            </a:extLst>
          </p:cNvPr>
          <p:cNvSpPr txBox="1"/>
          <p:nvPr/>
        </p:nvSpPr>
        <p:spPr>
          <a:xfrm>
            <a:off x="960232" y="2153673"/>
            <a:ext cx="10003450" cy="369332"/>
          </a:xfrm>
          <a:prstGeom prst="rect">
            <a:avLst/>
          </a:prstGeom>
          <a:noFill/>
        </p:spPr>
        <p:txBody>
          <a:bodyPr wrap="square">
            <a:spAutoFit/>
          </a:bodyPr>
          <a:lstStyle/>
          <a:p>
            <a:r>
              <a:rPr lang="pt-BR" b="1" dirty="0">
                <a:solidFill>
                  <a:schemeClr val="bg2">
                    <a:lumMod val="25000"/>
                  </a:schemeClr>
                </a:solidFill>
              </a:rPr>
              <a:t>Norma ANSI/EIA/TIA-942 (TIA-942)</a:t>
            </a:r>
            <a:r>
              <a:rPr lang="pt-BR" dirty="0">
                <a:solidFill>
                  <a:schemeClr val="bg2">
                    <a:lumMod val="25000"/>
                  </a:schemeClr>
                </a:solidFill>
              </a:rPr>
              <a:t>: apresenta os requisitos de construção de um datacenter.</a:t>
            </a:r>
          </a:p>
        </p:txBody>
      </p:sp>
    </p:spTree>
    <p:extLst>
      <p:ext uri="{BB962C8B-B14F-4D97-AF65-F5344CB8AC3E}">
        <p14:creationId xmlns:p14="http://schemas.microsoft.com/office/powerpoint/2010/main" val="10552801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CB34FF-9C5C-A3B7-A835-29EFFF1DF890}"/>
              </a:ext>
            </a:extLst>
          </p:cNvPr>
          <p:cNvSpPr>
            <a:spLocks noGrp="1"/>
          </p:cNvSpPr>
          <p:nvPr>
            <p:ph type="body" sz="quarter" idx="10"/>
          </p:nvPr>
        </p:nvSpPr>
        <p:spPr/>
        <p:txBody>
          <a:bodyPr/>
          <a:lstStyle/>
          <a:p>
            <a:r>
              <a:rPr lang="pt-BR" dirty="0"/>
              <a:t>Estrutura física da sala do datacenter</a:t>
            </a:r>
          </a:p>
        </p:txBody>
      </p:sp>
      <p:sp>
        <p:nvSpPr>
          <p:cNvPr id="4" name="Espaço Reservado para Texto 26">
            <a:extLst>
              <a:ext uri="{FF2B5EF4-FFF2-40B4-BE49-F238E27FC236}">
                <a16:creationId xmlns:a16="http://schemas.microsoft.com/office/drawing/2014/main" id="{306B63D4-376B-2E8D-BBA9-CC6A5574612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Topologia típica do datacenter</a:t>
            </a:r>
          </a:p>
        </p:txBody>
      </p:sp>
      <p:pic>
        <p:nvPicPr>
          <p:cNvPr id="8" name="Imagem 7">
            <a:extLst>
              <a:ext uri="{FF2B5EF4-FFF2-40B4-BE49-F238E27FC236}">
                <a16:creationId xmlns:a16="http://schemas.microsoft.com/office/drawing/2014/main" id="{0E04C673-6E9A-7AEB-19A1-DED37B2906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75755" y="2006569"/>
            <a:ext cx="6040490" cy="3959454"/>
          </a:xfrm>
          <a:prstGeom prst="rect">
            <a:avLst/>
          </a:prstGeom>
        </p:spPr>
      </p:pic>
      <p:sp>
        <p:nvSpPr>
          <p:cNvPr id="9" name="CaixaDeTexto 8">
            <a:extLst>
              <a:ext uri="{FF2B5EF4-FFF2-40B4-BE49-F238E27FC236}">
                <a16:creationId xmlns:a16="http://schemas.microsoft.com/office/drawing/2014/main" id="{0964E7BA-877F-C4BA-1689-F50AB5AA3FDD}"/>
              </a:ext>
            </a:extLst>
          </p:cNvPr>
          <p:cNvSpPr txBox="1"/>
          <p:nvPr/>
        </p:nvSpPr>
        <p:spPr>
          <a:xfrm>
            <a:off x="2743199" y="5966023"/>
            <a:ext cx="2520131" cy="307777"/>
          </a:xfrm>
          <a:prstGeom prst="rect">
            <a:avLst/>
          </a:prstGeom>
          <a:noFill/>
        </p:spPr>
        <p:txBody>
          <a:bodyPr wrap="square">
            <a:spAutoFit/>
          </a:bodyPr>
          <a:lstStyle/>
          <a:p>
            <a:r>
              <a:rPr lang="pt-BR" sz="1400" dirty="0">
                <a:effectLst/>
              </a:rPr>
              <a:t>Projeto de datacenter típico.</a:t>
            </a:r>
          </a:p>
        </p:txBody>
      </p:sp>
      <p:cxnSp>
        <p:nvCxnSpPr>
          <p:cNvPr id="3" name="Conector reto 2">
            <a:extLst>
              <a:ext uri="{FF2B5EF4-FFF2-40B4-BE49-F238E27FC236}">
                <a16:creationId xmlns:a16="http://schemas.microsoft.com/office/drawing/2014/main" id="{55698352-8E8F-44FD-EA9B-B0210B59C329}"/>
              </a:ext>
            </a:extLst>
          </p:cNvPr>
          <p:cNvCxnSpPr>
            <a:cxnSpLocks/>
          </p:cNvCxnSpPr>
          <p:nvPr/>
        </p:nvCxnSpPr>
        <p:spPr>
          <a:xfrm>
            <a:off x="2743199" y="6273800"/>
            <a:ext cx="6467476"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77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CB34FF-9C5C-A3B7-A835-29EFFF1DF890}"/>
              </a:ext>
            </a:extLst>
          </p:cNvPr>
          <p:cNvSpPr>
            <a:spLocks noGrp="1"/>
          </p:cNvSpPr>
          <p:nvPr>
            <p:ph type="body" sz="quarter" idx="10"/>
          </p:nvPr>
        </p:nvSpPr>
        <p:spPr/>
        <p:txBody>
          <a:bodyPr/>
          <a:lstStyle/>
          <a:p>
            <a:r>
              <a:rPr lang="pt-BR" dirty="0"/>
              <a:t>Estrutura física da sala do datacenter</a:t>
            </a:r>
          </a:p>
        </p:txBody>
      </p:sp>
      <p:sp>
        <p:nvSpPr>
          <p:cNvPr id="4" name="Espaço Reservado para Texto 26">
            <a:extLst>
              <a:ext uri="{FF2B5EF4-FFF2-40B4-BE49-F238E27FC236}">
                <a16:creationId xmlns:a16="http://schemas.microsoft.com/office/drawing/2014/main" id="{306B63D4-376B-2E8D-BBA9-CC6A55746129}"/>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Topologia reduzida do datacenter</a:t>
            </a:r>
          </a:p>
        </p:txBody>
      </p:sp>
      <p:sp>
        <p:nvSpPr>
          <p:cNvPr id="9" name="CaixaDeTexto 8">
            <a:extLst>
              <a:ext uri="{FF2B5EF4-FFF2-40B4-BE49-F238E27FC236}">
                <a16:creationId xmlns:a16="http://schemas.microsoft.com/office/drawing/2014/main" id="{0964E7BA-877F-C4BA-1689-F50AB5AA3FDD}"/>
              </a:ext>
            </a:extLst>
          </p:cNvPr>
          <p:cNvSpPr txBox="1"/>
          <p:nvPr/>
        </p:nvSpPr>
        <p:spPr>
          <a:xfrm>
            <a:off x="955677" y="5869476"/>
            <a:ext cx="2856138" cy="307777"/>
          </a:xfrm>
          <a:prstGeom prst="rect">
            <a:avLst/>
          </a:prstGeom>
          <a:noFill/>
        </p:spPr>
        <p:txBody>
          <a:bodyPr wrap="square">
            <a:spAutoFit/>
          </a:bodyPr>
          <a:lstStyle/>
          <a:p>
            <a:r>
              <a:rPr lang="pt-BR" sz="1400" dirty="0">
                <a:effectLst/>
              </a:rPr>
              <a:t>Topologia típica de um datacenter.</a:t>
            </a:r>
          </a:p>
        </p:txBody>
      </p:sp>
      <p:pic>
        <p:nvPicPr>
          <p:cNvPr id="3" name="Imagem 2">
            <a:extLst>
              <a:ext uri="{FF2B5EF4-FFF2-40B4-BE49-F238E27FC236}">
                <a16:creationId xmlns:a16="http://schemas.microsoft.com/office/drawing/2014/main" id="{4DB943F3-957A-9A12-5818-F1EE5002B87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93344" y="2411150"/>
            <a:ext cx="5076825" cy="3392977"/>
          </a:xfrm>
          <a:prstGeom prst="rect">
            <a:avLst/>
          </a:prstGeom>
        </p:spPr>
      </p:pic>
      <p:pic>
        <p:nvPicPr>
          <p:cNvPr id="5" name="Imagem 4">
            <a:extLst>
              <a:ext uri="{FF2B5EF4-FFF2-40B4-BE49-F238E27FC236}">
                <a16:creationId xmlns:a16="http://schemas.microsoft.com/office/drawing/2014/main" id="{BF634B3A-D0A0-91DE-84CE-B78D107EC6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096000" y="2482183"/>
            <a:ext cx="5076825" cy="3392977"/>
          </a:xfrm>
          <a:prstGeom prst="rect">
            <a:avLst/>
          </a:prstGeom>
        </p:spPr>
      </p:pic>
      <p:sp>
        <p:nvSpPr>
          <p:cNvPr id="6" name="CaixaDeTexto 5">
            <a:extLst>
              <a:ext uri="{FF2B5EF4-FFF2-40B4-BE49-F238E27FC236}">
                <a16:creationId xmlns:a16="http://schemas.microsoft.com/office/drawing/2014/main" id="{E9970195-FBFC-DC09-EECD-2E001F86B8C4}"/>
              </a:ext>
            </a:extLst>
          </p:cNvPr>
          <p:cNvSpPr txBox="1"/>
          <p:nvPr/>
        </p:nvSpPr>
        <p:spPr>
          <a:xfrm>
            <a:off x="6868964" y="5869475"/>
            <a:ext cx="2559348" cy="307777"/>
          </a:xfrm>
          <a:prstGeom prst="rect">
            <a:avLst/>
          </a:prstGeom>
          <a:noFill/>
        </p:spPr>
        <p:txBody>
          <a:bodyPr wrap="square">
            <a:spAutoFit/>
          </a:bodyPr>
          <a:lstStyle/>
          <a:p>
            <a:r>
              <a:rPr lang="pt-BR" sz="1400" dirty="0">
                <a:effectLst/>
              </a:rPr>
              <a:t>Projeto de datacenter reduzido.</a:t>
            </a:r>
          </a:p>
        </p:txBody>
      </p:sp>
      <p:cxnSp>
        <p:nvCxnSpPr>
          <p:cNvPr id="7" name="Conector reto 6">
            <a:extLst>
              <a:ext uri="{FF2B5EF4-FFF2-40B4-BE49-F238E27FC236}">
                <a16:creationId xmlns:a16="http://schemas.microsoft.com/office/drawing/2014/main" id="{366E5741-2AF6-023A-2551-330F6808FD3E}"/>
              </a:ext>
            </a:extLst>
          </p:cNvPr>
          <p:cNvCxnSpPr>
            <a:cxnSpLocks/>
          </p:cNvCxnSpPr>
          <p:nvPr/>
        </p:nvCxnSpPr>
        <p:spPr>
          <a:xfrm>
            <a:off x="1193344" y="6177252"/>
            <a:ext cx="488994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472CA7D-0234-B713-11EF-9E8EDDE77781}"/>
              </a:ext>
            </a:extLst>
          </p:cNvPr>
          <p:cNvCxnSpPr>
            <a:cxnSpLocks/>
          </p:cNvCxnSpPr>
          <p:nvPr/>
        </p:nvCxnSpPr>
        <p:spPr>
          <a:xfrm>
            <a:off x="6968677" y="6177252"/>
            <a:ext cx="3604073"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741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65F3EC6-0378-3FB3-A302-7C280F67ED1F}"/>
              </a:ext>
            </a:extLst>
          </p:cNvPr>
          <p:cNvSpPr>
            <a:spLocks noGrp="1"/>
          </p:cNvSpPr>
          <p:nvPr>
            <p:ph type="body" sz="quarter" idx="10"/>
          </p:nvPr>
        </p:nvSpPr>
        <p:spPr/>
        <p:txBody>
          <a:bodyPr/>
          <a:lstStyle/>
          <a:p>
            <a:r>
              <a:rPr lang="pt-BR" dirty="0"/>
              <a:t>Cabeamento</a:t>
            </a:r>
          </a:p>
        </p:txBody>
      </p:sp>
      <p:sp>
        <p:nvSpPr>
          <p:cNvPr id="3" name="Espaço Reservado para Texto 26">
            <a:extLst>
              <a:ext uri="{FF2B5EF4-FFF2-40B4-BE49-F238E27FC236}">
                <a16:creationId xmlns:a16="http://schemas.microsoft.com/office/drawing/2014/main" id="{CB140EA9-5FB4-030E-3282-C5703A082D87}"/>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Cabeamento metálico</a:t>
            </a:r>
          </a:p>
          <a:p>
            <a:endParaRPr lang="pt-BR" sz="2800" dirty="0">
              <a:solidFill>
                <a:schemeClr val="tx1"/>
              </a:solidFill>
            </a:endParaRPr>
          </a:p>
        </p:txBody>
      </p:sp>
      <p:sp>
        <p:nvSpPr>
          <p:cNvPr id="4" name="CaixaDeTexto 3">
            <a:extLst>
              <a:ext uri="{FF2B5EF4-FFF2-40B4-BE49-F238E27FC236}">
                <a16:creationId xmlns:a16="http://schemas.microsoft.com/office/drawing/2014/main" id="{62456DE7-4CDD-8264-A464-0C426E74B571}"/>
              </a:ext>
            </a:extLst>
          </p:cNvPr>
          <p:cNvSpPr txBox="1"/>
          <p:nvPr/>
        </p:nvSpPr>
        <p:spPr>
          <a:xfrm>
            <a:off x="1145299" y="2905994"/>
            <a:ext cx="10153650" cy="369332"/>
          </a:xfrm>
          <a:prstGeom prst="rect">
            <a:avLst/>
          </a:prstGeom>
          <a:noFill/>
        </p:spPr>
        <p:txBody>
          <a:bodyPr wrap="square">
            <a:spAutoFit/>
          </a:bodyPr>
          <a:lstStyle/>
          <a:p>
            <a:r>
              <a:rPr lang="pt-BR" dirty="0">
                <a:solidFill>
                  <a:schemeClr val="bg2">
                    <a:lumMod val="25000"/>
                  </a:schemeClr>
                </a:solidFill>
              </a:rPr>
              <a:t>Transmissores de dados mais utilizados em redes locais.</a:t>
            </a:r>
          </a:p>
        </p:txBody>
      </p:sp>
      <p:pic>
        <p:nvPicPr>
          <p:cNvPr id="5" name="Imagem 4">
            <a:extLst>
              <a:ext uri="{FF2B5EF4-FFF2-40B4-BE49-F238E27FC236}">
                <a16:creationId xmlns:a16="http://schemas.microsoft.com/office/drawing/2014/main" id="{84DD05B9-B094-9E65-9384-AF25C43D1FF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130580" y="3429000"/>
            <a:ext cx="5606143" cy="1207619"/>
          </a:xfrm>
          <a:prstGeom prst="rect">
            <a:avLst/>
          </a:prstGeom>
        </p:spPr>
      </p:pic>
      <p:sp>
        <p:nvSpPr>
          <p:cNvPr id="6" name="CaixaDeTexto 5">
            <a:extLst>
              <a:ext uri="{FF2B5EF4-FFF2-40B4-BE49-F238E27FC236}">
                <a16:creationId xmlns:a16="http://schemas.microsoft.com/office/drawing/2014/main" id="{18A5D0F6-02B8-4EEB-275A-8F42AD214E9E}"/>
              </a:ext>
            </a:extLst>
          </p:cNvPr>
          <p:cNvSpPr txBox="1"/>
          <p:nvPr/>
        </p:nvSpPr>
        <p:spPr>
          <a:xfrm>
            <a:off x="3308091" y="4739870"/>
            <a:ext cx="1543568" cy="307777"/>
          </a:xfrm>
          <a:prstGeom prst="rect">
            <a:avLst/>
          </a:prstGeom>
          <a:noFill/>
        </p:spPr>
        <p:txBody>
          <a:bodyPr wrap="square">
            <a:spAutoFit/>
          </a:bodyPr>
          <a:lstStyle/>
          <a:p>
            <a:r>
              <a:rPr lang="pt-BR" sz="1400" dirty="0">
                <a:effectLst/>
              </a:rPr>
              <a:t>Par trançado.</a:t>
            </a:r>
          </a:p>
        </p:txBody>
      </p:sp>
      <p:cxnSp>
        <p:nvCxnSpPr>
          <p:cNvPr id="7" name="Conector reto 6">
            <a:extLst>
              <a:ext uri="{FF2B5EF4-FFF2-40B4-BE49-F238E27FC236}">
                <a16:creationId xmlns:a16="http://schemas.microsoft.com/office/drawing/2014/main" id="{1C5414CD-7223-6CC3-C846-2B9A2D386203}"/>
              </a:ext>
            </a:extLst>
          </p:cNvPr>
          <p:cNvCxnSpPr>
            <a:cxnSpLocks/>
          </p:cNvCxnSpPr>
          <p:nvPr/>
        </p:nvCxnSpPr>
        <p:spPr>
          <a:xfrm>
            <a:off x="3406327" y="5047647"/>
            <a:ext cx="4742311"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7238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65F3EC6-0378-3FB3-A302-7C280F67ED1F}"/>
              </a:ext>
            </a:extLst>
          </p:cNvPr>
          <p:cNvSpPr>
            <a:spLocks noGrp="1"/>
          </p:cNvSpPr>
          <p:nvPr>
            <p:ph type="body" sz="quarter" idx="10"/>
          </p:nvPr>
        </p:nvSpPr>
        <p:spPr/>
        <p:txBody>
          <a:bodyPr/>
          <a:lstStyle/>
          <a:p>
            <a:r>
              <a:rPr lang="pt-BR" dirty="0"/>
              <a:t>Cabeamento</a:t>
            </a:r>
          </a:p>
        </p:txBody>
      </p:sp>
      <p:sp>
        <p:nvSpPr>
          <p:cNvPr id="3" name="Espaço Reservado para Texto 26">
            <a:extLst>
              <a:ext uri="{FF2B5EF4-FFF2-40B4-BE49-F238E27FC236}">
                <a16:creationId xmlns:a16="http://schemas.microsoft.com/office/drawing/2014/main" id="{CB140EA9-5FB4-030E-3282-C5703A082D87}"/>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Cabeamento metálico</a:t>
            </a:r>
          </a:p>
          <a:p>
            <a:endParaRPr lang="pt-BR" sz="2800" dirty="0">
              <a:solidFill>
                <a:schemeClr val="tx1"/>
              </a:solidFill>
            </a:endParaRPr>
          </a:p>
        </p:txBody>
      </p:sp>
      <p:sp>
        <p:nvSpPr>
          <p:cNvPr id="7" name="CaixaDeTexto 6">
            <a:extLst>
              <a:ext uri="{FF2B5EF4-FFF2-40B4-BE49-F238E27FC236}">
                <a16:creationId xmlns:a16="http://schemas.microsoft.com/office/drawing/2014/main" id="{3531CEA1-C4DC-58DF-4914-A1AC96200FDF}"/>
              </a:ext>
            </a:extLst>
          </p:cNvPr>
          <p:cNvSpPr txBox="1"/>
          <p:nvPr/>
        </p:nvSpPr>
        <p:spPr>
          <a:xfrm>
            <a:off x="1351460" y="3231910"/>
            <a:ext cx="3666218" cy="1477328"/>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2">
                    <a:lumMod val="25000"/>
                  </a:schemeClr>
                </a:solidFill>
              </a:rPr>
              <a:t>Unshielded Twisted Pair </a:t>
            </a:r>
            <a:r>
              <a:rPr lang="en-US" dirty="0">
                <a:solidFill>
                  <a:schemeClr val="bg2">
                    <a:lumMod val="25000"/>
                  </a:schemeClr>
                </a:solidFill>
              </a:rPr>
              <a:t>(</a:t>
            </a:r>
            <a:r>
              <a:rPr lang="en-US" dirty="0" err="1">
                <a:solidFill>
                  <a:schemeClr val="bg2">
                    <a:lumMod val="25000"/>
                  </a:schemeClr>
                </a:solidFill>
              </a:rPr>
              <a:t>UTP</a:t>
            </a:r>
            <a:r>
              <a:rPr lang="en-US" dirty="0">
                <a:solidFill>
                  <a:schemeClr val="bg2">
                    <a:lumMod val="25000"/>
                  </a:schemeClr>
                </a:solidFill>
              </a:rPr>
              <a:t>)</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b="1" dirty="0">
                <a:solidFill>
                  <a:schemeClr val="bg2">
                    <a:lumMod val="25000"/>
                  </a:schemeClr>
                </a:solidFill>
              </a:rPr>
              <a:t>Foiled Twisted Pair </a:t>
            </a:r>
            <a:r>
              <a:rPr lang="en-US" dirty="0">
                <a:solidFill>
                  <a:schemeClr val="bg2">
                    <a:lumMod val="25000"/>
                  </a:schemeClr>
                </a:solidFill>
              </a:rPr>
              <a:t>(FTP)</a:t>
            </a:r>
          </a:p>
          <a:p>
            <a:pPr marL="285750" indent="-285750">
              <a:buFont typeface="Arial" panose="020B0604020202020204" pitchFamily="34" charset="0"/>
              <a:buChar char="•"/>
            </a:pPr>
            <a:endParaRPr lang="en-US" dirty="0">
              <a:solidFill>
                <a:schemeClr val="bg2">
                  <a:lumMod val="25000"/>
                </a:schemeClr>
              </a:solidFill>
            </a:endParaRPr>
          </a:p>
          <a:p>
            <a:pPr marL="285750" indent="-285750">
              <a:buFont typeface="Arial" panose="020B0604020202020204" pitchFamily="34" charset="0"/>
              <a:buChar char="•"/>
            </a:pPr>
            <a:r>
              <a:rPr lang="en-US" b="1" dirty="0">
                <a:solidFill>
                  <a:schemeClr val="bg2">
                    <a:lumMod val="25000"/>
                  </a:schemeClr>
                </a:solidFill>
              </a:rPr>
              <a:t>Shielded Twisted Pair</a:t>
            </a:r>
            <a:r>
              <a:rPr lang="en-US" dirty="0">
                <a:solidFill>
                  <a:schemeClr val="bg2">
                    <a:lumMod val="25000"/>
                  </a:schemeClr>
                </a:solidFill>
              </a:rPr>
              <a:t> (</a:t>
            </a:r>
            <a:r>
              <a:rPr lang="en-US" dirty="0" err="1">
                <a:solidFill>
                  <a:schemeClr val="bg2">
                    <a:lumMod val="25000"/>
                  </a:schemeClr>
                </a:solidFill>
              </a:rPr>
              <a:t>STP</a:t>
            </a:r>
            <a:r>
              <a:rPr lang="en-US" dirty="0">
                <a:solidFill>
                  <a:schemeClr val="bg2">
                    <a:lumMod val="25000"/>
                  </a:schemeClr>
                </a:solidFill>
              </a:rPr>
              <a:t>)</a:t>
            </a:r>
          </a:p>
        </p:txBody>
      </p:sp>
      <p:pic>
        <p:nvPicPr>
          <p:cNvPr id="8" name="Imagem 7">
            <a:extLst>
              <a:ext uri="{FF2B5EF4-FFF2-40B4-BE49-F238E27FC236}">
                <a16:creationId xmlns:a16="http://schemas.microsoft.com/office/drawing/2014/main" id="{A15F4F9C-D91A-1849-DFAC-ACBC18809FE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618843" y="2826600"/>
            <a:ext cx="5059590" cy="2011343"/>
          </a:xfrm>
          <a:prstGeom prst="rect">
            <a:avLst/>
          </a:prstGeom>
        </p:spPr>
      </p:pic>
      <p:sp>
        <p:nvSpPr>
          <p:cNvPr id="9" name="CaixaDeTexto 8">
            <a:extLst>
              <a:ext uri="{FF2B5EF4-FFF2-40B4-BE49-F238E27FC236}">
                <a16:creationId xmlns:a16="http://schemas.microsoft.com/office/drawing/2014/main" id="{B33A14AD-7CDB-9B1A-BC46-2AEEC3E80334}"/>
              </a:ext>
            </a:extLst>
          </p:cNvPr>
          <p:cNvSpPr txBox="1"/>
          <p:nvPr/>
        </p:nvSpPr>
        <p:spPr>
          <a:xfrm>
            <a:off x="5618843" y="4709238"/>
            <a:ext cx="1576482" cy="307777"/>
          </a:xfrm>
          <a:prstGeom prst="rect">
            <a:avLst/>
          </a:prstGeom>
          <a:noFill/>
        </p:spPr>
        <p:txBody>
          <a:bodyPr wrap="square">
            <a:spAutoFit/>
          </a:bodyPr>
          <a:lstStyle/>
          <a:p>
            <a:r>
              <a:rPr lang="pt-BR" sz="1400" dirty="0">
                <a:effectLst/>
              </a:rPr>
              <a:t>Par trançado.</a:t>
            </a:r>
          </a:p>
        </p:txBody>
      </p:sp>
      <p:cxnSp>
        <p:nvCxnSpPr>
          <p:cNvPr id="4" name="Conector reto 3">
            <a:extLst>
              <a:ext uri="{FF2B5EF4-FFF2-40B4-BE49-F238E27FC236}">
                <a16:creationId xmlns:a16="http://schemas.microsoft.com/office/drawing/2014/main" id="{814818B9-A415-55B7-E197-74497D7E4E37}"/>
              </a:ext>
            </a:extLst>
          </p:cNvPr>
          <p:cNvCxnSpPr>
            <a:cxnSpLocks/>
          </p:cNvCxnSpPr>
          <p:nvPr/>
        </p:nvCxnSpPr>
        <p:spPr>
          <a:xfrm>
            <a:off x="5683710" y="5017015"/>
            <a:ext cx="486046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5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65F3EC6-0378-3FB3-A302-7C280F67ED1F}"/>
              </a:ext>
            </a:extLst>
          </p:cNvPr>
          <p:cNvSpPr>
            <a:spLocks noGrp="1"/>
          </p:cNvSpPr>
          <p:nvPr>
            <p:ph type="body" sz="quarter" idx="10"/>
          </p:nvPr>
        </p:nvSpPr>
        <p:spPr/>
        <p:txBody>
          <a:bodyPr/>
          <a:lstStyle/>
          <a:p>
            <a:r>
              <a:rPr lang="pt-BR" dirty="0"/>
              <a:t>Cabeamento</a:t>
            </a:r>
          </a:p>
        </p:txBody>
      </p:sp>
      <p:sp>
        <p:nvSpPr>
          <p:cNvPr id="3" name="Espaço Reservado para Texto 26">
            <a:extLst>
              <a:ext uri="{FF2B5EF4-FFF2-40B4-BE49-F238E27FC236}">
                <a16:creationId xmlns:a16="http://schemas.microsoft.com/office/drawing/2014/main" id="{CB140EA9-5FB4-030E-3282-C5703A082D87}"/>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Cabeamento metálico</a:t>
            </a:r>
          </a:p>
          <a:p>
            <a:endParaRPr lang="pt-BR" sz="2800" dirty="0">
              <a:solidFill>
                <a:schemeClr val="tx1"/>
              </a:solidFill>
            </a:endParaRPr>
          </a:p>
        </p:txBody>
      </p:sp>
      <p:sp>
        <p:nvSpPr>
          <p:cNvPr id="4" name="CaixaDeTexto 3">
            <a:extLst>
              <a:ext uri="{FF2B5EF4-FFF2-40B4-BE49-F238E27FC236}">
                <a16:creationId xmlns:a16="http://schemas.microsoft.com/office/drawing/2014/main" id="{62456DE7-4CDD-8264-A464-0C426E74B571}"/>
              </a:ext>
            </a:extLst>
          </p:cNvPr>
          <p:cNvSpPr txBox="1"/>
          <p:nvPr/>
        </p:nvSpPr>
        <p:spPr>
          <a:xfrm>
            <a:off x="1019175" y="1789982"/>
            <a:ext cx="10153650" cy="369332"/>
          </a:xfrm>
          <a:prstGeom prst="rect">
            <a:avLst/>
          </a:prstGeom>
          <a:noFill/>
        </p:spPr>
        <p:txBody>
          <a:bodyPr wrap="square">
            <a:spAutoFit/>
          </a:bodyPr>
          <a:lstStyle/>
          <a:p>
            <a:r>
              <a:rPr lang="pt-BR" dirty="0">
                <a:solidFill>
                  <a:schemeClr val="bg2">
                    <a:lumMod val="25000"/>
                  </a:schemeClr>
                </a:solidFill>
              </a:rPr>
              <a:t>Tipos de cabos</a:t>
            </a:r>
          </a:p>
        </p:txBody>
      </p:sp>
      <p:grpSp>
        <p:nvGrpSpPr>
          <p:cNvPr id="10" name="Agrupar 9">
            <a:extLst>
              <a:ext uri="{FF2B5EF4-FFF2-40B4-BE49-F238E27FC236}">
                <a16:creationId xmlns:a16="http://schemas.microsoft.com/office/drawing/2014/main" id="{B1255EB8-4443-2612-F759-52AC82327351}"/>
              </a:ext>
            </a:extLst>
          </p:cNvPr>
          <p:cNvGrpSpPr/>
          <p:nvPr/>
        </p:nvGrpSpPr>
        <p:grpSpPr>
          <a:xfrm>
            <a:off x="715788" y="2511240"/>
            <a:ext cx="10781855" cy="3611875"/>
            <a:chOff x="812203" y="1734397"/>
            <a:chExt cx="11048982" cy="3641652"/>
          </a:xfrm>
        </p:grpSpPr>
        <p:grpSp>
          <p:nvGrpSpPr>
            <p:cNvPr id="11" name="Agrupar 10">
              <a:extLst>
                <a:ext uri="{FF2B5EF4-FFF2-40B4-BE49-F238E27FC236}">
                  <a16:creationId xmlns:a16="http://schemas.microsoft.com/office/drawing/2014/main" id="{5FC53B8E-951B-AB74-8AF2-FBB0F375C2D4}"/>
                </a:ext>
              </a:extLst>
            </p:cNvPr>
            <p:cNvGrpSpPr/>
            <p:nvPr/>
          </p:nvGrpSpPr>
          <p:grpSpPr>
            <a:xfrm>
              <a:off x="812203" y="1734397"/>
              <a:ext cx="3470619" cy="3641652"/>
              <a:chOff x="2272703" y="1702647"/>
              <a:chExt cx="3470619" cy="3641652"/>
            </a:xfrm>
          </p:grpSpPr>
          <p:sp>
            <p:nvSpPr>
              <p:cNvPr id="22" name="Retângulo: Cantos Arredondados 21">
                <a:extLst>
                  <a:ext uri="{FF2B5EF4-FFF2-40B4-BE49-F238E27FC236}">
                    <a16:creationId xmlns:a16="http://schemas.microsoft.com/office/drawing/2014/main" id="{19ACDB85-26D9-4300-4056-3BD473272059}"/>
                  </a:ext>
                </a:extLst>
              </p:cNvPr>
              <p:cNvSpPr/>
              <p:nvPr/>
            </p:nvSpPr>
            <p:spPr>
              <a:xfrm>
                <a:off x="2286935" y="2471958"/>
                <a:ext cx="3433202" cy="28723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86588340-6FA4-97F3-C6E5-F9E8545E206C}"/>
                  </a:ext>
                </a:extLst>
              </p:cNvPr>
              <p:cNvSpPr txBox="1"/>
              <p:nvPr/>
            </p:nvSpPr>
            <p:spPr>
              <a:xfrm>
                <a:off x="2637903" y="3155087"/>
                <a:ext cx="2702801" cy="372377"/>
              </a:xfrm>
              <a:prstGeom prst="rect">
                <a:avLst/>
              </a:prstGeom>
              <a:noFill/>
            </p:spPr>
            <p:txBody>
              <a:bodyPr wrap="square">
                <a:spAutoFit/>
              </a:bodyPr>
              <a:lstStyle/>
              <a:p>
                <a:pPr algn="ctr"/>
                <a:r>
                  <a:rPr lang="pt-BR" b="1" dirty="0">
                    <a:effectLst/>
                  </a:rPr>
                  <a:t>Cabo UTP</a:t>
                </a:r>
                <a:endParaRPr lang="pt-BR" b="1" dirty="0"/>
              </a:p>
            </p:txBody>
          </p:sp>
          <p:sp>
            <p:nvSpPr>
              <p:cNvPr id="24" name="CaixaDeTexto 23">
                <a:extLst>
                  <a:ext uri="{FF2B5EF4-FFF2-40B4-BE49-F238E27FC236}">
                    <a16:creationId xmlns:a16="http://schemas.microsoft.com/office/drawing/2014/main" id="{0A51D6A5-49CA-98D5-C41E-098C80E78A13}"/>
                  </a:ext>
                </a:extLst>
              </p:cNvPr>
              <p:cNvSpPr txBox="1"/>
              <p:nvPr/>
            </p:nvSpPr>
            <p:spPr>
              <a:xfrm>
                <a:off x="2301167" y="3696972"/>
                <a:ext cx="3433202" cy="1334350"/>
              </a:xfrm>
              <a:prstGeom prst="rect">
                <a:avLst/>
              </a:prstGeom>
              <a:noFill/>
            </p:spPr>
            <p:txBody>
              <a:bodyPr wrap="square">
                <a:spAutoFit/>
              </a:bodyPr>
              <a:lstStyle/>
              <a:p>
                <a:pPr algn="ctr"/>
                <a:r>
                  <a:rPr lang="pt-BR" sz="1600" dirty="0" err="1">
                    <a:solidFill>
                      <a:schemeClr val="bg2">
                        <a:lumMod val="25000"/>
                      </a:schemeClr>
                    </a:solidFill>
                  </a:rPr>
                  <a:t>Unshielded</a:t>
                </a:r>
                <a:r>
                  <a:rPr lang="pt-BR" sz="1600" dirty="0">
                    <a:solidFill>
                      <a:schemeClr val="bg2">
                        <a:lumMod val="25000"/>
                      </a:schemeClr>
                    </a:solidFill>
                  </a:rPr>
                  <a:t> </a:t>
                </a:r>
                <a:r>
                  <a:rPr lang="pt-BR" sz="1600" dirty="0" err="1">
                    <a:solidFill>
                      <a:schemeClr val="bg2">
                        <a:lumMod val="25000"/>
                      </a:schemeClr>
                    </a:solidFill>
                  </a:rPr>
                  <a:t>Twisted</a:t>
                </a:r>
                <a:r>
                  <a:rPr lang="pt-BR" sz="1600" dirty="0">
                    <a:solidFill>
                      <a:schemeClr val="bg2">
                        <a:lumMod val="25000"/>
                      </a:schemeClr>
                    </a:solidFill>
                  </a:rPr>
                  <a:t> </a:t>
                </a:r>
                <a:r>
                  <a:rPr lang="pt-BR" sz="1600" dirty="0" err="1">
                    <a:solidFill>
                      <a:schemeClr val="bg2">
                        <a:lumMod val="25000"/>
                      </a:schemeClr>
                    </a:solidFill>
                  </a:rPr>
                  <a:t>Pair</a:t>
                </a:r>
                <a:r>
                  <a:rPr lang="pt-BR" sz="1600" dirty="0">
                    <a:solidFill>
                      <a:schemeClr val="bg2">
                        <a:lumMod val="25000"/>
                      </a:schemeClr>
                    </a:solidFill>
                  </a:rPr>
                  <a:t>, ou cabo de par trançado não blindado. Normalmente feito com fios de cobre entre 22 e 24 American Wire </a:t>
                </a:r>
                <a:r>
                  <a:rPr lang="pt-BR" sz="1600" dirty="0" err="1">
                    <a:solidFill>
                      <a:schemeClr val="bg2">
                        <a:lumMod val="25000"/>
                      </a:schemeClr>
                    </a:solidFill>
                  </a:rPr>
                  <a:t>Gauge</a:t>
                </a:r>
                <a:r>
                  <a:rPr lang="pt-BR" sz="1600" dirty="0">
                    <a:solidFill>
                      <a:schemeClr val="bg2">
                        <a:lumMod val="25000"/>
                      </a:schemeClr>
                    </a:solidFill>
                  </a:rPr>
                  <a:t> (</a:t>
                </a:r>
                <a:r>
                  <a:rPr lang="pt-BR" sz="1600" dirty="0" err="1">
                    <a:solidFill>
                      <a:schemeClr val="bg2">
                        <a:lumMod val="25000"/>
                      </a:schemeClr>
                    </a:solidFill>
                  </a:rPr>
                  <a:t>AWG</a:t>
                </a:r>
                <a:r>
                  <a:rPr lang="pt-BR" sz="1600" dirty="0">
                    <a:solidFill>
                      <a:schemeClr val="bg2">
                        <a:lumMod val="25000"/>
                      </a:schemeClr>
                    </a:solidFill>
                  </a:rPr>
                  <a:t>) e uma cobertura protetora</a:t>
                </a:r>
              </a:p>
            </p:txBody>
          </p:sp>
          <p:pic>
            <p:nvPicPr>
              <p:cNvPr id="25" name="Imagem 24">
                <a:extLst>
                  <a:ext uri="{FF2B5EF4-FFF2-40B4-BE49-F238E27FC236}">
                    <a16:creationId xmlns:a16="http://schemas.microsoft.com/office/drawing/2014/main" id="{69DD0965-857B-7669-6E0B-2272244E8F56}"/>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2272703" y="1702647"/>
                <a:ext cx="3470619" cy="1353305"/>
              </a:xfrm>
              <a:prstGeom prst="rect">
                <a:avLst/>
              </a:prstGeom>
            </p:spPr>
          </p:pic>
        </p:grpSp>
        <p:grpSp>
          <p:nvGrpSpPr>
            <p:cNvPr id="12" name="Agrupar 11">
              <a:extLst>
                <a:ext uri="{FF2B5EF4-FFF2-40B4-BE49-F238E27FC236}">
                  <a16:creationId xmlns:a16="http://schemas.microsoft.com/office/drawing/2014/main" id="{A348D640-C9B5-CA23-7245-E10BAE85CCDA}"/>
                </a:ext>
              </a:extLst>
            </p:cNvPr>
            <p:cNvGrpSpPr/>
            <p:nvPr/>
          </p:nvGrpSpPr>
          <p:grpSpPr>
            <a:xfrm>
              <a:off x="4608689" y="1737666"/>
              <a:ext cx="3433658" cy="3566908"/>
              <a:chOff x="2669999" y="1705916"/>
              <a:chExt cx="3433658" cy="3566908"/>
            </a:xfrm>
          </p:grpSpPr>
          <p:sp>
            <p:nvSpPr>
              <p:cNvPr id="18" name="Retângulo: Cantos Arredondados 17">
                <a:extLst>
                  <a:ext uri="{FF2B5EF4-FFF2-40B4-BE49-F238E27FC236}">
                    <a16:creationId xmlns:a16="http://schemas.microsoft.com/office/drawing/2014/main" id="{5A97939A-01F2-3B1C-C84B-86DB1366C22D}"/>
                  </a:ext>
                </a:extLst>
              </p:cNvPr>
              <p:cNvSpPr/>
              <p:nvPr/>
            </p:nvSpPr>
            <p:spPr>
              <a:xfrm>
                <a:off x="2670455" y="2400483"/>
                <a:ext cx="3433202" cy="28723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B578628B-D444-C317-6ADC-E9D349E1C674}"/>
                  </a:ext>
                </a:extLst>
              </p:cNvPr>
              <p:cNvSpPr txBox="1"/>
              <p:nvPr/>
            </p:nvSpPr>
            <p:spPr>
              <a:xfrm>
                <a:off x="3034335" y="3253598"/>
                <a:ext cx="2702801" cy="372377"/>
              </a:xfrm>
              <a:prstGeom prst="rect">
                <a:avLst/>
              </a:prstGeom>
              <a:noFill/>
            </p:spPr>
            <p:txBody>
              <a:bodyPr wrap="square">
                <a:spAutoFit/>
              </a:bodyPr>
              <a:lstStyle/>
              <a:p>
                <a:pPr algn="ctr"/>
                <a:r>
                  <a:rPr lang="pt-BR" b="1" dirty="0">
                    <a:effectLst/>
                  </a:rPr>
                  <a:t>Cabo FTP (F/UTP)</a:t>
                </a:r>
                <a:endParaRPr lang="pt-BR" b="1" dirty="0"/>
              </a:p>
            </p:txBody>
          </p:sp>
          <p:sp>
            <p:nvSpPr>
              <p:cNvPr id="20" name="CaixaDeTexto 19">
                <a:extLst>
                  <a:ext uri="{FF2B5EF4-FFF2-40B4-BE49-F238E27FC236}">
                    <a16:creationId xmlns:a16="http://schemas.microsoft.com/office/drawing/2014/main" id="{3CFC8B0B-2EA4-079A-039A-F2083DBA5A03}"/>
                  </a:ext>
                </a:extLst>
              </p:cNvPr>
              <p:cNvSpPr txBox="1"/>
              <p:nvPr/>
            </p:nvSpPr>
            <p:spPr>
              <a:xfrm>
                <a:off x="2852584" y="3819730"/>
                <a:ext cx="3083109" cy="1334350"/>
              </a:xfrm>
              <a:prstGeom prst="rect">
                <a:avLst/>
              </a:prstGeom>
              <a:noFill/>
            </p:spPr>
            <p:txBody>
              <a:bodyPr wrap="square">
                <a:spAutoFit/>
              </a:bodyPr>
              <a:lstStyle/>
              <a:p>
                <a:pPr algn="ctr"/>
                <a:r>
                  <a:rPr lang="pt-BR" sz="1600" dirty="0" err="1">
                    <a:solidFill>
                      <a:schemeClr val="bg2">
                        <a:lumMod val="25000"/>
                      </a:schemeClr>
                    </a:solidFill>
                  </a:rPr>
                  <a:t>Foiled</a:t>
                </a:r>
                <a:r>
                  <a:rPr lang="pt-BR" sz="1600" dirty="0">
                    <a:solidFill>
                      <a:schemeClr val="bg2">
                        <a:lumMod val="25000"/>
                      </a:schemeClr>
                    </a:solidFill>
                  </a:rPr>
                  <a:t> </a:t>
                </a:r>
                <a:r>
                  <a:rPr lang="pt-BR" sz="1600" dirty="0" err="1">
                    <a:solidFill>
                      <a:schemeClr val="bg2">
                        <a:lumMod val="25000"/>
                      </a:schemeClr>
                    </a:solidFill>
                  </a:rPr>
                  <a:t>Twisted</a:t>
                </a:r>
                <a:r>
                  <a:rPr lang="pt-BR" sz="1600" dirty="0">
                    <a:solidFill>
                      <a:schemeClr val="bg2">
                        <a:lumMod val="25000"/>
                      </a:schemeClr>
                    </a:solidFill>
                  </a:rPr>
                  <a:t> </a:t>
                </a:r>
                <a:r>
                  <a:rPr lang="pt-BR" sz="1600" dirty="0" err="1">
                    <a:solidFill>
                      <a:schemeClr val="bg2">
                        <a:lumMod val="25000"/>
                      </a:schemeClr>
                    </a:solidFill>
                  </a:rPr>
                  <a:t>Pair</a:t>
                </a:r>
                <a:r>
                  <a:rPr lang="pt-BR" sz="1600" dirty="0">
                    <a:solidFill>
                      <a:schemeClr val="bg2">
                        <a:lumMod val="25000"/>
                      </a:schemeClr>
                    </a:solidFill>
                  </a:rPr>
                  <a:t> (FTP ou F/UTP) é um cabo similar ao UTP. Entretanto, possui uma fita de alumínio que reduz interferências eletromagnéticas sobre ele. </a:t>
                </a:r>
              </a:p>
            </p:txBody>
          </p:sp>
          <p:pic>
            <p:nvPicPr>
              <p:cNvPr id="21" name="Imagem 20">
                <a:extLst>
                  <a:ext uri="{FF2B5EF4-FFF2-40B4-BE49-F238E27FC236}">
                    <a16:creationId xmlns:a16="http://schemas.microsoft.com/office/drawing/2014/main" id="{6C912FBE-8312-3684-E24A-EF8F0657F9C2}"/>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2669999" y="1705916"/>
                <a:ext cx="3433320" cy="1353927"/>
              </a:xfrm>
              <a:prstGeom prst="rect">
                <a:avLst/>
              </a:prstGeom>
            </p:spPr>
          </p:pic>
        </p:grpSp>
        <p:grpSp>
          <p:nvGrpSpPr>
            <p:cNvPr id="13" name="Agrupar 12">
              <a:extLst>
                <a:ext uri="{FF2B5EF4-FFF2-40B4-BE49-F238E27FC236}">
                  <a16:creationId xmlns:a16="http://schemas.microsoft.com/office/drawing/2014/main" id="{4F2FEC2C-004C-EB27-7BF2-783A958917C8}"/>
                </a:ext>
              </a:extLst>
            </p:cNvPr>
            <p:cNvGrpSpPr/>
            <p:nvPr/>
          </p:nvGrpSpPr>
          <p:grpSpPr>
            <a:xfrm>
              <a:off x="8271977" y="1737666"/>
              <a:ext cx="3589208" cy="3566908"/>
              <a:chOff x="3003049" y="1712657"/>
              <a:chExt cx="3589208" cy="3566908"/>
            </a:xfrm>
          </p:grpSpPr>
          <p:sp>
            <p:nvSpPr>
              <p:cNvPr id="14" name="Retângulo: Cantos Arredondados 13">
                <a:extLst>
                  <a:ext uri="{FF2B5EF4-FFF2-40B4-BE49-F238E27FC236}">
                    <a16:creationId xmlns:a16="http://schemas.microsoft.com/office/drawing/2014/main" id="{A38ED4AE-0C69-30DD-075E-A264FCE21DA4}"/>
                  </a:ext>
                </a:extLst>
              </p:cNvPr>
              <p:cNvSpPr/>
              <p:nvPr/>
            </p:nvSpPr>
            <p:spPr>
              <a:xfrm>
                <a:off x="3160278" y="2407224"/>
                <a:ext cx="3099113" cy="287234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6403DFE6-256A-17D8-24EB-B03207A1291D}"/>
                  </a:ext>
                </a:extLst>
              </p:cNvPr>
              <p:cNvSpPr txBox="1"/>
              <p:nvPr/>
            </p:nvSpPr>
            <p:spPr>
              <a:xfrm>
                <a:off x="3346842" y="3237962"/>
                <a:ext cx="2702801" cy="372377"/>
              </a:xfrm>
              <a:prstGeom prst="rect">
                <a:avLst/>
              </a:prstGeom>
              <a:noFill/>
            </p:spPr>
            <p:txBody>
              <a:bodyPr wrap="square">
                <a:spAutoFit/>
              </a:bodyPr>
              <a:lstStyle/>
              <a:p>
                <a:pPr algn="ctr"/>
                <a:r>
                  <a:rPr lang="pt-BR" b="1" dirty="0">
                    <a:effectLst/>
                  </a:rPr>
                  <a:t>Cabo </a:t>
                </a:r>
                <a:r>
                  <a:rPr lang="pt-BR" b="1" dirty="0" err="1">
                    <a:effectLst/>
                  </a:rPr>
                  <a:t>STP</a:t>
                </a:r>
                <a:endParaRPr lang="pt-BR" b="1" dirty="0"/>
              </a:p>
            </p:txBody>
          </p:sp>
          <p:sp>
            <p:nvSpPr>
              <p:cNvPr id="16" name="CaixaDeTexto 15">
                <a:extLst>
                  <a:ext uri="{FF2B5EF4-FFF2-40B4-BE49-F238E27FC236}">
                    <a16:creationId xmlns:a16="http://schemas.microsoft.com/office/drawing/2014/main" id="{559A1F77-284F-2534-6A20-51C98E6A782B}"/>
                  </a:ext>
                </a:extLst>
              </p:cNvPr>
              <p:cNvSpPr txBox="1"/>
              <p:nvPr/>
            </p:nvSpPr>
            <p:spPr>
              <a:xfrm>
                <a:off x="3003049" y="3632716"/>
                <a:ext cx="3431978" cy="1582600"/>
              </a:xfrm>
              <a:prstGeom prst="rect">
                <a:avLst/>
              </a:prstGeom>
              <a:noFill/>
            </p:spPr>
            <p:txBody>
              <a:bodyPr wrap="square">
                <a:spAutoFit/>
              </a:bodyPr>
              <a:lstStyle/>
              <a:p>
                <a:pPr algn="ctr"/>
                <a:r>
                  <a:rPr lang="pt-BR" sz="1600" dirty="0" err="1">
                    <a:solidFill>
                      <a:schemeClr val="bg2">
                        <a:lumMod val="25000"/>
                      </a:schemeClr>
                    </a:solidFill>
                  </a:rPr>
                  <a:t>Shielded</a:t>
                </a:r>
                <a:r>
                  <a:rPr lang="pt-BR" sz="1600" dirty="0">
                    <a:solidFill>
                      <a:schemeClr val="bg2">
                        <a:lumMod val="25000"/>
                      </a:schemeClr>
                    </a:solidFill>
                  </a:rPr>
                  <a:t> </a:t>
                </a:r>
                <a:r>
                  <a:rPr lang="pt-BR" sz="1600" dirty="0" err="1">
                    <a:solidFill>
                      <a:schemeClr val="bg2">
                        <a:lumMod val="25000"/>
                      </a:schemeClr>
                    </a:solidFill>
                  </a:rPr>
                  <a:t>Twisted</a:t>
                </a:r>
                <a:r>
                  <a:rPr lang="pt-BR" sz="1600" dirty="0">
                    <a:solidFill>
                      <a:schemeClr val="bg2">
                        <a:lumMod val="25000"/>
                      </a:schemeClr>
                    </a:solidFill>
                  </a:rPr>
                  <a:t> </a:t>
                </a:r>
                <a:r>
                  <a:rPr lang="pt-BR" sz="1600" dirty="0" err="1">
                    <a:solidFill>
                      <a:schemeClr val="bg2">
                        <a:lumMod val="25000"/>
                      </a:schemeClr>
                    </a:solidFill>
                  </a:rPr>
                  <a:t>Pair</a:t>
                </a:r>
                <a:r>
                  <a:rPr lang="pt-BR" sz="1600" dirty="0">
                    <a:solidFill>
                      <a:schemeClr val="bg2">
                        <a:lumMod val="25000"/>
                      </a:schemeClr>
                    </a:solidFill>
                  </a:rPr>
                  <a:t> (</a:t>
                </a:r>
                <a:r>
                  <a:rPr lang="pt-BR" sz="1600" dirty="0" err="1">
                    <a:solidFill>
                      <a:schemeClr val="bg2">
                        <a:lumMod val="25000"/>
                      </a:schemeClr>
                    </a:solidFill>
                  </a:rPr>
                  <a:t>STP</a:t>
                </a:r>
                <a:r>
                  <a:rPr lang="pt-BR" sz="1600" dirty="0">
                    <a:solidFill>
                      <a:schemeClr val="bg2">
                        <a:lumMod val="25000"/>
                      </a:schemeClr>
                    </a:solidFill>
                  </a:rPr>
                  <a:t>) possuem uma blindagem semelhante àquelas utilizadas em cabos coaxiais. Mais resistentes à interferência eletromagnética, maior resistência mecânica que os cabos FTP.</a:t>
                </a:r>
              </a:p>
            </p:txBody>
          </p:sp>
          <p:pic>
            <p:nvPicPr>
              <p:cNvPr id="17" name="Imagem 16">
                <a:extLst>
                  <a:ext uri="{FF2B5EF4-FFF2-40B4-BE49-F238E27FC236}">
                    <a16:creationId xmlns:a16="http://schemas.microsoft.com/office/drawing/2014/main" id="{613C4959-5715-747B-2AFB-82D4617BDC6E}"/>
                  </a:ext>
                </a:extLst>
              </p:cNvPr>
              <p:cNvPicPr>
                <a:picLocks/>
              </p:cNvPicPr>
              <p:nvPr/>
            </p:nvPicPr>
            <p:blipFill>
              <a:blip r:embed="rId5" cstate="email">
                <a:extLst>
                  <a:ext uri="{28A0092B-C50C-407E-A947-70E740481C1C}">
                    <a14:useLocalDpi xmlns:a14="http://schemas.microsoft.com/office/drawing/2010/main"/>
                  </a:ext>
                </a:extLst>
              </a:blip>
              <a:srcRect/>
              <a:stretch/>
            </p:blipFill>
            <p:spPr>
              <a:xfrm>
                <a:off x="3160278" y="1712657"/>
                <a:ext cx="3431979" cy="1353398"/>
              </a:xfrm>
              <a:prstGeom prst="rect">
                <a:avLst/>
              </a:prstGeom>
            </p:spPr>
          </p:pic>
        </p:grpSp>
      </p:grpSp>
    </p:spTree>
    <p:extLst>
      <p:ext uri="{BB962C8B-B14F-4D97-AF65-F5344CB8AC3E}">
        <p14:creationId xmlns:p14="http://schemas.microsoft.com/office/powerpoint/2010/main" val="32087198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65F3EC6-0378-3FB3-A302-7C280F67ED1F}"/>
              </a:ext>
            </a:extLst>
          </p:cNvPr>
          <p:cNvSpPr>
            <a:spLocks noGrp="1"/>
          </p:cNvSpPr>
          <p:nvPr>
            <p:ph type="body" sz="quarter" idx="10"/>
          </p:nvPr>
        </p:nvSpPr>
        <p:spPr/>
        <p:txBody>
          <a:bodyPr/>
          <a:lstStyle/>
          <a:p>
            <a:r>
              <a:rPr lang="pt-BR" dirty="0"/>
              <a:t>Cabeamento</a:t>
            </a:r>
          </a:p>
        </p:txBody>
      </p:sp>
      <p:sp>
        <p:nvSpPr>
          <p:cNvPr id="3" name="Espaço Reservado para Texto 26">
            <a:extLst>
              <a:ext uri="{FF2B5EF4-FFF2-40B4-BE49-F238E27FC236}">
                <a16:creationId xmlns:a16="http://schemas.microsoft.com/office/drawing/2014/main" id="{CB140EA9-5FB4-030E-3282-C5703A082D87}"/>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Cabeamento metálico</a:t>
            </a:r>
          </a:p>
          <a:p>
            <a:endParaRPr lang="pt-BR" sz="2800" dirty="0">
              <a:solidFill>
                <a:schemeClr val="tx1"/>
              </a:solidFill>
            </a:endParaRPr>
          </a:p>
        </p:txBody>
      </p:sp>
      <p:sp>
        <p:nvSpPr>
          <p:cNvPr id="4" name="CaixaDeTexto 3">
            <a:extLst>
              <a:ext uri="{FF2B5EF4-FFF2-40B4-BE49-F238E27FC236}">
                <a16:creationId xmlns:a16="http://schemas.microsoft.com/office/drawing/2014/main" id="{62456DE7-4CDD-8264-A464-0C426E74B571}"/>
              </a:ext>
            </a:extLst>
          </p:cNvPr>
          <p:cNvSpPr txBox="1"/>
          <p:nvPr/>
        </p:nvSpPr>
        <p:spPr>
          <a:xfrm>
            <a:off x="1019175" y="1789982"/>
            <a:ext cx="10153650" cy="369332"/>
          </a:xfrm>
          <a:prstGeom prst="rect">
            <a:avLst/>
          </a:prstGeom>
          <a:noFill/>
        </p:spPr>
        <p:txBody>
          <a:bodyPr wrap="square">
            <a:spAutoFit/>
          </a:bodyPr>
          <a:lstStyle/>
          <a:p>
            <a:r>
              <a:rPr lang="pt-BR" dirty="0">
                <a:solidFill>
                  <a:schemeClr val="bg2">
                    <a:lumMod val="25000"/>
                  </a:schemeClr>
                </a:solidFill>
              </a:rPr>
              <a:t>Categorias de cabeamento</a:t>
            </a:r>
          </a:p>
        </p:txBody>
      </p:sp>
      <p:sp>
        <p:nvSpPr>
          <p:cNvPr id="5" name="CaixaDeTexto 4">
            <a:extLst>
              <a:ext uri="{FF2B5EF4-FFF2-40B4-BE49-F238E27FC236}">
                <a16:creationId xmlns:a16="http://schemas.microsoft.com/office/drawing/2014/main" id="{DE2AC7A1-FA69-54BF-D842-98A804B1BDFA}"/>
              </a:ext>
            </a:extLst>
          </p:cNvPr>
          <p:cNvSpPr txBox="1"/>
          <p:nvPr/>
        </p:nvSpPr>
        <p:spPr>
          <a:xfrm>
            <a:off x="3107815" y="5930487"/>
            <a:ext cx="4509519" cy="307777"/>
          </a:xfrm>
          <a:prstGeom prst="rect">
            <a:avLst/>
          </a:prstGeom>
          <a:noFill/>
        </p:spPr>
        <p:txBody>
          <a:bodyPr wrap="square">
            <a:spAutoFit/>
          </a:bodyPr>
          <a:lstStyle/>
          <a:p>
            <a:r>
              <a:rPr lang="pt-BR" sz="1400" dirty="0">
                <a:effectLst/>
              </a:rPr>
              <a:t>Categorias de cabos. </a:t>
            </a:r>
          </a:p>
        </p:txBody>
      </p:sp>
      <p:pic>
        <p:nvPicPr>
          <p:cNvPr id="8" name="Imagem 7">
            <a:extLst>
              <a:ext uri="{FF2B5EF4-FFF2-40B4-BE49-F238E27FC236}">
                <a16:creationId xmlns:a16="http://schemas.microsoft.com/office/drawing/2014/main" id="{7BCA0D51-C565-FA97-86AF-3309F1A3BA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3391" y="2266455"/>
            <a:ext cx="5825218" cy="3651134"/>
          </a:xfrm>
          <a:prstGeom prst="rect">
            <a:avLst/>
          </a:prstGeom>
        </p:spPr>
      </p:pic>
      <p:cxnSp>
        <p:nvCxnSpPr>
          <p:cNvPr id="6" name="Conector reto 5">
            <a:extLst>
              <a:ext uri="{FF2B5EF4-FFF2-40B4-BE49-F238E27FC236}">
                <a16:creationId xmlns:a16="http://schemas.microsoft.com/office/drawing/2014/main" id="{F5DACA43-A14A-16C9-B52D-2726F560AB73}"/>
              </a:ext>
            </a:extLst>
          </p:cNvPr>
          <p:cNvCxnSpPr>
            <a:cxnSpLocks/>
          </p:cNvCxnSpPr>
          <p:nvPr/>
        </p:nvCxnSpPr>
        <p:spPr>
          <a:xfrm>
            <a:off x="3183391" y="6238264"/>
            <a:ext cx="582521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26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65F3EC6-0378-3FB3-A302-7C280F67ED1F}"/>
              </a:ext>
            </a:extLst>
          </p:cNvPr>
          <p:cNvSpPr>
            <a:spLocks noGrp="1"/>
          </p:cNvSpPr>
          <p:nvPr>
            <p:ph type="body" sz="quarter" idx="10"/>
          </p:nvPr>
        </p:nvSpPr>
        <p:spPr/>
        <p:txBody>
          <a:bodyPr/>
          <a:lstStyle/>
          <a:p>
            <a:r>
              <a:rPr lang="pt-BR" dirty="0"/>
              <a:t>Cabeamento</a:t>
            </a:r>
          </a:p>
        </p:txBody>
      </p:sp>
      <p:sp>
        <p:nvSpPr>
          <p:cNvPr id="3" name="Espaço Reservado para Texto 26">
            <a:extLst>
              <a:ext uri="{FF2B5EF4-FFF2-40B4-BE49-F238E27FC236}">
                <a16:creationId xmlns:a16="http://schemas.microsoft.com/office/drawing/2014/main" id="{CB140EA9-5FB4-030E-3282-C5703A082D87}"/>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Cabeamento metálico</a:t>
            </a:r>
          </a:p>
          <a:p>
            <a:endParaRPr lang="pt-BR" sz="2800" dirty="0">
              <a:solidFill>
                <a:schemeClr val="tx1"/>
              </a:solidFill>
            </a:endParaRPr>
          </a:p>
        </p:txBody>
      </p:sp>
      <p:sp>
        <p:nvSpPr>
          <p:cNvPr id="4" name="CaixaDeTexto 3">
            <a:extLst>
              <a:ext uri="{FF2B5EF4-FFF2-40B4-BE49-F238E27FC236}">
                <a16:creationId xmlns:a16="http://schemas.microsoft.com/office/drawing/2014/main" id="{62456DE7-4CDD-8264-A464-0C426E74B571}"/>
              </a:ext>
            </a:extLst>
          </p:cNvPr>
          <p:cNvSpPr txBox="1"/>
          <p:nvPr/>
        </p:nvSpPr>
        <p:spPr>
          <a:xfrm>
            <a:off x="1019175" y="1789982"/>
            <a:ext cx="10153650" cy="369332"/>
          </a:xfrm>
          <a:prstGeom prst="rect">
            <a:avLst/>
          </a:prstGeom>
          <a:noFill/>
        </p:spPr>
        <p:txBody>
          <a:bodyPr wrap="square">
            <a:spAutoFit/>
          </a:bodyPr>
          <a:lstStyle/>
          <a:p>
            <a:r>
              <a:rPr lang="pt-BR" dirty="0">
                <a:solidFill>
                  <a:schemeClr val="bg2">
                    <a:lumMod val="25000"/>
                  </a:schemeClr>
                </a:solidFill>
              </a:rPr>
              <a:t>Conectores</a:t>
            </a:r>
          </a:p>
        </p:txBody>
      </p:sp>
      <p:grpSp>
        <p:nvGrpSpPr>
          <p:cNvPr id="6" name="Agrupar 5">
            <a:extLst>
              <a:ext uri="{FF2B5EF4-FFF2-40B4-BE49-F238E27FC236}">
                <a16:creationId xmlns:a16="http://schemas.microsoft.com/office/drawing/2014/main" id="{40E6DC65-5109-AC15-6EC3-9558DAB8036F}"/>
              </a:ext>
            </a:extLst>
          </p:cNvPr>
          <p:cNvGrpSpPr/>
          <p:nvPr/>
        </p:nvGrpSpPr>
        <p:grpSpPr>
          <a:xfrm>
            <a:off x="897981" y="2999295"/>
            <a:ext cx="10535933" cy="2816826"/>
            <a:chOff x="-699303" y="2873229"/>
            <a:chExt cx="10535933" cy="2816826"/>
          </a:xfrm>
        </p:grpSpPr>
        <p:grpSp>
          <p:nvGrpSpPr>
            <p:cNvPr id="7" name="Agrupar 6">
              <a:extLst>
                <a:ext uri="{FF2B5EF4-FFF2-40B4-BE49-F238E27FC236}">
                  <a16:creationId xmlns:a16="http://schemas.microsoft.com/office/drawing/2014/main" id="{7CF93EEC-AF3F-F448-C276-1D8A8FF9D703}"/>
                </a:ext>
              </a:extLst>
            </p:cNvPr>
            <p:cNvGrpSpPr/>
            <p:nvPr/>
          </p:nvGrpSpPr>
          <p:grpSpPr>
            <a:xfrm>
              <a:off x="-699303" y="2873229"/>
              <a:ext cx="3125969" cy="2816826"/>
              <a:chOff x="-715275" y="3092304"/>
              <a:chExt cx="3125969" cy="2816826"/>
            </a:xfrm>
          </p:grpSpPr>
          <p:pic>
            <p:nvPicPr>
              <p:cNvPr id="28" name="Imagem 27">
                <a:extLst>
                  <a:ext uri="{FF2B5EF4-FFF2-40B4-BE49-F238E27FC236}">
                    <a16:creationId xmlns:a16="http://schemas.microsoft.com/office/drawing/2014/main" id="{C42AB0B2-0B44-6BA3-D4D2-D38CDCE53B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3487" r="21772"/>
              <a:stretch/>
            </p:blipFill>
            <p:spPr>
              <a:xfrm>
                <a:off x="-715275" y="3092304"/>
                <a:ext cx="3125969" cy="1896728"/>
              </a:xfrm>
              <a:prstGeom prst="rect">
                <a:avLst/>
              </a:prstGeom>
            </p:spPr>
          </p:pic>
          <p:sp>
            <p:nvSpPr>
              <p:cNvPr id="24" name="Seta: para a Direita 23">
                <a:extLst>
                  <a:ext uri="{FF2B5EF4-FFF2-40B4-BE49-F238E27FC236}">
                    <a16:creationId xmlns:a16="http://schemas.microsoft.com/office/drawing/2014/main" id="{C368899C-9D8E-A247-9000-A01F9E9571C8}"/>
                  </a:ext>
                </a:extLst>
              </p:cNvPr>
              <p:cNvSpPr/>
              <p:nvPr/>
            </p:nvSpPr>
            <p:spPr>
              <a:xfrm>
                <a:off x="493631" y="4361560"/>
                <a:ext cx="177182"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9C76DF8-7D07-F237-BCFC-070195B0DB60}"/>
                  </a:ext>
                </a:extLst>
              </p:cNvPr>
              <p:cNvSpPr/>
              <p:nvPr/>
            </p:nvSpPr>
            <p:spPr>
              <a:xfrm>
                <a:off x="493631" y="5781511"/>
                <a:ext cx="177181" cy="127619"/>
              </a:xfrm>
              <a:prstGeom prst="rightArrow">
                <a:avLst>
                  <a:gd name="adj1" fmla="val 25531"/>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9" name="Imagem 8">
              <a:extLst>
                <a:ext uri="{FF2B5EF4-FFF2-40B4-BE49-F238E27FC236}">
                  <a16:creationId xmlns:a16="http://schemas.microsoft.com/office/drawing/2014/main" id="{359EBD61-ED36-410B-C28C-A8FE26394E40}"/>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563084" y="3123266"/>
              <a:ext cx="4051414" cy="1345686"/>
            </a:xfrm>
            <a:prstGeom prst="rect">
              <a:avLst/>
            </a:prstGeom>
          </p:spPr>
        </p:pic>
        <p:pic>
          <p:nvPicPr>
            <p:cNvPr id="10" name="Imagem 9">
              <a:extLst>
                <a:ext uri="{FF2B5EF4-FFF2-40B4-BE49-F238E27FC236}">
                  <a16:creationId xmlns:a16="http://schemas.microsoft.com/office/drawing/2014/main" id="{F47B4D1B-6C84-BA94-F07A-D9012681F835}"/>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664319" y="3123266"/>
              <a:ext cx="3172311" cy="1267201"/>
            </a:xfrm>
            <a:prstGeom prst="rect">
              <a:avLst/>
            </a:prstGeom>
          </p:spPr>
        </p:pic>
      </p:grpSp>
      <p:sp>
        <p:nvSpPr>
          <p:cNvPr id="8" name="CaixaDeTexto 7">
            <a:extLst>
              <a:ext uri="{FF2B5EF4-FFF2-40B4-BE49-F238E27FC236}">
                <a16:creationId xmlns:a16="http://schemas.microsoft.com/office/drawing/2014/main" id="{6FBB0FB9-7488-DAB6-7870-5E7445969171}"/>
              </a:ext>
            </a:extLst>
          </p:cNvPr>
          <p:cNvSpPr txBox="1"/>
          <p:nvPr/>
        </p:nvSpPr>
        <p:spPr>
          <a:xfrm>
            <a:off x="1314401" y="5447971"/>
            <a:ext cx="2155935" cy="369332"/>
          </a:xfrm>
          <a:prstGeom prst="rect">
            <a:avLst/>
          </a:prstGeom>
          <a:noFill/>
        </p:spPr>
        <p:txBody>
          <a:bodyPr wrap="square">
            <a:spAutoFit/>
          </a:bodyPr>
          <a:lstStyle/>
          <a:p>
            <a:pPr algn="ctr"/>
            <a:r>
              <a:rPr lang="pt-BR" sz="1800" b="1" dirty="0">
                <a:effectLst/>
              </a:rPr>
              <a:t>Cabos UTP/FTP/STP</a:t>
            </a:r>
            <a:endParaRPr lang="pt-BR" sz="1800" b="1" dirty="0"/>
          </a:p>
        </p:txBody>
      </p:sp>
      <p:sp>
        <p:nvSpPr>
          <p:cNvPr id="17" name="CaixaDeTexto 16">
            <a:extLst>
              <a:ext uri="{FF2B5EF4-FFF2-40B4-BE49-F238E27FC236}">
                <a16:creationId xmlns:a16="http://schemas.microsoft.com/office/drawing/2014/main" id="{54589071-B683-31D3-B407-69FBA5AE7A2F}"/>
              </a:ext>
            </a:extLst>
          </p:cNvPr>
          <p:cNvSpPr txBox="1"/>
          <p:nvPr/>
        </p:nvSpPr>
        <p:spPr>
          <a:xfrm>
            <a:off x="4140241" y="5447971"/>
            <a:ext cx="4051414" cy="369332"/>
          </a:xfrm>
          <a:prstGeom prst="rect">
            <a:avLst/>
          </a:prstGeom>
          <a:noFill/>
        </p:spPr>
        <p:txBody>
          <a:bodyPr wrap="square">
            <a:spAutoFit/>
          </a:bodyPr>
          <a:lstStyle/>
          <a:p>
            <a:pPr algn="ctr"/>
            <a:r>
              <a:rPr lang="pt-BR" sz="1800" b="1" dirty="0">
                <a:effectLst/>
              </a:rPr>
              <a:t>Formato EIA/TIA 568A ou EIA/TIA 568B</a:t>
            </a:r>
            <a:endParaRPr lang="pt-BR" sz="1800" b="1" dirty="0"/>
          </a:p>
        </p:txBody>
      </p:sp>
      <p:sp>
        <p:nvSpPr>
          <p:cNvPr id="22" name="CaixaDeTexto 21">
            <a:extLst>
              <a:ext uri="{FF2B5EF4-FFF2-40B4-BE49-F238E27FC236}">
                <a16:creationId xmlns:a16="http://schemas.microsoft.com/office/drawing/2014/main" id="{6100C0A7-A8C7-6230-D9B8-9D18990849D8}"/>
              </a:ext>
            </a:extLst>
          </p:cNvPr>
          <p:cNvSpPr txBox="1"/>
          <p:nvPr/>
        </p:nvSpPr>
        <p:spPr>
          <a:xfrm>
            <a:off x="8320367" y="5446789"/>
            <a:ext cx="2660431" cy="369332"/>
          </a:xfrm>
          <a:prstGeom prst="rect">
            <a:avLst/>
          </a:prstGeom>
          <a:noFill/>
        </p:spPr>
        <p:txBody>
          <a:bodyPr wrap="square">
            <a:spAutoFit/>
          </a:bodyPr>
          <a:lstStyle/>
          <a:p>
            <a:pPr algn="ctr"/>
            <a:r>
              <a:rPr lang="pt-BR" sz="1800" b="1" dirty="0" err="1">
                <a:effectLst/>
              </a:rPr>
              <a:t>Painés</a:t>
            </a:r>
            <a:r>
              <a:rPr lang="pt-BR" sz="1800" b="1" dirty="0">
                <a:effectLst/>
              </a:rPr>
              <a:t> de soquetes RJ-45</a:t>
            </a:r>
            <a:endParaRPr lang="pt-BR" sz="1800" b="1" dirty="0"/>
          </a:p>
        </p:txBody>
      </p:sp>
    </p:spTree>
    <p:extLst>
      <p:ext uri="{BB962C8B-B14F-4D97-AF65-F5344CB8AC3E}">
        <p14:creationId xmlns:p14="http://schemas.microsoft.com/office/powerpoint/2010/main" val="4141720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pic>
        <p:nvPicPr>
          <p:cNvPr id="3" name="Imagem 2">
            <a:extLst>
              <a:ext uri="{FF2B5EF4-FFF2-40B4-BE49-F238E27FC236}">
                <a16:creationId xmlns:a16="http://schemas.microsoft.com/office/drawing/2014/main" id="{967C8DDE-4B45-2A48-639A-C921A3DC77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1745" b="23401"/>
          <a:stretch/>
        </p:blipFill>
        <p:spPr>
          <a:xfrm>
            <a:off x="1762112" y="3676599"/>
            <a:ext cx="5486175" cy="1690665"/>
          </a:xfrm>
          <a:prstGeom prst="rect">
            <a:avLst/>
          </a:prstGeom>
        </p:spPr>
      </p:pic>
      <p:sp>
        <p:nvSpPr>
          <p:cNvPr id="4" name="CaixaDeTexto 3">
            <a:extLst>
              <a:ext uri="{FF2B5EF4-FFF2-40B4-BE49-F238E27FC236}">
                <a16:creationId xmlns:a16="http://schemas.microsoft.com/office/drawing/2014/main" id="{51CA004C-0637-0C41-B752-F96DE416D22A}"/>
              </a:ext>
            </a:extLst>
          </p:cNvPr>
          <p:cNvSpPr txBox="1"/>
          <p:nvPr/>
        </p:nvSpPr>
        <p:spPr>
          <a:xfrm>
            <a:off x="1762112" y="5362654"/>
            <a:ext cx="1718582" cy="307777"/>
          </a:xfrm>
          <a:prstGeom prst="rect">
            <a:avLst/>
          </a:prstGeom>
          <a:noFill/>
        </p:spPr>
        <p:txBody>
          <a:bodyPr wrap="square">
            <a:spAutoFit/>
          </a:bodyPr>
          <a:lstStyle/>
          <a:p>
            <a:r>
              <a:rPr lang="pt-BR" sz="1400" dirty="0">
                <a:effectLst/>
              </a:rPr>
              <a:t>Cabo de fibra óptica.</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019175" y="2008544"/>
            <a:ext cx="10153650" cy="1477328"/>
          </a:xfrm>
          <a:prstGeom prst="rect">
            <a:avLst/>
          </a:prstGeom>
          <a:noFill/>
        </p:spPr>
        <p:txBody>
          <a:bodyPr wrap="square">
            <a:spAutoFit/>
          </a:bodyPr>
          <a:lstStyle/>
          <a:p>
            <a:pPr marL="285750" indent="-285750">
              <a:buFont typeface="Arial" panose="020B0604020202020204" pitchFamily="34" charset="0"/>
              <a:buChar char="•"/>
            </a:pPr>
            <a:r>
              <a:rPr lang="pt-BR" b="1" dirty="0">
                <a:solidFill>
                  <a:schemeClr val="bg2">
                    <a:lumMod val="25000"/>
                  </a:schemeClr>
                </a:solidFill>
              </a:rPr>
              <a:t>Núcleo</a:t>
            </a:r>
            <a:r>
              <a:rPr lang="pt-BR" dirty="0">
                <a:solidFill>
                  <a:schemeClr val="bg2">
                    <a:lumMod val="25000"/>
                  </a:schemeClr>
                </a:solidFill>
              </a:rPr>
              <a:t> -  conduz o sinal óptico ao longo do cabo.</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b="1" dirty="0">
                <a:solidFill>
                  <a:schemeClr val="bg2">
                    <a:lumMod val="25000"/>
                  </a:schemeClr>
                </a:solidFill>
              </a:rPr>
              <a:t>Casca</a:t>
            </a:r>
            <a:r>
              <a:rPr lang="pt-BR" dirty="0">
                <a:solidFill>
                  <a:schemeClr val="bg2">
                    <a:lumMod val="25000"/>
                  </a:schemeClr>
                </a:solidFill>
              </a:rPr>
              <a:t> -  confina o sinal óptico dentro do guia.</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b="1" dirty="0">
                <a:solidFill>
                  <a:schemeClr val="bg2">
                    <a:lumMod val="25000"/>
                  </a:schemeClr>
                </a:solidFill>
              </a:rPr>
              <a:t>Revestimento primário </a:t>
            </a:r>
            <a:r>
              <a:rPr lang="pt-BR" dirty="0">
                <a:solidFill>
                  <a:schemeClr val="bg2">
                    <a:lumMod val="25000"/>
                  </a:schemeClr>
                </a:solidFill>
              </a:rPr>
              <a:t>– protege a fibra de ações mecânicas externas.</a:t>
            </a:r>
          </a:p>
        </p:txBody>
      </p:sp>
      <p:sp>
        <p:nvSpPr>
          <p:cNvPr id="7" name="CaixaDeTexto 6">
            <a:extLst>
              <a:ext uri="{FF2B5EF4-FFF2-40B4-BE49-F238E27FC236}">
                <a16:creationId xmlns:a16="http://schemas.microsoft.com/office/drawing/2014/main" id="{5D00DE13-607F-E4FA-82EE-A71125AF53A3}"/>
              </a:ext>
            </a:extLst>
          </p:cNvPr>
          <p:cNvSpPr txBox="1"/>
          <p:nvPr/>
        </p:nvSpPr>
        <p:spPr>
          <a:xfrm>
            <a:off x="8192283" y="5362654"/>
            <a:ext cx="1879600" cy="307776"/>
          </a:xfrm>
          <a:prstGeom prst="rect">
            <a:avLst/>
          </a:prstGeom>
          <a:noFill/>
        </p:spPr>
        <p:txBody>
          <a:bodyPr wrap="square">
            <a:spAutoFit/>
          </a:bodyPr>
          <a:lstStyle/>
          <a:p>
            <a:r>
              <a:rPr lang="pt-BR" sz="1400" dirty="0">
                <a:effectLst/>
              </a:rPr>
              <a:t>Cabo de fibra óptica.</a:t>
            </a:r>
          </a:p>
        </p:txBody>
      </p:sp>
      <p:pic>
        <p:nvPicPr>
          <p:cNvPr id="9" name="Imagem 8" descr="Imagem em preto e branco&#10;&#10;Descrição gerada automaticamente com confiança baixa">
            <a:extLst>
              <a:ext uri="{FF2B5EF4-FFF2-40B4-BE49-F238E27FC236}">
                <a16:creationId xmlns:a16="http://schemas.microsoft.com/office/drawing/2014/main" id="{4F7D6C8F-27D8-8235-EB05-789219F48D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75237" y="2982244"/>
            <a:ext cx="2236308" cy="2240528"/>
          </a:xfrm>
          <a:prstGeom prst="rect">
            <a:avLst/>
          </a:prstGeom>
        </p:spPr>
      </p:pic>
      <p:sp>
        <p:nvSpPr>
          <p:cNvPr id="10" name="Espaço Reservado para Texto 26">
            <a:extLst>
              <a:ext uri="{FF2B5EF4-FFF2-40B4-BE49-F238E27FC236}">
                <a16:creationId xmlns:a16="http://schemas.microsoft.com/office/drawing/2014/main" id="{07C4FB44-EF65-AC3D-E00C-727D45F906C1}"/>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a:p>
            <a:endParaRPr lang="pt-BR" sz="2800" dirty="0">
              <a:solidFill>
                <a:schemeClr val="tx1"/>
              </a:solidFill>
            </a:endParaRPr>
          </a:p>
        </p:txBody>
      </p:sp>
      <p:cxnSp>
        <p:nvCxnSpPr>
          <p:cNvPr id="6" name="Conector reto 5">
            <a:extLst>
              <a:ext uri="{FF2B5EF4-FFF2-40B4-BE49-F238E27FC236}">
                <a16:creationId xmlns:a16="http://schemas.microsoft.com/office/drawing/2014/main" id="{88A37E04-DC6E-CEEB-CAA2-BA773728E2D4}"/>
              </a:ext>
            </a:extLst>
          </p:cNvPr>
          <p:cNvCxnSpPr>
            <a:cxnSpLocks/>
          </p:cNvCxnSpPr>
          <p:nvPr/>
        </p:nvCxnSpPr>
        <p:spPr>
          <a:xfrm>
            <a:off x="1874830" y="5670430"/>
            <a:ext cx="5049845"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DD8639A-2928-AEE6-B586-2DE00AA4B41C}"/>
              </a:ext>
            </a:extLst>
          </p:cNvPr>
          <p:cNvCxnSpPr>
            <a:cxnSpLocks/>
          </p:cNvCxnSpPr>
          <p:nvPr/>
        </p:nvCxnSpPr>
        <p:spPr>
          <a:xfrm>
            <a:off x="8264077" y="5670430"/>
            <a:ext cx="290874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025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019175" y="1840887"/>
            <a:ext cx="10153650" cy="1200329"/>
          </a:xfrm>
          <a:prstGeom prst="rect">
            <a:avLst/>
          </a:prstGeom>
          <a:noFill/>
        </p:spPr>
        <p:txBody>
          <a:bodyPr wrap="square">
            <a:spAutoFit/>
          </a:bodyPr>
          <a:lstStyle/>
          <a:p>
            <a:pPr marL="285750" indent="-285750">
              <a:buFont typeface="Arial" panose="020B0604020202020204" pitchFamily="34" charset="0"/>
              <a:buChar char="•"/>
            </a:pPr>
            <a:r>
              <a:rPr lang="pt-BR" dirty="0">
                <a:solidFill>
                  <a:schemeClr val="bg2">
                    <a:lumMod val="25000"/>
                  </a:schemeClr>
                </a:solidFill>
              </a:rPr>
              <a:t>Sinal luminoso em fibra óptica gerado por Laser ou LED.</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Vantagens em relação a meios condutores metálicos devido à propagação da luz no meio condutor:</a:t>
            </a:r>
          </a:p>
          <a:p>
            <a:pPr marL="285750" indent="-285750">
              <a:buFont typeface="Arial" panose="020B0604020202020204" pitchFamily="34" charset="0"/>
              <a:buChar char="•"/>
            </a:pPr>
            <a:endParaRPr lang="pt-BR" dirty="0">
              <a:solidFill>
                <a:schemeClr val="bg2">
                  <a:lumMod val="25000"/>
                </a:schemeClr>
              </a:solidFill>
            </a:endParaRP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a:p>
            <a:endParaRPr lang="pt-BR" sz="2800" dirty="0">
              <a:solidFill>
                <a:schemeClr val="tx1"/>
              </a:solidFill>
            </a:endParaRPr>
          </a:p>
        </p:txBody>
      </p:sp>
      <p:grpSp>
        <p:nvGrpSpPr>
          <p:cNvPr id="8" name="Agrupar 7">
            <a:extLst>
              <a:ext uri="{FF2B5EF4-FFF2-40B4-BE49-F238E27FC236}">
                <a16:creationId xmlns:a16="http://schemas.microsoft.com/office/drawing/2014/main" id="{B1481DDA-0057-1F90-88C4-B20B4F1DE1E3}"/>
              </a:ext>
            </a:extLst>
          </p:cNvPr>
          <p:cNvGrpSpPr/>
          <p:nvPr/>
        </p:nvGrpSpPr>
        <p:grpSpPr>
          <a:xfrm>
            <a:off x="2529592" y="3011429"/>
            <a:ext cx="7060722" cy="2202485"/>
            <a:chOff x="1029217" y="2990682"/>
            <a:chExt cx="8103142" cy="3530967"/>
          </a:xfrm>
        </p:grpSpPr>
        <p:grpSp>
          <p:nvGrpSpPr>
            <p:cNvPr id="10" name="Agrupar 9">
              <a:extLst>
                <a:ext uri="{FF2B5EF4-FFF2-40B4-BE49-F238E27FC236}">
                  <a16:creationId xmlns:a16="http://schemas.microsoft.com/office/drawing/2014/main" id="{704D240E-8D40-9DC9-2479-7CC59785EB87}"/>
                </a:ext>
              </a:extLst>
            </p:cNvPr>
            <p:cNvGrpSpPr/>
            <p:nvPr/>
          </p:nvGrpSpPr>
          <p:grpSpPr>
            <a:xfrm>
              <a:off x="1029217" y="2990682"/>
              <a:ext cx="8103142" cy="2791660"/>
              <a:chOff x="1024795" y="2849346"/>
              <a:chExt cx="4574013" cy="2791660"/>
            </a:xfrm>
          </p:grpSpPr>
          <p:grpSp>
            <p:nvGrpSpPr>
              <p:cNvPr id="13" name="Agrupar 12">
                <a:extLst>
                  <a:ext uri="{FF2B5EF4-FFF2-40B4-BE49-F238E27FC236}">
                    <a16:creationId xmlns:a16="http://schemas.microsoft.com/office/drawing/2014/main" id="{39F01DD1-5203-5569-5D6F-350B4B5A7D46}"/>
                  </a:ext>
                </a:extLst>
              </p:cNvPr>
              <p:cNvGrpSpPr/>
              <p:nvPr/>
            </p:nvGrpSpPr>
            <p:grpSpPr>
              <a:xfrm>
                <a:off x="1029217" y="2849346"/>
                <a:ext cx="4569591" cy="579653"/>
                <a:chOff x="1024669" y="3407528"/>
                <a:chExt cx="3121093" cy="933537"/>
              </a:xfrm>
            </p:grpSpPr>
            <p:sp>
              <p:nvSpPr>
                <p:cNvPr id="23" name="Retângulo: Cantos Arredondados 22">
                  <a:extLst>
                    <a:ext uri="{FF2B5EF4-FFF2-40B4-BE49-F238E27FC236}">
                      <a16:creationId xmlns:a16="http://schemas.microsoft.com/office/drawing/2014/main" id="{77EC341D-3A60-2FDD-3CE5-11D0118AE9A7}"/>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A4DE59D7-4098-CCC3-EB93-51DE2305C4C7}"/>
                    </a:ext>
                  </a:extLst>
                </p:cNvPr>
                <p:cNvSpPr txBox="1"/>
                <p:nvPr/>
              </p:nvSpPr>
              <p:spPr>
                <a:xfrm>
                  <a:off x="1098618" y="3407528"/>
                  <a:ext cx="2702801" cy="817553"/>
                </a:xfrm>
                <a:prstGeom prst="rect">
                  <a:avLst/>
                </a:prstGeom>
                <a:noFill/>
              </p:spPr>
              <p:txBody>
                <a:bodyPr wrap="square">
                  <a:spAutoFit/>
                </a:bodyPr>
                <a:lstStyle/>
                <a:p>
                  <a:r>
                    <a:rPr lang="pt-BR" b="1" dirty="0"/>
                    <a:t>Imunidade à interferência de campos eletromagnéticos (EMI)</a:t>
                  </a:r>
                  <a:endParaRPr lang="pt-BR" b="1" dirty="0">
                    <a:effectLst/>
                  </a:endParaRPr>
                </a:p>
              </p:txBody>
            </p:sp>
          </p:grpSp>
          <p:grpSp>
            <p:nvGrpSpPr>
              <p:cNvPr id="14" name="Agrupar 13">
                <a:extLst>
                  <a:ext uri="{FF2B5EF4-FFF2-40B4-BE49-F238E27FC236}">
                    <a16:creationId xmlns:a16="http://schemas.microsoft.com/office/drawing/2014/main" id="{B9D909CC-AF11-2BCF-F54F-42DC32C95761}"/>
                  </a:ext>
                </a:extLst>
              </p:cNvPr>
              <p:cNvGrpSpPr/>
              <p:nvPr/>
            </p:nvGrpSpPr>
            <p:grpSpPr>
              <a:xfrm>
                <a:off x="1024795" y="3512087"/>
                <a:ext cx="4569591" cy="637426"/>
                <a:chOff x="1024669" y="3314484"/>
                <a:chExt cx="3121093" cy="1026581"/>
              </a:xfrm>
            </p:grpSpPr>
            <p:sp>
              <p:nvSpPr>
                <p:cNvPr id="21" name="Retângulo: Cantos Arredondados 20">
                  <a:extLst>
                    <a:ext uri="{FF2B5EF4-FFF2-40B4-BE49-F238E27FC236}">
                      <a16:creationId xmlns:a16="http://schemas.microsoft.com/office/drawing/2014/main" id="{0F808228-4B4F-79D1-10CD-1EA02C17E40C}"/>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5C94FA2B-BAE5-8198-33BB-190F9BAF5BCA}"/>
                    </a:ext>
                  </a:extLst>
                </p:cNvPr>
                <p:cNvSpPr txBox="1"/>
                <p:nvPr/>
              </p:nvSpPr>
              <p:spPr>
                <a:xfrm>
                  <a:off x="1101638" y="3314484"/>
                  <a:ext cx="2702801" cy="953588"/>
                </a:xfrm>
                <a:prstGeom prst="rect">
                  <a:avLst/>
                </a:prstGeom>
                <a:noFill/>
              </p:spPr>
              <p:txBody>
                <a:bodyPr wrap="square">
                  <a:spAutoFit/>
                </a:bodyPr>
                <a:lstStyle/>
                <a:p>
                  <a:r>
                    <a:rPr lang="pt-BR" b="1" dirty="0"/>
                    <a:t>Dimensões reduzidas (comparadas aos cabos UTP)</a:t>
                  </a:r>
                  <a:endParaRPr lang="pt-BR" b="1" dirty="0">
                    <a:effectLst/>
                  </a:endParaRPr>
                </a:p>
              </p:txBody>
            </p:sp>
          </p:grpSp>
          <p:grpSp>
            <p:nvGrpSpPr>
              <p:cNvPr id="15" name="Agrupar 14">
                <a:extLst>
                  <a:ext uri="{FF2B5EF4-FFF2-40B4-BE49-F238E27FC236}">
                    <a16:creationId xmlns:a16="http://schemas.microsoft.com/office/drawing/2014/main" id="{FE358E81-3CA1-C146-4170-135ABA284A84}"/>
                  </a:ext>
                </a:extLst>
              </p:cNvPr>
              <p:cNvGrpSpPr/>
              <p:nvPr/>
            </p:nvGrpSpPr>
            <p:grpSpPr>
              <a:xfrm>
                <a:off x="1024795" y="4316275"/>
                <a:ext cx="4569591" cy="592103"/>
                <a:chOff x="1024669" y="3449243"/>
                <a:chExt cx="3121093" cy="953588"/>
              </a:xfrm>
            </p:grpSpPr>
            <p:sp>
              <p:nvSpPr>
                <p:cNvPr id="19" name="Retângulo: Cantos Arredondados 18">
                  <a:extLst>
                    <a:ext uri="{FF2B5EF4-FFF2-40B4-BE49-F238E27FC236}">
                      <a16:creationId xmlns:a16="http://schemas.microsoft.com/office/drawing/2014/main" id="{E79235CE-A9C9-5E59-43A7-9FD8AC0B0965}"/>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92F0D717-31E0-02A5-4D51-8D1A852C2196}"/>
                    </a:ext>
                  </a:extLst>
                </p:cNvPr>
                <p:cNvSpPr txBox="1"/>
                <p:nvPr/>
              </p:nvSpPr>
              <p:spPr>
                <a:xfrm>
                  <a:off x="1110451" y="3449243"/>
                  <a:ext cx="2702801" cy="953588"/>
                </a:xfrm>
                <a:prstGeom prst="rect">
                  <a:avLst/>
                </a:prstGeom>
                <a:noFill/>
              </p:spPr>
              <p:txBody>
                <a:bodyPr wrap="square">
                  <a:spAutoFit/>
                </a:bodyPr>
                <a:lstStyle/>
                <a:p>
                  <a:r>
                    <a:rPr lang="pt-BR" b="1" dirty="0">
                      <a:effectLst/>
                    </a:rPr>
                    <a:t>Maior resistência às condições climáticas</a:t>
                  </a:r>
                </a:p>
              </p:txBody>
            </p:sp>
          </p:grpSp>
          <p:grpSp>
            <p:nvGrpSpPr>
              <p:cNvPr id="16" name="Agrupar 15">
                <a:extLst>
                  <a:ext uri="{FF2B5EF4-FFF2-40B4-BE49-F238E27FC236}">
                    <a16:creationId xmlns:a16="http://schemas.microsoft.com/office/drawing/2014/main" id="{30069D43-4261-2F7E-FC53-EAC7176D4B65}"/>
                  </a:ext>
                </a:extLst>
              </p:cNvPr>
              <p:cNvGrpSpPr/>
              <p:nvPr/>
            </p:nvGrpSpPr>
            <p:grpSpPr>
              <a:xfrm>
                <a:off x="1024795" y="5048902"/>
                <a:ext cx="4569591" cy="592104"/>
                <a:chOff x="1024669" y="3468744"/>
                <a:chExt cx="3121093" cy="953588"/>
              </a:xfrm>
            </p:grpSpPr>
            <p:sp>
              <p:nvSpPr>
                <p:cNvPr id="17" name="Retângulo: Cantos Arredondados 16">
                  <a:extLst>
                    <a:ext uri="{FF2B5EF4-FFF2-40B4-BE49-F238E27FC236}">
                      <a16:creationId xmlns:a16="http://schemas.microsoft.com/office/drawing/2014/main" id="{AB2E21C3-8FAA-2D67-868B-5A1945F0BEBE}"/>
                    </a:ext>
                  </a:extLst>
                </p:cNvPr>
                <p:cNvSpPr/>
                <p:nvPr/>
              </p:nvSpPr>
              <p:spPr>
                <a:xfrm>
                  <a:off x="1024669" y="3473464"/>
                  <a:ext cx="3121093" cy="86760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274FA8DC-18E6-43C0-484D-BC6178E22BF1}"/>
                    </a:ext>
                  </a:extLst>
                </p:cNvPr>
                <p:cNvSpPr txBox="1"/>
                <p:nvPr/>
              </p:nvSpPr>
              <p:spPr>
                <a:xfrm>
                  <a:off x="1101638" y="3468744"/>
                  <a:ext cx="2702801" cy="953588"/>
                </a:xfrm>
                <a:prstGeom prst="rect">
                  <a:avLst/>
                </a:prstGeom>
                <a:noFill/>
              </p:spPr>
              <p:txBody>
                <a:bodyPr wrap="square">
                  <a:spAutoFit/>
                </a:bodyPr>
                <a:lstStyle/>
                <a:p>
                  <a:r>
                    <a:rPr lang="pt-BR" b="1" dirty="0"/>
                    <a:t>Possibilidade de lançamento em rios, lagos e oceanos</a:t>
                  </a:r>
                  <a:endParaRPr lang="pt-BR" b="1" dirty="0">
                    <a:effectLst/>
                  </a:endParaRPr>
                </a:p>
              </p:txBody>
            </p:sp>
          </p:grpSp>
        </p:grpSp>
        <p:sp>
          <p:nvSpPr>
            <p:cNvPr id="11" name="Retângulo: Cantos Arredondados 10">
              <a:extLst>
                <a:ext uri="{FF2B5EF4-FFF2-40B4-BE49-F238E27FC236}">
                  <a16:creationId xmlns:a16="http://schemas.microsoft.com/office/drawing/2014/main" id="{D81AA4F6-0240-95E2-FA40-8C1B1958F1DC}"/>
                </a:ext>
              </a:extLst>
            </p:cNvPr>
            <p:cNvSpPr/>
            <p:nvPr/>
          </p:nvSpPr>
          <p:spPr>
            <a:xfrm>
              <a:off x="1029217" y="5982938"/>
              <a:ext cx="8095308" cy="538711"/>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B48C22F2-B892-00ED-0442-59BD6FFDB93B}"/>
                </a:ext>
              </a:extLst>
            </p:cNvPr>
            <p:cNvSpPr txBox="1"/>
            <p:nvPr/>
          </p:nvSpPr>
          <p:spPr>
            <a:xfrm>
              <a:off x="1228855" y="5905528"/>
              <a:ext cx="7410318" cy="592104"/>
            </a:xfrm>
            <a:prstGeom prst="rect">
              <a:avLst/>
            </a:prstGeom>
            <a:noFill/>
          </p:spPr>
          <p:txBody>
            <a:bodyPr wrap="square">
              <a:spAutoFit/>
            </a:bodyPr>
            <a:lstStyle/>
            <a:p>
              <a:r>
                <a:rPr lang="pt-BR" b="1" dirty="0"/>
                <a:t>Elevadas taxas de transmissão</a:t>
              </a:r>
              <a:endParaRPr lang="pt-BR" b="1" dirty="0">
                <a:effectLst/>
              </a:endParaRPr>
            </a:p>
          </p:txBody>
        </p:sp>
      </p:grpSp>
      <p:sp>
        <p:nvSpPr>
          <p:cNvPr id="25" name="Retângulo: Cantos Arredondados 24">
            <a:extLst>
              <a:ext uri="{FF2B5EF4-FFF2-40B4-BE49-F238E27FC236}">
                <a16:creationId xmlns:a16="http://schemas.microsoft.com/office/drawing/2014/main" id="{8FF23973-7464-FD87-1C5E-7CBAEB7096FF}"/>
              </a:ext>
            </a:extLst>
          </p:cNvPr>
          <p:cNvSpPr/>
          <p:nvPr/>
        </p:nvSpPr>
        <p:spPr>
          <a:xfrm>
            <a:off x="2509675" y="5346146"/>
            <a:ext cx="7052745" cy="3919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908362A6-FF82-5A1E-5D2D-B39CFD0660EF}"/>
              </a:ext>
            </a:extLst>
          </p:cNvPr>
          <p:cNvSpPr txBox="1"/>
          <p:nvPr/>
        </p:nvSpPr>
        <p:spPr>
          <a:xfrm>
            <a:off x="2723466" y="5293126"/>
            <a:ext cx="6734983" cy="369332"/>
          </a:xfrm>
          <a:prstGeom prst="rect">
            <a:avLst/>
          </a:prstGeom>
          <a:noFill/>
        </p:spPr>
        <p:txBody>
          <a:bodyPr wrap="square">
            <a:spAutoFit/>
          </a:bodyPr>
          <a:lstStyle/>
          <a:p>
            <a:r>
              <a:rPr lang="pt-BR" b="1" dirty="0"/>
              <a:t>Segurança</a:t>
            </a:r>
            <a:endParaRPr lang="pt-BR" b="1" dirty="0">
              <a:effectLst/>
            </a:endParaRPr>
          </a:p>
        </p:txBody>
      </p:sp>
      <p:sp>
        <p:nvSpPr>
          <p:cNvPr id="27" name="Retângulo: Cantos Arredondados 26">
            <a:extLst>
              <a:ext uri="{FF2B5EF4-FFF2-40B4-BE49-F238E27FC236}">
                <a16:creationId xmlns:a16="http://schemas.microsoft.com/office/drawing/2014/main" id="{FE756E0C-4561-3E83-BA33-2A27DE0DA665}"/>
              </a:ext>
            </a:extLst>
          </p:cNvPr>
          <p:cNvSpPr/>
          <p:nvPr/>
        </p:nvSpPr>
        <p:spPr>
          <a:xfrm>
            <a:off x="2529591" y="5814927"/>
            <a:ext cx="7053897" cy="391942"/>
          </a:xfrm>
          <a:prstGeom prst="roundRect">
            <a:avLst>
              <a:gd name="adj" fmla="val 1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CaixaDeTexto 27">
            <a:extLst>
              <a:ext uri="{FF2B5EF4-FFF2-40B4-BE49-F238E27FC236}">
                <a16:creationId xmlns:a16="http://schemas.microsoft.com/office/drawing/2014/main" id="{0184599C-7824-E109-E760-C203D7A53960}"/>
              </a:ext>
            </a:extLst>
          </p:cNvPr>
          <p:cNvSpPr txBox="1"/>
          <p:nvPr/>
        </p:nvSpPr>
        <p:spPr>
          <a:xfrm>
            <a:off x="2723465" y="5823792"/>
            <a:ext cx="6734983" cy="369332"/>
          </a:xfrm>
          <a:prstGeom prst="rect">
            <a:avLst/>
          </a:prstGeom>
          <a:noFill/>
        </p:spPr>
        <p:txBody>
          <a:bodyPr wrap="square">
            <a:spAutoFit/>
          </a:bodyPr>
          <a:lstStyle/>
          <a:p>
            <a:r>
              <a:rPr lang="pt-BR" b="1" dirty="0"/>
              <a:t>Capacidade de conexão em grandes distâncias</a:t>
            </a:r>
            <a:endParaRPr lang="pt-BR" b="1" dirty="0">
              <a:effectLst/>
            </a:endParaRPr>
          </a:p>
        </p:txBody>
      </p:sp>
    </p:spTree>
    <p:extLst>
      <p:ext uri="{BB962C8B-B14F-4D97-AF65-F5344CB8AC3E}">
        <p14:creationId xmlns:p14="http://schemas.microsoft.com/office/powerpoint/2010/main" val="36844304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C03766-21C5-2835-A77A-7EF77A849665}"/>
              </a:ext>
            </a:extLst>
          </p:cNvPr>
          <p:cNvSpPr>
            <a:spLocks noGrp="1"/>
          </p:cNvSpPr>
          <p:nvPr>
            <p:ph type="body" sz="quarter" idx="10"/>
          </p:nvPr>
        </p:nvSpPr>
        <p:spPr/>
        <p:txBody>
          <a:bodyPr/>
          <a:lstStyle/>
          <a:p>
            <a:r>
              <a:rPr lang="pt-BR" dirty="0"/>
              <a:t>Cabeamento óptico</a:t>
            </a:r>
          </a:p>
        </p:txBody>
      </p:sp>
      <p:sp>
        <p:nvSpPr>
          <p:cNvPr id="5" name="CaixaDeTexto 4">
            <a:extLst>
              <a:ext uri="{FF2B5EF4-FFF2-40B4-BE49-F238E27FC236}">
                <a16:creationId xmlns:a16="http://schemas.microsoft.com/office/drawing/2014/main" id="{4467BF57-B56E-7672-FF11-D9497FF71634}"/>
              </a:ext>
            </a:extLst>
          </p:cNvPr>
          <p:cNvSpPr txBox="1"/>
          <p:nvPr/>
        </p:nvSpPr>
        <p:spPr>
          <a:xfrm>
            <a:off x="1617889" y="2885915"/>
            <a:ext cx="2627539" cy="923330"/>
          </a:xfrm>
          <a:prstGeom prst="rect">
            <a:avLst/>
          </a:prstGeom>
          <a:noFill/>
        </p:spPr>
        <p:txBody>
          <a:bodyPr wrap="square">
            <a:spAutoFit/>
          </a:bodyPr>
          <a:lstStyle/>
          <a:p>
            <a:pPr marL="285750" indent="-285750">
              <a:buFont typeface="Arial" panose="020B0604020202020204" pitchFamily="34" charset="0"/>
              <a:buChar char="•"/>
            </a:pPr>
            <a:r>
              <a:rPr lang="pt-BR" dirty="0" err="1">
                <a:solidFill>
                  <a:schemeClr val="bg2">
                    <a:lumMod val="25000"/>
                  </a:schemeClr>
                </a:solidFill>
              </a:rPr>
              <a:t>Monomodo</a:t>
            </a:r>
            <a:r>
              <a:rPr lang="pt-BR" dirty="0">
                <a:solidFill>
                  <a:schemeClr val="bg2">
                    <a:lumMod val="25000"/>
                  </a:schemeClr>
                </a:solidFill>
              </a:rPr>
              <a:t>.</a:t>
            </a:r>
          </a:p>
          <a:p>
            <a:pPr marL="285750" indent="-285750">
              <a:buFont typeface="Arial" panose="020B0604020202020204" pitchFamily="34" charset="0"/>
              <a:buChar char="•"/>
            </a:pPr>
            <a:endParaRPr lang="pt-BR" dirty="0">
              <a:solidFill>
                <a:schemeClr val="bg2">
                  <a:lumMod val="25000"/>
                </a:schemeClr>
              </a:solidFill>
            </a:endParaRPr>
          </a:p>
          <a:p>
            <a:pPr marL="285750" indent="-285750">
              <a:buFont typeface="Arial" panose="020B0604020202020204" pitchFamily="34" charset="0"/>
              <a:buChar char="•"/>
            </a:pPr>
            <a:r>
              <a:rPr lang="pt-BR" dirty="0">
                <a:solidFill>
                  <a:schemeClr val="bg2">
                    <a:lumMod val="25000"/>
                  </a:schemeClr>
                </a:solidFill>
              </a:rPr>
              <a:t>Multimodo. </a:t>
            </a:r>
          </a:p>
        </p:txBody>
      </p:sp>
      <p:sp>
        <p:nvSpPr>
          <p:cNvPr id="6" name="Espaço Reservado para Texto 26">
            <a:extLst>
              <a:ext uri="{FF2B5EF4-FFF2-40B4-BE49-F238E27FC236}">
                <a16:creationId xmlns:a16="http://schemas.microsoft.com/office/drawing/2014/main" id="{A0ED2A10-8A73-E52E-46EA-9BD2BDA4E4C2}"/>
              </a:ext>
            </a:extLst>
          </p:cNvPr>
          <p:cNvSpPr txBox="1">
            <a:spLocks/>
          </p:cNvSpPr>
          <p:nvPr/>
        </p:nvSpPr>
        <p:spPr>
          <a:xfrm>
            <a:off x="1019175" y="1169987"/>
            <a:ext cx="7997006" cy="5429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800" kern="1200">
                <a:solidFill>
                  <a:schemeClr val="tx2"/>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a:solidFill>
                  <a:schemeClr val="bg2">
                    <a:lumMod val="25000"/>
                  </a:schemeClr>
                </a:solidFill>
                <a:latin typeface="+mn-lt"/>
                <a:ea typeface="+mn-ea"/>
                <a:cs typeface="+mn-cs"/>
              </a:defRPr>
            </a:lvl9pPr>
          </a:lstStyle>
          <a:p>
            <a:r>
              <a:rPr lang="pt-BR" sz="2800" dirty="0">
                <a:solidFill>
                  <a:schemeClr val="tx1"/>
                </a:solidFill>
              </a:rPr>
              <a:t>Conceitos</a:t>
            </a:r>
          </a:p>
        </p:txBody>
      </p:sp>
      <p:sp>
        <p:nvSpPr>
          <p:cNvPr id="3" name="CaixaDeTexto 2">
            <a:extLst>
              <a:ext uri="{FF2B5EF4-FFF2-40B4-BE49-F238E27FC236}">
                <a16:creationId xmlns:a16="http://schemas.microsoft.com/office/drawing/2014/main" id="{B84E15DF-9736-8EF0-8F52-BC0800F67DF5}"/>
              </a:ext>
            </a:extLst>
          </p:cNvPr>
          <p:cNvSpPr txBox="1"/>
          <p:nvPr/>
        </p:nvSpPr>
        <p:spPr>
          <a:xfrm>
            <a:off x="5107218" y="4581525"/>
            <a:ext cx="3193820" cy="307777"/>
          </a:xfrm>
          <a:prstGeom prst="rect">
            <a:avLst/>
          </a:prstGeom>
          <a:noFill/>
        </p:spPr>
        <p:txBody>
          <a:bodyPr wrap="square">
            <a:spAutoFit/>
          </a:bodyPr>
          <a:lstStyle/>
          <a:p>
            <a:r>
              <a:rPr lang="pt-BR" sz="1400" dirty="0">
                <a:effectLst/>
              </a:rPr>
              <a:t>Modos de transmissão em fibras ópticas.</a:t>
            </a:r>
          </a:p>
        </p:txBody>
      </p:sp>
      <p:pic>
        <p:nvPicPr>
          <p:cNvPr id="4" name="Imagem 3">
            <a:extLst>
              <a:ext uri="{FF2B5EF4-FFF2-40B4-BE49-F238E27FC236}">
                <a16:creationId xmlns:a16="http://schemas.microsoft.com/office/drawing/2014/main" id="{62932C2A-1EEB-A9CB-992E-D286E7A5D04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107218" y="2579264"/>
            <a:ext cx="5076825" cy="2002261"/>
          </a:xfrm>
          <a:prstGeom prst="rect">
            <a:avLst/>
          </a:prstGeom>
        </p:spPr>
      </p:pic>
      <p:cxnSp>
        <p:nvCxnSpPr>
          <p:cNvPr id="7" name="Conector reto 6">
            <a:extLst>
              <a:ext uri="{FF2B5EF4-FFF2-40B4-BE49-F238E27FC236}">
                <a16:creationId xmlns:a16="http://schemas.microsoft.com/office/drawing/2014/main" id="{6D88CF3B-D27A-C115-BF73-B0FF17CCE9A8}"/>
              </a:ext>
            </a:extLst>
          </p:cNvPr>
          <p:cNvCxnSpPr>
            <a:cxnSpLocks/>
          </p:cNvCxnSpPr>
          <p:nvPr/>
        </p:nvCxnSpPr>
        <p:spPr>
          <a:xfrm>
            <a:off x="5187502" y="4889302"/>
            <a:ext cx="4661348" cy="0"/>
          </a:xfrm>
          <a:prstGeom prst="line">
            <a:avLst/>
          </a:prstGeom>
          <a:ln>
            <a:solidFill>
              <a:srgbClr val="DCE3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489306"/>
      </p:ext>
    </p:extLst>
  </p:cSld>
  <p:clrMapOvr>
    <a:masterClrMapping/>
  </p:clrMapOvr>
</p:sld>
</file>

<file path=ppt/theme/theme1.xml><?xml version="1.0" encoding="utf-8"?>
<a:theme xmlns:a="http://schemas.openxmlformats.org/drawingml/2006/main" name="Tema do Office">
  <a:themeElements>
    <a:clrScheme name="turquoise">
      <a:dk1>
        <a:srgbClr val="00397B"/>
      </a:dk1>
      <a:lt1>
        <a:sysClr val="window" lastClr="FFFFFF"/>
      </a:lt1>
      <a:dk2>
        <a:srgbClr val="1185AA"/>
      </a:dk2>
      <a:lt2>
        <a:srgbClr val="E7E6E6"/>
      </a:lt2>
      <a:accent1>
        <a:srgbClr val="54C8E1"/>
      </a:accent1>
      <a:accent2>
        <a:srgbClr val="9FE8ED"/>
      </a:accent2>
      <a:accent3>
        <a:srgbClr val="E3EFF1"/>
      </a:accent3>
      <a:accent4>
        <a:srgbClr val="F6F8F9"/>
      </a:accent4>
      <a:accent5>
        <a:srgbClr val="892900"/>
      </a:accent5>
      <a:accent6>
        <a:srgbClr val="D06110"/>
      </a:accent6>
      <a:hlink>
        <a:srgbClr val="FFD5BD"/>
      </a:hlink>
      <a:folHlink>
        <a:srgbClr val="FCBCA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9C68FFAA6024E4FBE5245EFE14C3298" ma:contentTypeVersion="5" ma:contentTypeDescription="Crie um novo documento." ma:contentTypeScope="" ma:versionID="dd498e36be0d6d056a972cfb7f89865a">
  <xsd:schema xmlns:xsd="http://www.w3.org/2001/XMLSchema" xmlns:xs="http://www.w3.org/2001/XMLSchema" xmlns:p="http://schemas.microsoft.com/office/2006/metadata/properties" xmlns:ns2="aba8cfd3-0e2a-498b-9936-afff2b0b9a35" xmlns:ns3="fa6369a1-fbee-4d60-a0aa-f62bc4a54af7" targetNamespace="http://schemas.microsoft.com/office/2006/metadata/properties" ma:root="true" ma:fieldsID="2049175275404b98efe3b8d9ade69606" ns2:_="" ns3:_="">
    <xsd:import namespace="aba8cfd3-0e2a-498b-9936-afff2b0b9a35"/>
    <xsd:import namespace="fa6369a1-fbee-4d60-a0aa-f62bc4a54af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8cfd3-0e2a-498b-9936-afff2b0b9a35"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6369a1-fbee-4d60-a0aa-f62bc4a54af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716B6D-9707-4BF3-AF6B-25E2692F3F1C}">
  <ds:schemaRefs>
    <ds:schemaRef ds:uri="http://www.w3.org/XML/1998/namespace"/>
    <ds:schemaRef ds:uri="http://schemas.microsoft.com/office/2006/documentManagement/types"/>
    <ds:schemaRef ds:uri="http://purl.org/dc/terms/"/>
    <ds:schemaRef ds:uri="b017d371-911f-4fdd-abca-ea8ff9772a96"/>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6ffe2548-0475-49cc-9e90-f51d36b700ed"/>
    <ds:schemaRef ds:uri="http://purl.org/dc/dcmitype/"/>
  </ds:schemaRefs>
</ds:datastoreItem>
</file>

<file path=customXml/itemProps2.xml><?xml version="1.0" encoding="utf-8"?>
<ds:datastoreItem xmlns:ds="http://schemas.openxmlformats.org/officeDocument/2006/customXml" ds:itemID="{6C4C6D02-0CAE-472E-965C-FF04A4CBD8C5}"/>
</file>

<file path=customXml/itemProps3.xml><?xml version="1.0" encoding="utf-8"?>
<ds:datastoreItem xmlns:ds="http://schemas.openxmlformats.org/officeDocument/2006/customXml" ds:itemID="{BFD83E13-AC61-4D64-A181-537F08F08D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13160</TotalTime>
  <Words>14986</Words>
  <Application>Microsoft Office PowerPoint</Application>
  <PresentationFormat>Widescreen</PresentationFormat>
  <Paragraphs>1844</Paragraphs>
  <Slides>246</Slides>
  <Notes>163</Notes>
  <HiddenSlides>43</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246</vt:i4>
      </vt:variant>
    </vt:vector>
  </HeadingPairs>
  <TitlesOfParts>
    <vt:vector size="255" baseType="lpstr">
      <vt:lpstr>Amasis MT Pro Black</vt:lpstr>
      <vt:lpstr>Arial</vt:lpstr>
      <vt:lpstr>Calibri</vt:lpstr>
      <vt:lpstr>Cambria Math</vt:lpstr>
      <vt:lpstr>Roboto</vt:lpstr>
      <vt:lpstr>Segoe UI</vt:lpstr>
      <vt:lpstr>Söhne</vt:lpstr>
      <vt:lpstr>var(--text-font-family)</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Ramany Domingos Oliveira</dc:creator>
  <cp:lastModifiedBy>Ramany Domingos Oliveira</cp:lastModifiedBy>
  <cp:revision>359</cp:revision>
  <dcterms:created xsi:type="dcterms:W3CDTF">2023-06-20T11:30:28Z</dcterms:created>
  <dcterms:modified xsi:type="dcterms:W3CDTF">2023-12-04T14:09:00Z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0x01010009C68FFAA6024E4FBE5245EFE14C3298</vt:lpwstr>
  </property>
  <property fmtid="{D5CDD505-2E9C-101B-9397-08002B2CF9AE}" pid="3" name="MediaServiceImageTags">
    <vt:lpwstr/>
  </property>
</Properties>
</file>